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1"/>
  </p:notesMasterIdLst>
  <p:sldIdLst>
    <p:sldId id="2134960724" r:id="rId6"/>
    <p:sldId id="781" r:id="rId7"/>
    <p:sldId id="773" r:id="rId8"/>
    <p:sldId id="2134960731" r:id="rId9"/>
    <p:sldId id="2134960737" r:id="rId10"/>
    <p:sldId id="2134960719" r:id="rId11"/>
    <p:sldId id="2134960722" r:id="rId12"/>
    <p:sldId id="2134960729" r:id="rId13"/>
    <p:sldId id="2134960733" r:id="rId14"/>
    <p:sldId id="2134960735" r:id="rId15"/>
    <p:sldId id="2134960715" r:id="rId16"/>
    <p:sldId id="2134960734" r:id="rId17"/>
    <p:sldId id="2134960721" r:id="rId18"/>
    <p:sldId id="2134960714" r:id="rId19"/>
    <p:sldId id="2134960727" r:id="rId2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7E5"/>
    <a:srgbClr val="000000"/>
    <a:srgbClr val="BCA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79" autoAdjust="0"/>
  </p:normalViewPr>
  <p:slideViewPr>
    <p:cSldViewPr snapToGrid="0">
      <p:cViewPr varScale="1">
        <p:scale>
          <a:sx n="68" d="100"/>
          <a:sy n="68" d="100"/>
        </p:scale>
        <p:origin x="960" y="6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4F938B-6125-41BB-A8B0-BE0A03732BB4}" type="datetimeFigureOut">
              <a:rPr lang="fi-FI" smtClean="0"/>
              <a:t>26.8.2024</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820D6B-C3D8-4427-9101-1F072C86C087}" type="slidenum">
              <a:rPr lang="fi-FI" smtClean="0"/>
              <a:t>‹#›</a:t>
            </a:fld>
            <a:endParaRPr lang="fi-FI"/>
          </a:p>
        </p:txBody>
      </p:sp>
    </p:spTree>
    <p:extLst>
      <p:ext uri="{BB962C8B-B14F-4D97-AF65-F5344CB8AC3E}">
        <p14:creationId xmlns:p14="http://schemas.microsoft.com/office/powerpoint/2010/main" val="217618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5820D6B-C3D8-4427-9101-1F072C86C087}" type="slidenum">
              <a:rPr lang="fi-FI" smtClean="0"/>
              <a:t>13</a:t>
            </a:fld>
            <a:endParaRPr lang="fi-FI"/>
          </a:p>
        </p:txBody>
      </p:sp>
    </p:spTree>
    <p:extLst>
      <p:ext uri="{BB962C8B-B14F-4D97-AF65-F5344CB8AC3E}">
        <p14:creationId xmlns:p14="http://schemas.microsoft.com/office/powerpoint/2010/main" val="344493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037821"/>
      </p:ext>
    </p:extLst>
  </p:cSld>
  <p:clrMapOvr>
    <a:masterClrMapping/>
  </p:clrMapOvr>
  <p:transition>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Otsikko ja leipäteksti vaalea poh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621439"/>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1494348"/>
            <a:ext cx="10668000" cy="4658360"/>
          </a:xfrm>
          <a:prstGeom prst="rect">
            <a:avLst/>
          </a:prstGeom>
          <a:solidFill>
            <a:schemeClr val="accent4">
              <a:lumMod val="10000"/>
              <a:lumOff val="90000"/>
            </a:schemeClr>
          </a:solidFill>
          <a:ln w="44450">
            <a:solidFill>
              <a:schemeClr val="accent3"/>
            </a:solidFill>
            <a:miter lim="800000"/>
          </a:ln>
        </p:spPr>
        <p:txBody>
          <a:bodyPr wrap="square" lIns="396000" tIns="360000" rIns="396000" bIns="360000" anchor="ctr" anchorCtr="1">
            <a:normAutofit/>
          </a:bodyPr>
          <a:lstStyle>
            <a:lvl1pPr marL="0" indent="0" algn="ctr">
              <a:lnSpc>
                <a:spcPct val="100000"/>
              </a:lnSpc>
              <a:spcBef>
                <a:spcPts val="0"/>
              </a:spcBef>
              <a:buNone/>
              <a:defRPr sz="2133" baseline="0">
                <a:solidFill>
                  <a:schemeClr val="tx2"/>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leipätekstiä tähän</a:t>
            </a:r>
          </a:p>
        </p:txBody>
      </p:sp>
      <p:pic>
        <p:nvPicPr>
          <p:cNvPr id="10" name="Kuva 9">
            <a:extLst>
              <a:ext uri="{FF2B5EF4-FFF2-40B4-BE49-F238E27FC236}">
                <a16:creationId xmlns:a16="http://schemas.microsoft.com/office/drawing/2014/main" id="{68DF4256-8258-4873-8A78-C44EBE904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3968" y="6277971"/>
            <a:ext cx="917045" cy="497380"/>
          </a:xfrm>
          <a:prstGeom prst="rect">
            <a:avLst/>
          </a:prstGeom>
        </p:spPr>
      </p:pic>
    </p:spTree>
    <p:extLst>
      <p:ext uri="{BB962C8B-B14F-4D97-AF65-F5344CB8AC3E}">
        <p14:creationId xmlns:p14="http://schemas.microsoft.com/office/powerpoint/2010/main" val="185910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335359" y="260648"/>
            <a:ext cx="11595935" cy="1143000"/>
          </a:xfrm>
        </p:spPr>
        <p:txBody>
          <a:bodyPr>
            <a:normAutofit/>
          </a:bodyPr>
          <a:lstStyle>
            <a:lvl1pPr algn="l">
              <a:defRPr sz="3467" b="1">
                <a:latin typeface="Segoe UI" panose="020B0502040204020203" pitchFamily="34" charset="0"/>
                <a:ea typeface="Segoe UI" panose="020B0502040204020203" pitchFamily="34" charset="0"/>
                <a:cs typeface="Segoe UI" panose="020B0502040204020203" pitchFamily="34" charset="0"/>
              </a:defRPr>
            </a:lvl1pPr>
          </a:lstStyle>
          <a:p>
            <a:r>
              <a:rPr lang="fi-FI"/>
              <a:t>Muokkaa perustyyl. napsautt.</a:t>
            </a:r>
          </a:p>
        </p:txBody>
      </p:sp>
      <p:sp>
        <p:nvSpPr>
          <p:cNvPr id="3" name="Sisällön paikkamerkki 2"/>
          <p:cNvSpPr>
            <a:spLocks noGrp="1"/>
          </p:cNvSpPr>
          <p:nvPr>
            <p:ph idx="1"/>
          </p:nvPr>
        </p:nvSpPr>
        <p:spPr>
          <a:xfrm>
            <a:off x="335360" y="1451400"/>
            <a:ext cx="11617291" cy="5145952"/>
          </a:xfrm>
        </p:spPr>
        <p:txBody>
          <a:bodyPr>
            <a:normAutofit/>
          </a:bodyPr>
          <a:lstStyle>
            <a:lvl1pPr marL="0" indent="0">
              <a:buNone/>
              <a:defRPr sz="2133">
                <a:latin typeface="Segoe UI" panose="020B0502040204020203" pitchFamily="34" charset="0"/>
                <a:ea typeface="Segoe UI" panose="020B0502040204020203" pitchFamily="34" charset="0"/>
                <a:cs typeface="Segoe UI" panose="020B0502040204020203" pitchFamily="34" charset="0"/>
              </a:defRPr>
            </a:lvl1pPr>
            <a:lvl2pPr marL="609585" indent="0">
              <a:buNone/>
              <a:defRPr sz="2133">
                <a:latin typeface="Segoe UI" panose="020B0502040204020203" pitchFamily="34" charset="0"/>
                <a:ea typeface="Segoe UI" panose="020B0502040204020203" pitchFamily="34" charset="0"/>
                <a:cs typeface="Segoe UI" panose="020B0502040204020203" pitchFamily="34" charset="0"/>
              </a:defRPr>
            </a:lvl2pPr>
            <a:lvl3pPr marL="1219170" indent="0">
              <a:buNone/>
              <a:defRPr sz="2133">
                <a:latin typeface="Segoe UI" panose="020B0502040204020203" pitchFamily="34" charset="0"/>
                <a:ea typeface="Segoe UI" panose="020B0502040204020203" pitchFamily="34" charset="0"/>
                <a:cs typeface="Segoe UI" panose="020B0502040204020203" pitchFamily="34" charset="0"/>
              </a:defRPr>
            </a:lvl3pPr>
            <a:lvl4pPr marL="1828754" indent="0">
              <a:buNone/>
              <a:defRPr sz="2133">
                <a:latin typeface="Segoe UI" panose="020B0502040204020203" pitchFamily="34" charset="0"/>
                <a:ea typeface="Segoe UI" panose="020B0502040204020203" pitchFamily="34" charset="0"/>
                <a:cs typeface="Segoe UI" panose="020B0502040204020203" pitchFamily="34" charset="0"/>
              </a:defRPr>
            </a:lvl4pPr>
            <a:lvl5pPr marL="2438339" indent="0">
              <a:buNone/>
              <a:defRPr sz="2133">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Tree>
    <p:extLst>
      <p:ext uri="{BB962C8B-B14F-4D97-AF65-F5344CB8AC3E}">
        <p14:creationId xmlns:p14="http://schemas.microsoft.com/office/powerpoint/2010/main" val="12912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yhjä">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27310B-4A83-A8AA-86A6-0EFDCBBF9134}"/>
              </a:ext>
            </a:extLst>
          </p:cNvPr>
          <p:cNvSpPr>
            <a:spLocks noGrp="1"/>
          </p:cNvSpPr>
          <p:nvPr>
            <p:ph type="pic" sz="quarter" idx="10"/>
          </p:nvPr>
        </p:nvSpPr>
        <p:spPr>
          <a:xfrm>
            <a:off x="0" y="0"/>
            <a:ext cx="6757459" cy="6858000"/>
          </a:xfrm>
          <a:prstGeom prst="rect">
            <a:avLst/>
          </a:prstGeom>
        </p:spPr>
        <p:txBody>
          <a:bodyPr/>
          <a:lstStyle/>
          <a:p>
            <a:endParaRPr lang="en-FI" dirty="0"/>
          </a:p>
        </p:txBody>
      </p:sp>
    </p:spTree>
    <p:extLst>
      <p:ext uri="{BB962C8B-B14F-4D97-AF65-F5344CB8AC3E}">
        <p14:creationId xmlns:p14="http://schemas.microsoft.com/office/powerpoint/2010/main" val="870254582"/>
      </p:ext>
    </p:extLst>
  </p:cSld>
  <p:clrMapOvr>
    <a:masterClrMapping/>
  </p:clrMapOvr>
  <p:transition>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63CDAC-576A-49D0-2906-7F881832F000}"/>
              </a:ext>
            </a:extLst>
          </p:cNvPr>
          <p:cNvSpPr>
            <a:spLocks noGrp="1"/>
          </p:cNvSpPr>
          <p:nvPr>
            <p:ph type="pic" sz="quarter" idx="10"/>
          </p:nvPr>
        </p:nvSpPr>
        <p:spPr>
          <a:xfrm>
            <a:off x="6193183" y="0"/>
            <a:ext cx="5998818" cy="6858001"/>
          </a:xfrm>
          <a:prstGeom prst="rect">
            <a:avLst/>
          </a:prstGeom>
        </p:spPr>
        <p:txBody>
          <a:bodyPr/>
          <a:lstStyle/>
          <a:p>
            <a:endParaRPr lang="en-FI"/>
          </a:p>
        </p:txBody>
      </p:sp>
    </p:spTree>
    <p:extLst>
      <p:ext uri="{BB962C8B-B14F-4D97-AF65-F5344CB8AC3E}">
        <p14:creationId xmlns:p14="http://schemas.microsoft.com/office/powerpoint/2010/main" val="2541301426"/>
      </p:ext>
    </p:extLst>
  </p:cSld>
  <p:clrMapOvr>
    <a:masterClrMapping/>
  </p:clrMapOvr>
  <p:transition>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ääotsikk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153524" y="3263235"/>
            <a:ext cx="9207500" cy="1951667"/>
          </a:xfrm>
        </p:spPr>
        <p:txBody>
          <a:bodyPr anchor="ctr" anchorCtr="0"/>
          <a:lstStyle>
            <a:lvl1pPr algn="r">
              <a:lnSpc>
                <a:spcPct val="78000"/>
              </a:lnSpc>
              <a:defRPr sz="8000">
                <a:solidFill>
                  <a:srgbClr val="EFCCB8"/>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217919" y="5396295"/>
            <a:ext cx="9144000" cy="298174"/>
          </a:xfrm>
        </p:spPr>
        <p:txBody>
          <a:bodyPr>
            <a:normAutofit/>
          </a:bodyPr>
          <a:lstStyle>
            <a:lvl1pPr marL="0" indent="0" algn="r">
              <a:buNone/>
              <a:defRPr sz="1600" spc="3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p:nvPr>
        </p:nvSpPr>
        <p:spPr>
          <a:xfrm>
            <a:off x="2154238" y="2721048"/>
            <a:ext cx="9207500" cy="386588"/>
          </a:xfrm>
        </p:spPr>
        <p:txBody>
          <a:bodyPr>
            <a:normAutofit/>
          </a:bodyPr>
          <a:lstStyle>
            <a:lvl1pPr marL="0" indent="0" algn="r">
              <a:buNone/>
              <a:defRPr sz="2500">
                <a:solidFill>
                  <a:schemeClr val="bg1"/>
                </a:solidFill>
              </a:defRPr>
            </a:lvl1pPr>
          </a:lstStyle>
          <a:p>
            <a:pPr lvl="0"/>
            <a:r>
              <a:rPr lang="en-US"/>
              <a:t>Click to edit Master text styles</a:t>
            </a:r>
          </a:p>
        </p:txBody>
      </p:sp>
      <p:grpSp>
        <p:nvGrpSpPr>
          <p:cNvPr id="19" name="Group 18">
            <a:extLst>
              <a:ext uri="{FF2B5EF4-FFF2-40B4-BE49-F238E27FC236}">
                <a16:creationId xmlns:a16="http://schemas.microsoft.com/office/drawing/2014/main" id="{7FEDC5CA-3959-BE43-BB24-E13A19E2BC01}"/>
              </a:ext>
            </a:extLst>
          </p:cNvPr>
          <p:cNvGrpSpPr/>
          <p:nvPr userDrawn="1"/>
        </p:nvGrpSpPr>
        <p:grpSpPr>
          <a:xfrm>
            <a:off x="828153" y="824194"/>
            <a:ext cx="2045199" cy="6277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a:p>
          </p:txBody>
        </p:sp>
      </p:grpSp>
    </p:spTree>
    <p:extLst>
      <p:ext uri="{BB962C8B-B14F-4D97-AF65-F5344CB8AC3E}">
        <p14:creationId xmlns:p14="http://schemas.microsoft.com/office/powerpoint/2010/main" val="121901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1740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153524" y="3263235"/>
            <a:ext cx="9207500" cy="1951667"/>
          </a:xfrm>
        </p:spPr>
        <p:txBody>
          <a:bodyPr anchor="ctr" anchorCtr="0"/>
          <a:lstStyle>
            <a:lvl1pPr algn="r">
              <a:lnSpc>
                <a:spcPct val="78000"/>
              </a:lnSpc>
              <a:defRPr sz="8000">
                <a:solidFill>
                  <a:srgbClr val="EFCCB8"/>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217919" y="5396295"/>
            <a:ext cx="9144000" cy="298174"/>
          </a:xfrm>
        </p:spPr>
        <p:txBody>
          <a:bodyPr>
            <a:normAutofit/>
          </a:bodyPr>
          <a:lstStyle>
            <a:lvl1pPr marL="0" indent="0" algn="r">
              <a:buNone/>
              <a:defRPr sz="1600" spc="3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p:nvPr>
        </p:nvSpPr>
        <p:spPr>
          <a:xfrm>
            <a:off x="2154238" y="2721048"/>
            <a:ext cx="9207500" cy="386588"/>
          </a:xfrm>
        </p:spPr>
        <p:txBody>
          <a:bodyPr>
            <a:normAutofit/>
          </a:bodyPr>
          <a:lstStyle>
            <a:lvl1pPr marL="0" indent="0" algn="r">
              <a:buNone/>
              <a:defRPr sz="2500">
                <a:solidFill>
                  <a:schemeClr val="bg1"/>
                </a:solidFill>
              </a:defRPr>
            </a:lvl1pPr>
          </a:lstStyle>
          <a:p>
            <a:pPr lvl="0"/>
            <a:r>
              <a:rPr lang="en-US"/>
              <a:t>Click to edit Master text styles</a:t>
            </a:r>
          </a:p>
        </p:txBody>
      </p:sp>
      <p:grpSp>
        <p:nvGrpSpPr>
          <p:cNvPr id="19" name="Group 18">
            <a:extLst>
              <a:ext uri="{FF2B5EF4-FFF2-40B4-BE49-F238E27FC236}">
                <a16:creationId xmlns:a16="http://schemas.microsoft.com/office/drawing/2014/main" id="{7FEDC5CA-3959-BE43-BB24-E13A19E2BC01}"/>
              </a:ext>
            </a:extLst>
          </p:cNvPr>
          <p:cNvGrpSpPr/>
          <p:nvPr userDrawn="1"/>
        </p:nvGrpSpPr>
        <p:grpSpPr>
          <a:xfrm>
            <a:off x="828153" y="824194"/>
            <a:ext cx="2045199" cy="6277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a:p>
          </p:txBody>
        </p:sp>
      </p:grpSp>
    </p:spTree>
    <p:extLst>
      <p:ext uri="{BB962C8B-B14F-4D97-AF65-F5344CB8AC3E}">
        <p14:creationId xmlns:p14="http://schemas.microsoft.com/office/powerpoint/2010/main" val="376995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isäll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42682" y="956794"/>
            <a:ext cx="4485222"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32703" y="1648496"/>
            <a:ext cx="6340355" cy="4481848"/>
          </a:xfrm>
        </p:spPr>
        <p:txBody>
          <a:bodyPr/>
          <a:lstStyle>
            <a:lvl1pPr marL="676275" indent="-676275">
              <a:spcBef>
                <a:spcPts val="2400"/>
              </a:spcBef>
              <a:buSzPct val="225000"/>
              <a:buFont typeface="+mj-lt"/>
              <a:buAutoNum type="arabicPeriod"/>
              <a:tabLst/>
              <a:defRPr>
                <a:solidFill>
                  <a:srgbClr val="0F5064"/>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Strategia 2024 In8arin kunta</a:t>
            </a:r>
            <a:endParaRPr lang="fi-FI"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3">
            <a:extLst>
              <a:ext uri="{FF2B5EF4-FFF2-40B4-BE49-F238E27FC236}">
                <a16:creationId xmlns:a16="http://schemas.microsoft.com/office/drawing/2014/main" id="{47EB6A47-C565-8946-80C2-FEE3F9148E3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3" name="object 3">
            <a:extLst>
              <a:ext uri="{FF2B5EF4-FFF2-40B4-BE49-F238E27FC236}">
                <a16:creationId xmlns:a16="http://schemas.microsoft.com/office/drawing/2014/main" id="{5E14AF92-89D2-BA4F-B82C-692EF55389E4}"/>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78006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Väli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2811887"/>
            <a:ext cx="9144000" cy="1942992"/>
          </a:xfrm>
        </p:spPr>
        <p:txBody>
          <a:bodyPr anchor="ctr" anchorCtr="0"/>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868214"/>
            <a:ext cx="9144000" cy="1203757"/>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2" name="Graphic 11">
            <a:extLst>
              <a:ext uri="{FF2B5EF4-FFF2-40B4-BE49-F238E27FC236}">
                <a16:creationId xmlns:a16="http://schemas.microsoft.com/office/drawing/2014/main" id="{22FB2720-23D4-754D-857E-9CF0E7C299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86690" y="1645301"/>
            <a:ext cx="2007446" cy="616240"/>
          </a:xfrm>
          <a:prstGeom prst="rect">
            <a:avLst/>
          </a:prstGeom>
        </p:spPr>
      </p:pic>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188130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Väliotsikko 2">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2811887"/>
            <a:ext cx="9144000" cy="1942992"/>
          </a:xfrm>
        </p:spPr>
        <p:txBody>
          <a:bodyPr anchor="ctr" anchorCtr="0"/>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868214"/>
            <a:ext cx="9144000" cy="1203757"/>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2" name="Graphic 11">
            <a:extLst>
              <a:ext uri="{FF2B5EF4-FFF2-40B4-BE49-F238E27FC236}">
                <a16:creationId xmlns:a16="http://schemas.microsoft.com/office/drawing/2014/main" id="{22FB2720-23D4-754D-857E-9CF0E7C299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86690" y="1645301"/>
            <a:ext cx="2007446" cy="616240"/>
          </a:xfrm>
          <a:prstGeom prst="rect">
            <a:avLst/>
          </a:prstGeom>
        </p:spPr>
      </p:pic>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2301242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Väliotsikko 3">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427163"/>
            <a:ext cx="9144000" cy="2364550"/>
          </a:xfrm>
        </p:spPr>
        <p:txBody>
          <a:bodyPr anchor="b"/>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970002"/>
            <a:ext cx="9144000" cy="1146403"/>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395895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inen logo, header, otsikko ja leipäteksti">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ECB9ABB3-3B87-4655-ADF6-8661A21A0D3C}"/>
              </a:ext>
            </a:extLst>
          </p:cNvPr>
          <p:cNvSpPr>
            <a:spLocks noGrp="1"/>
          </p:cNvSpPr>
          <p:nvPr>
            <p:ph type="pic" sz="quarter" idx="11"/>
          </p:nvPr>
        </p:nvSpPr>
        <p:spPr>
          <a:xfrm>
            <a:off x="0" y="-1302"/>
            <a:ext cx="12192000" cy="2509284"/>
          </a:xfrm>
          <a:prstGeom prst="rect">
            <a:avLst/>
          </a:prstGeom>
          <a:noFill/>
        </p:spPr>
        <p:txBody>
          <a:bodyPr/>
          <a:lstStyle>
            <a:lvl1pPr marL="0" indent="0" algn="ctr">
              <a:buNone/>
              <a:defRPr/>
            </a:lvl1pPr>
          </a:lstStyle>
          <a:p>
            <a:endParaRPr lang="fi-FI" dirty="0"/>
          </a:p>
          <a:p>
            <a:r>
              <a:rPr lang="fi-FI" dirty="0"/>
              <a:t>Lisää </a:t>
            </a:r>
            <a:r>
              <a:rPr lang="fi-FI" dirty="0" err="1"/>
              <a:t>header</a:t>
            </a:r>
            <a:r>
              <a:rPr lang="fi-FI" dirty="0"/>
              <a:t> –kuva klikkaamalla kuvaa</a:t>
            </a:r>
          </a:p>
        </p:txBody>
      </p:sp>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2109998"/>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2850068"/>
            <a:ext cx="10668000" cy="3302640"/>
          </a:xfrm>
          <a:prstGeom prst="rect">
            <a:avLst/>
          </a:prstGeom>
          <a:solidFill>
            <a:schemeClr val="accent4"/>
          </a:solidFill>
          <a:ln w="44450">
            <a:solidFill>
              <a:schemeClr val="accent3"/>
            </a:solidFill>
            <a:miter lim="800000"/>
          </a:ln>
        </p:spPr>
        <p:txBody>
          <a:bodyPr wrap="square" lIns="396000" tIns="360000" rIns="396000" bIns="360000" anchor="ctr" anchorCtr="1">
            <a:normAutofit/>
          </a:bodyPr>
          <a:lstStyle>
            <a:lvl1pPr marL="0" indent="0" algn="ctr">
              <a:lnSpc>
                <a:spcPct val="100000"/>
              </a:lnSpc>
              <a:spcBef>
                <a:spcPts val="0"/>
              </a:spcBef>
              <a:buNone/>
              <a:defRPr sz="2133" baseline="0">
                <a:solidFill>
                  <a:schemeClr val="bg1"/>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leipätekstiä tähän</a:t>
            </a:r>
          </a:p>
        </p:txBody>
      </p:sp>
    </p:spTree>
    <p:extLst>
      <p:ext uri="{BB962C8B-B14F-4D97-AF65-F5344CB8AC3E}">
        <p14:creationId xmlns:p14="http://schemas.microsoft.com/office/powerpoint/2010/main" val="2112545874"/>
      </p:ext>
    </p:extLst>
  </p:cSld>
  <p:clrMapOvr>
    <a:masterClrMapping/>
  </p:clrMapOvr>
  <p:transition>
    <p:push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2" name="object 3">
            <a:extLst>
              <a:ext uri="{FF2B5EF4-FFF2-40B4-BE49-F238E27FC236}">
                <a16:creationId xmlns:a16="http://schemas.microsoft.com/office/drawing/2014/main" id="{AFF625DF-434B-1A4D-BB7F-0333385833D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5" name="object 3">
            <a:extLst>
              <a:ext uri="{FF2B5EF4-FFF2-40B4-BE49-F238E27FC236}">
                <a16:creationId xmlns:a16="http://schemas.microsoft.com/office/drawing/2014/main" id="{F3FB4F1C-F423-1E43-A5BF-27DBEE3057E5}"/>
              </a:ext>
            </a:extLst>
          </p:cNvPr>
          <p:cNvSpPr/>
          <p:nvPr userDrawn="1"/>
        </p:nvSpPr>
        <p:spPr>
          <a:xfrm>
            <a:off x="0" y="620063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3306682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3">
            <a:extLst>
              <a:ext uri="{FF2B5EF4-FFF2-40B4-BE49-F238E27FC236}">
                <a16:creationId xmlns:a16="http://schemas.microsoft.com/office/drawing/2014/main" id="{AFF625DF-434B-1A4D-BB7F-0333385833D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5" name="object 3">
            <a:extLst>
              <a:ext uri="{FF2B5EF4-FFF2-40B4-BE49-F238E27FC236}">
                <a16:creationId xmlns:a16="http://schemas.microsoft.com/office/drawing/2014/main" id="{F3FB4F1C-F423-1E43-A5BF-27DBEE3057E5}"/>
              </a:ext>
            </a:extLst>
          </p:cNvPr>
          <p:cNvSpPr/>
          <p:nvPr userDrawn="1"/>
        </p:nvSpPr>
        <p:spPr>
          <a:xfrm>
            <a:off x="0" y="620063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Tree>
    <p:extLst>
      <p:ext uri="{BB962C8B-B14F-4D97-AF65-F5344CB8AC3E}">
        <p14:creationId xmlns:p14="http://schemas.microsoft.com/office/powerpoint/2010/main" val="347141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2484000"/>
            <a:ext cx="4952990" cy="36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2484000"/>
            <a:ext cx="4953000" cy="36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Strategia 2024 In8arin kunta</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object 3">
            <a:extLst>
              <a:ext uri="{FF2B5EF4-FFF2-40B4-BE49-F238E27FC236}">
                <a16:creationId xmlns:a16="http://schemas.microsoft.com/office/drawing/2014/main" id="{13169331-AFCA-A242-8780-F07B492F14B7}"/>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7" name="object 3">
            <a:extLst>
              <a:ext uri="{FF2B5EF4-FFF2-40B4-BE49-F238E27FC236}">
                <a16:creationId xmlns:a16="http://schemas.microsoft.com/office/drawing/2014/main" id="{A60FE2CF-E733-0C42-B4D9-6DCACE68B24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8" name="object 7">
            <a:extLst>
              <a:ext uri="{FF2B5EF4-FFF2-40B4-BE49-F238E27FC236}">
                <a16:creationId xmlns:a16="http://schemas.microsoft.com/office/drawing/2014/main" id="{ADDADD67-A695-C745-A835-9DE7F8039AB9}"/>
              </a:ext>
            </a:extLst>
          </p:cNvPr>
          <p:cNvSpPr/>
          <p:nvPr userDrawn="1"/>
        </p:nvSpPr>
        <p:spPr>
          <a:xfrm>
            <a:off x="6096599" y="2590800"/>
            <a:ext cx="0" cy="2946400"/>
          </a:xfrm>
          <a:custGeom>
            <a:avLst/>
            <a:gdLst/>
            <a:ahLst/>
            <a:cxnLst/>
            <a:rect l="l" t="t" r="r" b="b"/>
            <a:pathLst>
              <a:path h="2946400">
                <a:moveTo>
                  <a:pt x="0" y="0"/>
                </a:moveTo>
                <a:lnTo>
                  <a:pt x="0" y="2946400"/>
                </a:lnTo>
              </a:path>
            </a:pathLst>
          </a:custGeom>
          <a:ln w="6350">
            <a:solidFill>
              <a:srgbClr val="115064"/>
            </a:solidFill>
          </a:ln>
        </p:spPr>
        <p:txBody>
          <a:bodyPr wrap="square" lIns="0" tIns="0" rIns="0" bIns="0" rtlCol="0"/>
          <a:lstStyle/>
          <a:p>
            <a:endParaRPr/>
          </a:p>
        </p:txBody>
      </p:sp>
      <p:sp>
        <p:nvSpPr>
          <p:cNvPr id="5" name="Otsikko 4">
            <a:extLst>
              <a:ext uri="{FF2B5EF4-FFF2-40B4-BE49-F238E27FC236}">
                <a16:creationId xmlns:a16="http://schemas.microsoft.com/office/drawing/2014/main" id="{31B15BD5-95F6-14E4-F004-BCCDA04EEC96}"/>
              </a:ext>
            </a:extLst>
          </p:cNvPr>
          <p:cNvSpPr>
            <a:spLocks noGrp="1"/>
          </p:cNvSpPr>
          <p:nvPr>
            <p:ph type="title"/>
          </p:nvPr>
        </p:nvSpPr>
        <p:spPr/>
        <p:txBody>
          <a:bodyPr/>
          <a:lstStyle/>
          <a:p>
            <a:r>
              <a:rPr lang="en-US"/>
              <a:t>Click to edit Master title style</a:t>
            </a:r>
            <a:endParaRPr lang="fi-FI"/>
          </a:p>
        </p:txBody>
      </p:sp>
      <p:sp>
        <p:nvSpPr>
          <p:cNvPr id="11" name="object 7">
            <a:extLst>
              <a:ext uri="{FF2B5EF4-FFF2-40B4-BE49-F238E27FC236}">
                <a16:creationId xmlns:a16="http://schemas.microsoft.com/office/drawing/2014/main" id="{79176484-5576-4D51-9926-121061169BBC}"/>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a:p>
        </p:txBody>
      </p:sp>
    </p:spTree>
    <p:extLst>
      <p:ext uri="{BB962C8B-B14F-4D97-AF65-F5344CB8AC3E}">
        <p14:creationId xmlns:p14="http://schemas.microsoft.com/office/powerpoint/2010/main" val="3084454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2548127"/>
            <a:ext cx="4952990" cy="3535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2596487"/>
            <a:ext cx="4953000" cy="2926069"/>
          </a:xfrm>
          <a:solidFill>
            <a:schemeClr val="accent4"/>
          </a:solidFill>
        </p:spPr>
        <p:txBody>
          <a:bodyPr lIns="288000" tIns="216000" rIns="108000"/>
          <a:lstStyle>
            <a:lvl1pPr>
              <a:defRPr b="1">
                <a:solidFill>
                  <a:schemeClr val="accent1"/>
                </a:solidFill>
              </a:defRPr>
            </a:lvl1pPr>
            <a:lvl2pPr marL="180000" indent="-169863">
              <a:lnSpc>
                <a:spcPct val="120000"/>
              </a:lnSpc>
              <a:spcBef>
                <a:spcPts val="1600"/>
              </a:spcBef>
              <a:tabLst/>
              <a:defRPr sz="1400">
                <a:solidFill>
                  <a:schemeClr val="accent1"/>
                </a:solidFill>
                <a:latin typeface="+mn-lt"/>
              </a:defRPr>
            </a:lvl2pPr>
            <a:lvl3pPr marL="180975" indent="-169863">
              <a:lnSpc>
                <a:spcPct val="120000"/>
              </a:lnSpc>
              <a:tabLst/>
              <a:defRPr sz="1400">
                <a:solidFill>
                  <a:schemeClr val="accent1"/>
                </a:solidFill>
                <a:latin typeface="+mn-lt"/>
              </a:defRPr>
            </a:lvl3pPr>
            <a:lvl4pPr marL="180975" indent="-169863">
              <a:lnSpc>
                <a:spcPct val="120000"/>
              </a:lnSpc>
              <a:tabLst/>
              <a:defRPr sz="1400">
                <a:solidFill>
                  <a:schemeClr val="accent1"/>
                </a:solidFill>
                <a:latin typeface="+mn-lt"/>
              </a:defRPr>
            </a:lvl4pPr>
            <a:lvl5pPr marL="180975" indent="-169863">
              <a:lnSpc>
                <a:spcPct val="120000"/>
              </a:lnSpc>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Strategia 2024 In8arin kunta</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object 3">
            <a:extLst>
              <a:ext uri="{FF2B5EF4-FFF2-40B4-BE49-F238E27FC236}">
                <a16:creationId xmlns:a16="http://schemas.microsoft.com/office/drawing/2014/main" id="{DED299BF-2AE8-9B45-A711-D56D9D92526C}"/>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7" name="object 3">
            <a:extLst>
              <a:ext uri="{FF2B5EF4-FFF2-40B4-BE49-F238E27FC236}">
                <a16:creationId xmlns:a16="http://schemas.microsoft.com/office/drawing/2014/main" id="{ACF1B8BE-6089-F640-B703-A32075175C9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5" name="Otsikko 4">
            <a:extLst>
              <a:ext uri="{FF2B5EF4-FFF2-40B4-BE49-F238E27FC236}">
                <a16:creationId xmlns:a16="http://schemas.microsoft.com/office/drawing/2014/main" id="{84C21AAC-1BC6-B16C-FF5C-6AA8161BAE73}"/>
              </a:ext>
            </a:extLst>
          </p:cNvPr>
          <p:cNvSpPr>
            <a:spLocks noGrp="1"/>
          </p:cNvSpPr>
          <p:nvPr>
            <p:ph type="title"/>
          </p:nvPr>
        </p:nvSpPr>
        <p:spPr/>
        <p:txBody>
          <a:bodyPr/>
          <a:lstStyle/>
          <a:p>
            <a:r>
              <a:rPr lang="en-US"/>
              <a:t>Click to edit Master title style</a:t>
            </a:r>
            <a:endParaRPr lang="fi-FI"/>
          </a:p>
        </p:txBody>
      </p:sp>
      <p:sp>
        <p:nvSpPr>
          <p:cNvPr id="6" name="object 7">
            <a:extLst>
              <a:ext uri="{FF2B5EF4-FFF2-40B4-BE49-F238E27FC236}">
                <a16:creationId xmlns:a16="http://schemas.microsoft.com/office/drawing/2014/main" id="{520139E4-D835-75C4-E640-FD5A1B839EED}"/>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a:p>
        </p:txBody>
      </p:sp>
    </p:spTree>
    <p:extLst>
      <p:ext uri="{BB962C8B-B14F-4D97-AF65-F5344CB8AC3E}">
        <p14:creationId xmlns:p14="http://schemas.microsoft.com/office/powerpoint/2010/main" val="274155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839789" y="2163652"/>
            <a:ext cx="4939220" cy="549497"/>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B4CAD-8CFD-4EB7-9281-ABCA8FBC479A}"/>
              </a:ext>
            </a:extLst>
          </p:cNvPr>
          <p:cNvSpPr>
            <a:spLocks noGrp="1"/>
          </p:cNvSpPr>
          <p:nvPr>
            <p:ph sz="half" idx="2"/>
          </p:nvPr>
        </p:nvSpPr>
        <p:spPr>
          <a:xfrm>
            <a:off x="839789" y="2820473"/>
            <a:ext cx="4939220" cy="3369189"/>
          </a:xfrm>
        </p:spPr>
        <p:txBody>
          <a:bodyPr/>
          <a:lstStyle>
            <a:lvl1pPr marL="228600" indent="-228600">
              <a:buFont typeface="+mj-lt"/>
              <a:buAutoNum type="arabicPeriod"/>
              <a:tabLst/>
              <a:defRPr/>
            </a:lvl1pPr>
            <a:lvl2pPr marL="893763" indent="-266700">
              <a:buFont typeface="+mj-lt"/>
              <a:buAutoNum type="arabicPeriod"/>
              <a:tabLst/>
              <a:defRPr/>
            </a:lvl2pPr>
            <a:lvl3pPr marL="1160463" indent="-246063">
              <a:buFont typeface="+mj-lt"/>
              <a:buAutoNum type="arabicPeriod"/>
              <a:tabLst/>
              <a:defRPr/>
            </a:lvl3pPr>
            <a:lvl4pPr marL="1608138" indent="-236538">
              <a:buFont typeface="+mj-lt"/>
              <a:buAutoNum type="arabicPeriod"/>
              <a:tabLst/>
              <a:defRPr/>
            </a:lvl4pPr>
            <a:lvl5pPr marL="2092325" indent="-263525">
              <a:buFont typeface="+mj-lt"/>
              <a:buAutoNum type="arabi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388316E-6002-4364-8488-FF66208EB84C}"/>
              </a:ext>
            </a:extLst>
          </p:cNvPr>
          <p:cNvSpPr>
            <a:spLocks noGrp="1"/>
          </p:cNvSpPr>
          <p:nvPr>
            <p:ph type="body" sz="quarter" idx="3"/>
          </p:nvPr>
        </p:nvSpPr>
        <p:spPr>
          <a:xfrm>
            <a:off x="6412992" y="2163652"/>
            <a:ext cx="4942395" cy="549497"/>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6412992" y="2820473"/>
            <a:ext cx="4942395" cy="3369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endParaRPr lang="fi-FI"/>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Strategia 2024 In8arin kunta</a:t>
            </a:r>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a:p>
        </p:txBody>
      </p:sp>
    </p:spTree>
    <p:extLst>
      <p:ext uri="{BB962C8B-B14F-4D97-AF65-F5344CB8AC3E}">
        <p14:creationId xmlns:p14="http://schemas.microsoft.com/office/powerpoint/2010/main" val="1937146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kohteet">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6" name="Text Placeholder 65">
            <a:extLst>
              <a:ext uri="{FF2B5EF4-FFF2-40B4-BE49-F238E27FC236}">
                <a16:creationId xmlns:a16="http://schemas.microsoft.com/office/drawing/2014/main" id="{CC7CE01C-7CDE-D443-B073-3055097A84DA}"/>
              </a:ext>
            </a:extLst>
          </p:cNvPr>
          <p:cNvSpPr>
            <a:spLocks noGrp="1"/>
          </p:cNvSpPr>
          <p:nvPr>
            <p:ph type="body" sz="quarter" idx="13"/>
          </p:nvPr>
        </p:nvSpPr>
        <p:spPr>
          <a:xfrm>
            <a:off x="838200"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7" name="Text Placeholder 65">
            <a:extLst>
              <a:ext uri="{FF2B5EF4-FFF2-40B4-BE49-F238E27FC236}">
                <a16:creationId xmlns:a16="http://schemas.microsoft.com/office/drawing/2014/main" id="{996EBF27-874E-AF41-886A-CE06BB731815}"/>
              </a:ext>
            </a:extLst>
          </p:cNvPr>
          <p:cNvSpPr>
            <a:spLocks noGrp="1"/>
          </p:cNvSpPr>
          <p:nvPr>
            <p:ph type="body" sz="quarter" idx="14"/>
          </p:nvPr>
        </p:nvSpPr>
        <p:spPr>
          <a:xfrm>
            <a:off x="3121152"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8" name="Text Placeholder 65">
            <a:extLst>
              <a:ext uri="{FF2B5EF4-FFF2-40B4-BE49-F238E27FC236}">
                <a16:creationId xmlns:a16="http://schemas.microsoft.com/office/drawing/2014/main" id="{100DEEEC-44E2-D144-B19C-AEA5FCA70A40}"/>
              </a:ext>
            </a:extLst>
          </p:cNvPr>
          <p:cNvSpPr>
            <a:spLocks noGrp="1"/>
          </p:cNvSpPr>
          <p:nvPr>
            <p:ph type="body" sz="quarter" idx="15"/>
          </p:nvPr>
        </p:nvSpPr>
        <p:spPr>
          <a:xfrm>
            <a:off x="5400000"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9" name="Text Placeholder 65">
            <a:extLst>
              <a:ext uri="{FF2B5EF4-FFF2-40B4-BE49-F238E27FC236}">
                <a16:creationId xmlns:a16="http://schemas.microsoft.com/office/drawing/2014/main" id="{297C7C02-A46F-C945-8AB3-DDB7C6E050C9}"/>
              </a:ext>
            </a:extLst>
          </p:cNvPr>
          <p:cNvSpPr>
            <a:spLocks noGrp="1"/>
          </p:cNvSpPr>
          <p:nvPr>
            <p:ph type="body" sz="quarter" idx="16"/>
          </p:nvPr>
        </p:nvSpPr>
        <p:spPr>
          <a:xfrm>
            <a:off x="7687056"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70" name="Text Placeholder 65">
            <a:extLst>
              <a:ext uri="{FF2B5EF4-FFF2-40B4-BE49-F238E27FC236}">
                <a16:creationId xmlns:a16="http://schemas.microsoft.com/office/drawing/2014/main" id="{9751C841-E7B9-834A-A248-71DD9ED661BF}"/>
              </a:ext>
            </a:extLst>
          </p:cNvPr>
          <p:cNvSpPr>
            <a:spLocks noGrp="1"/>
          </p:cNvSpPr>
          <p:nvPr>
            <p:ph type="body" sz="quarter" idx="17"/>
          </p:nvPr>
        </p:nvSpPr>
        <p:spPr>
          <a:xfrm>
            <a:off x="9970008"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3" name="Picture Placeholder 7">
            <a:extLst>
              <a:ext uri="{FF2B5EF4-FFF2-40B4-BE49-F238E27FC236}">
                <a16:creationId xmlns:a16="http://schemas.microsoft.com/office/drawing/2014/main" id="{BB93D496-A494-A20F-A39A-3F20AECACE38}"/>
              </a:ext>
            </a:extLst>
          </p:cNvPr>
          <p:cNvSpPr>
            <a:spLocks noGrp="1"/>
          </p:cNvSpPr>
          <p:nvPr>
            <p:ph type="pic" sz="quarter" idx="18"/>
          </p:nvPr>
        </p:nvSpPr>
        <p:spPr>
          <a:xfrm>
            <a:off x="842683" y="2095665"/>
            <a:ext cx="1388454" cy="1315750"/>
          </a:xfrm>
          <a:noFill/>
        </p:spPr>
        <p:txBody>
          <a:bodyPr anchor="ctr" anchorCtr="0">
            <a:normAutofit/>
          </a:bodyPr>
          <a:lstStyle>
            <a:lvl1pPr marL="0" indent="0" algn="ctr">
              <a:buNone/>
              <a:defRPr sz="1400"/>
            </a:lvl1pPr>
          </a:lstStyle>
          <a:p>
            <a:r>
              <a:rPr lang="en-US"/>
              <a:t>Click icon to add picture</a:t>
            </a:r>
            <a:endParaRPr lang="en-GB" dirty="0"/>
          </a:p>
        </p:txBody>
      </p:sp>
      <p:sp>
        <p:nvSpPr>
          <p:cNvPr id="4" name="Picture Placeholder 7">
            <a:extLst>
              <a:ext uri="{FF2B5EF4-FFF2-40B4-BE49-F238E27FC236}">
                <a16:creationId xmlns:a16="http://schemas.microsoft.com/office/drawing/2014/main" id="{3B85AF07-C004-6A57-4C02-9EA7EBF321D7}"/>
              </a:ext>
            </a:extLst>
          </p:cNvPr>
          <p:cNvSpPr>
            <a:spLocks noGrp="1"/>
          </p:cNvSpPr>
          <p:nvPr>
            <p:ph type="pic" sz="quarter" idx="19"/>
          </p:nvPr>
        </p:nvSpPr>
        <p:spPr>
          <a:xfrm>
            <a:off x="3121200" y="2095665"/>
            <a:ext cx="1388454" cy="1315750"/>
          </a:xfrm>
          <a:noFill/>
        </p:spPr>
        <p:txBody>
          <a:bodyPr anchor="ctr" anchorCtr="0">
            <a:normAutofit/>
          </a:bodyPr>
          <a:lstStyle>
            <a:lvl1pPr marL="0" indent="0" algn="ctr">
              <a:buNone/>
              <a:defRPr sz="1400"/>
            </a:lvl1pPr>
          </a:lstStyle>
          <a:p>
            <a:r>
              <a:rPr lang="en-US"/>
              <a:t>Click icon to add picture</a:t>
            </a:r>
            <a:endParaRPr lang="en-GB" dirty="0"/>
          </a:p>
        </p:txBody>
      </p:sp>
      <p:sp>
        <p:nvSpPr>
          <p:cNvPr id="5" name="Picture Placeholder 7">
            <a:extLst>
              <a:ext uri="{FF2B5EF4-FFF2-40B4-BE49-F238E27FC236}">
                <a16:creationId xmlns:a16="http://schemas.microsoft.com/office/drawing/2014/main" id="{D4B84C66-8554-C2F3-0E9F-9B8B49427D9D}"/>
              </a:ext>
            </a:extLst>
          </p:cNvPr>
          <p:cNvSpPr>
            <a:spLocks noGrp="1"/>
          </p:cNvSpPr>
          <p:nvPr>
            <p:ph type="pic" sz="quarter" idx="20"/>
          </p:nvPr>
        </p:nvSpPr>
        <p:spPr>
          <a:xfrm>
            <a:off x="5400000" y="2095665"/>
            <a:ext cx="1388454" cy="1315750"/>
          </a:xfrm>
          <a:noFill/>
        </p:spPr>
        <p:txBody>
          <a:bodyPr anchor="ctr" anchorCtr="0">
            <a:normAutofit/>
          </a:bodyPr>
          <a:lstStyle>
            <a:lvl1pPr marL="0" indent="0" algn="ctr">
              <a:buNone/>
              <a:defRPr sz="1400"/>
            </a:lvl1pPr>
          </a:lstStyle>
          <a:p>
            <a:r>
              <a:rPr lang="en-US"/>
              <a:t>Click icon to add picture</a:t>
            </a:r>
            <a:endParaRPr lang="en-GB"/>
          </a:p>
        </p:txBody>
      </p:sp>
      <p:sp>
        <p:nvSpPr>
          <p:cNvPr id="72" name="Picture Placeholder 7">
            <a:extLst>
              <a:ext uri="{FF2B5EF4-FFF2-40B4-BE49-F238E27FC236}">
                <a16:creationId xmlns:a16="http://schemas.microsoft.com/office/drawing/2014/main" id="{F1EC64B8-3D1E-CA8D-E64C-7629D88452E9}"/>
              </a:ext>
            </a:extLst>
          </p:cNvPr>
          <p:cNvSpPr>
            <a:spLocks noGrp="1"/>
          </p:cNvSpPr>
          <p:nvPr>
            <p:ph type="pic" sz="quarter" idx="21"/>
          </p:nvPr>
        </p:nvSpPr>
        <p:spPr>
          <a:xfrm>
            <a:off x="7686000" y="2095665"/>
            <a:ext cx="1388454" cy="1315750"/>
          </a:xfrm>
          <a:noFill/>
        </p:spPr>
        <p:txBody>
          <a:bodyPr anchor="ctr" anchorCtr="0">
            <a:normAutofit/>
          </a:bodyPr>
          <a:lstStyle>
            <a:lvl1pPr marL="0" indent="0" algn="ctr">
              <a:buNone/>
              <a:defRPr sz="1400"/>
            </a:lvl1pPr>
          </a:lstStyle>
          <a:p>
            <a:r>
              <a:rPr lang="en-US"/>
              <a:t>Click icon to add picture</a:t>
            </a:r>
            <a:endParaRPr lang="en-GB" dirty="0"/>
          </a:p>
        </p:txBody>
      </p:sp>
      <p:sp>
        <p:nvSpPr>
          <p:cNvPr id="73" name="Picture Placeholder 7">
            <a:extLst>
              <a:ext uri="{FF2B5EF4-FFF2-40B4-BE49-F238E27FC236}">
                <a16:creationId xmlns:a16="http://schemas.microsoft.com/office/drawing/2014/main" id="{1E42E2C6-EC6B-C0D2-CF33-B1A174C0BA31}"/>
              </a:ext>
            </a:extLst>
          </p:cNvPr>
          <p:cNvSpPr>
            <a:spLocks noGrp="1"/>
          </p:cNvSpPr>
          <p:nvPr>
            <p:ph type="pic" sz="quarter" idx="22"/>
          </p:nvPr>
        </p:nvSpPr>
        <p:spPr>
          <a:xfrm>
            <a:off x="9968400" y="2095665"/>
            <a:ext cx="1388454" cy="1315750"/>
          </a:xfrm>
          <a:noFill/>
        </p:spPr>
        <p:txBody>
          <a:bodyPr anchor="ctr" anchorCtr="0">
            <a:normAutofit/>
          </a:bodyPr>
          <a:lstStyle>
            <a:lvl1pPr marL="0" indent="0" algn="ctr">
              <a:buNone/>
              <a:defRPr sz="1400"/>
            </a:lvl1pPr>
          </a:lstStyle>
          <a:p>
            <a:r>
              <a:rPr lang="en-US"/>
              <a:t>Click icon to add picture</a:t>
            </a:r>
            <a:endParaRPr lang="en-GB" dirty="0"/>
          </a:p>
        </p:txBody>
      </p:sp>
      <p:sp>
        <p:nvSpPr>
          <p:cNvPr id="74" name="Otsikko 73">
            <a:extLst>
              <a:ext uri="{FF2B5EF4-FFF2-40B4-BE49-F238E27FC236}">
                <a16:creationId xmlns:a16="http://schemas.microsoft.com/office/drawing/2014/main" id="{3FB7BCD7-795C-4715-89E0-3583488B71A2}"/>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529845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sisältö">
    <p:bg>
      <p:bgPr>
        <a:solidFill>
          <a:srgbClr val="D2E5E5"/>
        </a:solidFill>
        <a:effectLst/>
      </p:bgPr>
    </p:bg>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C415E512-0DAA-1E16-CAD1-C65177FA7895}"/>
              </a:ext>
            </a:extLst>
          </p:cNvPr>
          <p:cNvSpPr>
            <a:spLocks noGrp="1"/>
          </p:cNvSpPr>
          <p:nvPr>
            <p:ph sz="quarter" idx="13"/>
          </p:nvPr>
        </p:nvSpPr>
        <p:spPr>
          <a:xfrm>
            <a:off x="838200" y="3069981"/>
            <a:ext cx="4938713" cy="296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839789" y="2412645"/>
            <a:ext cx="4939220" cy="482974"/>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6412992" y="2163653"/>
            <a:ext cx="4942395" cy="4026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endParaRPr lang="fi-FI"/>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Strategia 2024 In8arin kunta</a:t>
            </a:r>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a:p>
        </p:txBody>
      </p:sp>
    </p:spTree>
    <p:extLst>
      <p:ext uri="{BB962C8B-B14F-4D97-AF65-F5344CB8AC3E}">
        <p14:creationId xmlns:p14="http://schemas.microsoft.com/office/powerpoint/2010/main" val="2173660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sisältö 2">
    <p:bg>
      <p:bgPr>
        <a:solidFill>
          <a:srgbClr val="D2E5E5"/>
        </a:solidFill>
        <a:effectLst/>
      </p:bgPr>
    </p:bg>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C415E512-0DAA-1E16-CAD1-C65177FA7895}"/>
              </a:ext>
            </a:extLst>
          </p:cNvPr>
          <p:cNvSpPr>
            <a:spLocks noGrp="1"/>
          </p:cNvSpPr>
          <p:nvPr>
            <p:ph sz="quarter" idx="13"/>
          </p:nvPr>
        </p:nvSpPr>
        <p:spPr>
          <a:xfrm>
            <a:off x="6411406" y="3069981"/>
            <a:ext cx="4938713" cy="296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6412995" y="2412645"/>
            <a:ext cx="4939220" cy="482974"/>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838200" y="2163653"/>
            <a:ext cx="4942395" cy="4026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endParaRPr lang="fi-FI"/>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Strategia 2024 In8arin kunta</a:t>
            </a:r>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a:p>
        </p:txBody>
      </p:sp>
    </p:spTree>
    <p:extLst>
      <p:ext uri="{BB962C8B-B14F-4D97-AF65-F5344CB8AC3E}">
        <p14:creationId xmlns:p14="http://schemas.microsoft.com/office/powerpoint/2010/main" val="823827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taustall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D09E5A7-6FB3-BA49-86D3-A877483AA8F7}"/>
              </a:ext>
            </a:extLst>
          </p:cNvPr>
          <p:cNvSpPr/>
          <p:nvPr userDrawn="1"/>
        </p:nvSpPr>
        <p:spPr>
          <a:xfrm>
            <a:off x="826100" y="6200637"/>
            <a:ext cx="10541635" cy="0"/>
          </a:xfrm>
          <a:custGeom>
            <a:avLst/>
            <a:gdLst/>
            <a:ahLst/>
            <a:cxnLst/>
            <a:rect l="l" t="t" r="r" b="b"/>
            <a:pathLst>
              <a:path w="10541635">
                <a:moveTo>
                  <a:pt x="0" y="0"/>
                </a:moveTo>
                <a:lnTo>
                  <a:pt x="10541596" y="0"/>
                </a:lnTo>
              </a:path>
            </a:pathLst>
          </a:custGeom>
          <a:ln w="6070">
            <a:solidFill>
              <a:srgbClr val="FFFFFF"/>
            </a:solidFill>
          </a:ln>
        </p:spPr>
        <p:txBody>
          <a:bodyPr wrap="square" lIns="0" tIns="0" rIns="0" bIns="0" rtlCol="0"/>
          <a:lstStyle/>
          <a:p>
            <a:endParaRPr/>
          </a:p>
        </p:txBody>
      </p:sp>
      <p:sp>
        <p:nvSpPr>
          <p:cNvPr id="11" name="object 9">
            <a:extLst>
              <a:ext uri="{FF2B5EF4-FFF2-40B4-BE49-F238E27FC236}">
                <a16:creationId xmlns:a16="http://schemas.microsoft.com/office/drawing/2014/main" id="{A0B644F1-D39E-DE47-A9BB-E3DD2323411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FFFFFF"/>
            </a:solidFill>
          </a:ln>
        </p:spPr>
        <p:txBody>
          <a:bodyPr wrap="square" lIns="0" tIns="0" rIns="0" bIns="0" rtlCol="0"/>
          <a:lstStyle/>
          <a:p>
            <a:endParaRP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grpSp>
        <p:nvGrpSpPr>
          <p:cNvPr id="18" name="Group 17">
            <a:extLst>
              <a:ext uri="{FF2B5EF4-FFF2-40B4-BE49-F238E27FC236}">
                <a16:creationId xmlns:a16="http://schemas.microsoft.com/office/drawing/2014/main" id="{6EB9E195-E976-C543-9AD8-1BDCCECD19C9}"/>
              </a:ext>
            </a:extLst>
          </p:cNvPr>
          <p:cNvGrpSpPr/>
          <p:nvPr userDrawn="1"/>
        </p:nvGrpSpPr>
        <p:grpSpPr>
          <a:xfrm>
            <a:off x="10778253" y="257537"/>
            <a:ext cx="762501" cy="234056"/>
            <a:chOff x="10778253" y="257537"/>
            <a:chExt cx="762501" cy="234056"/>
          </a:xfrm>
        </p:grpSpPr>
        <p:sp>
          <p:nvSpPr>
            <p:cNvPr id="3" name="Freeform 2">
              <a:extLst>
                <a:ext uri="{FF2B5EF4-FFF2-40B4-BE49-F238E27FC236}">
                  <a16:creationId xmlns:a16="http://schemas.microsoft.com/office/drawing/2014/main" id="{1E6B5068-9F63-024C-86A7-9009A0E1B56F}"/>
                </a:ext>
              </a:extLst>
            </p:cNvPr>
            <p:cNvSpPr/>
            <p:nvPr/>
          </p:nvSpPr>
          <p:spPr>
            <a:xfrm>
              <a:off x="11466166" y="412333"/>
              <a:ext cx="74588" cy="74196"/>
            </a:xfrm>
            <a:custGeom>
              <a:avLst/>
              <a:gdLst>
                <a:gd name="connsiteX0" fmla="*/ 74588 w 74588"/>
                <a:gd name="connsiteY0" fmla="*/ 37098 h 74196"/>
                <a:gd name="connsiteX1" fmla="*/ 37294 w 74588"/>
                <a:gd name="connsiteY1" fmla="*/ 74197 h 74196"/>
                <a:gd name="connsiteX2" fmla="*/ 0 w 74588"/>
                <a:gd name="connsiteY2" fmla="*/ 37098 h 74196"/>
                <a:gd name="connsiteX3" fmla="*/ 37294 w 74588"/>
                <a:gd name="connsiteY3" fmla="*/ 0 h 74196"/>
                <a:gd name="connsiteX4" fmla="*/ 74588 w 74588"/>
                <a:gd name="connsiteY4" fmla="*/ 37098 h 7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8" h="74196">
                  <a:moveTo>
                    <a:pt x="74588" y="37098"/>
                  </a:moveTo>
                  <a:cubicBezTo>
                    <a:pt x="74588" y="57590"/>
                    <a:pt x="57887" y="74197"/>
                    <a:pt x="37294" y="74197"/>
                  </a:cubicBezTo>
                  <a:cubicBezTo>
                    <a:pt x="16695" y="74197"/>
                    <a:pt x="0" y="57583"/>
                    <a:pt x="0" y="37098"/>
                  </a:cubicBezTo>
                  <a:cubicBezTo>
                    <a:pt x="0" y="16607"/>
                    <a:pt x="16695" y="0"/>
                    <a:pt x="37294" y="0"/>
                  </a:cubicBezTo>
                  <a:cubicBezTo>
                    <a:pt x="57894" y="0"/>
                    <a:pt x="74588" y="16614"/>
                    <a:pt x="74588" y="37098"/>
                  </a:cubicBezTo>
                  <a:close/>
                </a:path>
              </a:pathLst>
            </a:custGeom>
            <a:solidFill>
              <a:srgbClr val="EB5C18"/>
            </a:solidFill>
            <a:ln w="690" cap="flat">
              <a:noFill/>
              <a:prstDash val="solid"/>
              <a:miter/>
            </a:ln>
          </p:spPr>
          <p:txBody>
            <a:bodyPr rtlCol="0" anchor="ctr"/>
            <a:lstStyle/>
            <a:p>
              <a:endParaRPr lang="fi-FI"/>
            </a:p>
          </p:txBody>
        </p:sp>
        <p:sp>
          <p:nvSpPr>
            <p:cNvPr id="4" name="Freeform 3">
              <a:extLst>
                <a:ext uri="{FF2B5EF4-FFF2-40B4-BE49-F238E27FC236}">
                  <a16:creationId xmlns:a16="http://schemas.microsoft.com/office/drawing/2014/main" id="{E7F78416-3D0B-F84F-BCB0-407C2C7B713B}"/>
                </a:ext>
              </a:extLst>
            </p:cNvPr>
            <p:cNvSpPr/>
            <p:nvPr/>
          </p:nvSpPr>
          <p:spPr>
            <a:xfrm>
              <a:off x="10778253" y="261551"/>
              <a:ext cx="143023" cy="226007"/>
            </a:xfrm>
            <a:custGeom>
              <a:avLst/>
              <a:gdLst>
                <a:gd name="connsiteX0" fmla="*/ 127880 w 143023"/>
                <a:gd name="connsiteY0" fmla="*/ 128485 h 226007"/>
                <a:gd name="connsiteX1" fmla="*/ 127880 w 143023"/>
                <a:gd name="connsiteY1" fmla="*/ 103568 h 226007"/>
                <a:gd name="connsiteX2" fmla="*/ 125769 w 143023"/>
                <a:gd name="connsiteY2" fmla="*/ 101468 h 226007"/>
                <a:gd name="connsiteX3" fmla="*/ 37184 w 143023"/>
                <a:gd name="connsiteY3" fmla="*/ 101468 h 226007"/>
                <a:gd name="connsiteX4" fmla="*/ 35073 w 143023"/>
                <a:gd name="connsiteY4" fmla="*/ 101468 h 226007"/>
                <a:gd name="connsiteX5" fmla="*/ 32962 w 143023"/>
                <a:gd name="connsiteY5" fmla="*/ 99368 h 226007"/>
                <a:gd name="connsiteX6" fmla="*/ 32962 w 143023"/>
                <a:gd name="connsiteY6" fmla="*/ 97268 h 226007"/>
                <a:gd name="connsiteX7" fmla="*/ 32962 w 143023"/>
                <a:gd name="connsiteY7" fmla="*/ 33317 h 226007"/>
                <a:gd name="connsiteX8" fmla="*/ 32962 w 143023"/>
                <a:gd name="connsiteY8" fmla="*/ 31217 h 226007"/>
                <a:gd name="connsiteX9" fmla="*/ 35073 w 143023"/>
                <a:gd name="connsiteY9" fmla="*/ 29117 h 226007"/>
                <a:gd name="connsiteX10" fmla="*/ 37184 w 143023"/>
                <a:gd name="connsiteY10" fmla="*/ 29117 h 226007"/>
                <a:gd name="connsiteX11" fmla="*/ 140912 w 143023"/>
                <a:gd name="connsiteY11" fmla="*/ 29117 h 226007"/>
                <a:gd name="connsiteX12" fmla="*/ 143023 w 143023"/>
                <a:gd name="connsiteY12" fmla="*/ 27017 h 226007"/>
                <a:gd name="connsiteX13" fmla="*/ 143023 w 143023"/>
                <a:gd name="connsiteY13" fmla="*/ 2100 h 226007"/>
                <a:gd name="connsiteX14" fmla="*/ 140912 w 143023"/>
                <a:gd name="connsiteY14" fmla="*/ 0 h 226007"/>
                <a:gd name="connsiteX15" fmla="*/ 2104 w 143023"/>
                <a:gd name="connsiteY15" fmla="*/ 0 h 226007"/>
                <a:gd name="connsiteX16" fmla="*/ 0 w 143023"/>
                <a:gd name="connsiteY16" fmla="*/ 2045 h 226007"/>
                <a:gd name="connsiteX17" fmla="*/ 0 w 143023"/>
                <a:gd name="connsiteY17" fmla="*/ 223962 h 226007"/>
                <a:gd name="connsiteX18" fmla="*/ 2104 w 143023"/>
                <a:gd name="connsiteY18" fmla="*/ 226007 h 226007"/>
                <a:gd name="connsiteX19" fmla="*/ 30851 w 143023"/>
                <a:gd name="connsiteY19" fmla="*/ 226007 h 226007"/>
                <a:gd name="connsiteX20" fmla="*/ 32962 w 143023"/>
                <a:gd name="connsiteY20" fmla="*/ 223908 h 226007"/>
                <a:gd name="connsiteX21" fmla="*/ 32962 w 143023"/>
                <a:gd name="connsiteY21" fmla="*/ 134764 h 226007"/>
                <a:gd name="connsiteX22" fmla="*/ 32962 w 143023"/>
                <a:gd name="connsiteY22" fmla="*/ 132665 h 226007"/>
                <a:gd name="connsiteX23" fmla="*/ 35073 w 143023"/>
                <a:gd name="connsiteY23" fmla="*/ 130565 h 226007"/>
                <a:gd name="connsiteX24" fmla="*/ 37184 w 143023"/>
                <a:gd name="connsiteY24" fmla="*/ 130565 h 226007"/>
                <a:gd name="connsiteX25" fmla="*/ 125769 w 143023"/>
                <a:gd name="connsiteY25" fmla="*/ 130565 h 226007"/>
                <a:gd name="connsiteX26" fmla="*/ 127880 w 143023"/>
                <a:gd name="connsiteY26" fmla="*/ 128465 h 22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3023" h="226007">
                  <a:moveTo>
                    <a:pt x="127880" y="128485"/>
                  </a:moveTo>
                  <a:lnTo>
                    <a:pt x="127880" y="103568"/>
                  </a:lnTo>
                  <a:cubicBezTo>
                    <a:pt x="127880" y="102408"/>
                    <a:pt x="126935" y="101468"/>
                    <a:pt x="125769" y="101468"/>
                  </a:cubicBezTo>
                  <a:lnTo>
                    <a:pt x="37184" y="101468"/>
                  </a:lnTo>
                  <a:lnTo>
                    <a:pt x="35073" y="101468"/>
                  </a:lnTo>
                  <a:cubicBezTo>
                    <a:pt x="33907" y="101468"/>
                    <a:pt x="32962" y="100528"/>
                    <a:pt x="32962" y="99368"/>
                  </a:cubicBezTo>
                  <a:lnTo>
                    <a:pt x="32962" y="97268"/>
                  </a:lnTo>
                  <a:lnTo>
                    <a:pt x="32962" y="33317"/>
                  </a:lnTo>
                  <a:lnTo>
                    <a:pt x="32962" y="31217"/>
                  </a:lnTo>
                  <a:cubicBezTo>
                    <a:pt x="32962" y="30057"/>
                    <a:pt x="33907" y="29117"/>
                    <a:pt x="35073" y="29117"/>
                  </a:cubicBezTo>
                  <a:lnTo>
                    <a:pt x="37184" y="29117"/>
                  </a:lnTo>
                  <a:lnTo>
                    <a:pt x="140912" y="29117"/>
                  </a:lnTo>
                  <a:cubicBezTo>
                    <a:pt x="142078" y="29117"/>
                    <a:pt x="143023" y="28177"/>
                    <a:pt x="143023" y="27017"/>
                  </a:cubicBezTo>
                  <a:lnTo>
                    <a:pt x="143023" y="2100"/>
                  </a:lnTo>
                  <a:cubicBezTo>
                    <a:pt x="143023" y="940"/>
                    <a:pt x="142078" y="0"/>
                    <a:pt x="140912" y="0"/>
                  </a:cubicBezTo>
                  <a:lnTo>
                    <a:pt x="2104" y="0"/>
                  </a:lnTo>
                  <a:cubicBezTo>
                    <a:pt x="959" y="0"/>
                    <a:pt x="28" y="913"/>
                    <a:pt x="0" y="2045"/>
                  </a:cubicBezTo>
                  <a:lnTo>
                    <a:pt x="0" y="223962"/>
                  </a:lnTo>
                  <a:cubicBezTo>
                    <a:pt x="28" y="225095"/>
                    <a:pt x="959" y="226007"/>
                    <a:pt x="2104" y="226007"/>
                  </a:cubicBezTo>
                  <a:lnTo>
                    <a:pt x="30851" y="226007"/>
                  </a:lnTo>
                  <a:cubicBezTo>
                    <a:pt x="32017" y="226007"/>
                    <a:pt x="32962" y="225067"/>
                    <a:pt x="32962" y="223908"/>
                  </a:cubicBezTo>
                  <a:lnTo>
                    <a:pt x="32962" y="134764"/>
                  </a:lnTo>
                  <a:lnTo>
                    <a:pt x="32962" y="132665"/>
                  </a:lnTo>
                  <a:cubicBezTo>
                    <a:pt x="32962" y="131505"/>
                    <a:pt x="33907" y="130565"/>
                    <a:pt x="35073" y="130565"/>
                  </a:cubicBezTo>
                  <a:lnTo>
                    <a:pt x="37184" y="130565"/>
                  </a:lnTo>
                  <a:lnTo>
                    <a:pt x="125769" y="130565"/>
                  </a:lnTo>
                  <a:cubicBezTo>
                    <a:pt x="126935" y="130565"/>
                    <a:pt x="127880" y="129625"/>
                    <a:pt x="127880" y="128465"/>
                  </a:cubicBezTo>
                  <a:close/>
                </a:path>
              </a:pathLst>
            </a:custGeom>
            <a:solidFill>
              <a:schemeClr val="bg1"/>
            </a:solidFill>
            <a:ln w="690" cap="flat">
              <a:noFill/>
              <a:prstDash val="solid"/>
              <a:miter/>
            </a:ln>
          </p:spPr>
          <p:txBody>
            <a:bodyPr rtlCol="0" anchor="ctr"/>
            <a:lstStyle/>
            <a:p>
              <a:endParaRPr lang="fi-FI"/>
            </a:p>
          </p:txBody>
        </p:sp>
        <p:sp>
          <p:nvSpPr>
            <p:cNvPr id="5" name="Freeform 4">
              <a:extLst>
                <a:ext uri="{FF2B5EF4-FFF2-40B4-BE49-F238E27FC236}">
                  <a16:creationId xmlns:a16="http://schemas.microsoft.com/office/drawing/2014/main" id="{CA87B765-0FB3-1243-B5DD-FF865F1B16AE}"/>
                </a:ext>
              </a:extLst>
            </p:cNvPr>
            <p:cNvSpPr/>
            <p:nvPr/>
          </p:nvSpPr>
          <p:spPr>
            <a:xfrm>
              <a:off x="10952623" y="257537"/>
              <a:ext cx="205297" cy="234029"/>
            </a:xfrm>
            <a:custGeom>
              <a:avLst/>
              <a:gdLst>
                <a:gd name="connsiteX0" fmla="*/ 116974 w 205297"/>
                <a:gd name="connsiteY0" fmla="*/ 204267 h 234029"/>
                <a:gd name="connsiteX1" fmla="*/ 58066 w 205297"/>
                <a:gd name="connsiteY1" fmla="*/ 178581 h 234029"/>
                <a:gd name="connsiteX2" fmla="*/ 34997 w 205297"/>
                <a:gd name="connsiteY2" fmla="*/ 117025 h 234029"/>
                <a:gd name="connsiteX3" fmla="*/ 34997 w 205297"/>
                <a:gd name="connsiteY3" fmla="*/ 116359 h 234029"/>
                <a:gd name="connsiteX4" fmla="*/ 58163 w 205297"/>
                <a:gd name="connsiteY4" fmla="*/ 55119 h 234029"/>
                <a:gd name="connsiteX5" fmla="*/ 116636 w 205297"/>
                <a:gd name="connsiteY5" fmla="*/ 29790 h 234029"/>
                <a:gd name="connsiteX6" fmla="*/ 180973 w 205297"/>
                <a:gd name="connsiteY6" fmla="*/ 55455 h 234029"/>
                <a:gd name="connsiteX7" fmla="*/ 183932 w 205297"/>
                <a:gd name="connsiteY7" fmla="*/ 55249 h 234029"/>
                <a:gd name="connsiteX8" fmla="*/ 202338 w 205297"/>
                <a:gd name="connsiteY8" fmla="*/ 34161 h 234029"/>
                <a:gd name="connsiteX9" fmla="*/ 202165 w 205297"/>
                <a:gd name="connsiteY9" fmla="*/ 31224 h 234029"/>
                <a:gd name="connsiteX10" fmla="*/ 116967 w 205297"/>
                <a:gd name="connsiteY10" fmla="*/ 0 h 234029"/>
                <a:gd name="connsiteX11" fmla="*/ 32769 w 205297"/>
                <a:gd name="connsiteY11" fmla="*/ 34340 h 234029"/>
                <a:gd name="connsiteX12" fmla="*/ 0 w 205297"/>
                <a:gd name="connsiteY12" fmla="*/ 117018 h 234029"/>
                <a:gd name="connsiteX13" fmla="*/ 0 w 205297"/>
                <a:gd name="connsiteY13" fmla="*/ 117684 h 234029"/>
                <a:gd name="connsiteX14" fmla="*/ 32838 w 205297"/>
                <a:gd name="connsiteY14" fmla="*/ 200266 h 234029"/>
                <a:gd name="connsiteX15" fmla="*/ 115615 w 205297"/>
                <a:gd name="connsiteY15" fmla="*/ 234030 h 234029"/>
                <a:gd name="connsiteX16" fmla="*/ 205297 w 205297"/>
                <a:gd name="connsiteY16" fmla="*/ 196719 h 234029"/>
                <a:gd name="connsiteX17" fmla="*/ 204180 w 205297"/>
                <a:gd name="connsiteY17" fmla="*/ 195593 h 234029"/>
                <a:gd name="connsiteX18" fmla="*/ 185878 w 205297"/>
                <a:gd name="connsiteY18" fmla="*/ 177154 h 234029"/>
                <a:gd name="connsiteX19" fmla="*/ 182987 w 205297"/>
                <a:gd name="connsiteY19" fmla="*/ 177078 h 234029"/>
                <a:gd name="connsiteX20" fmla="*/ 116967 w 205297"/>
                <a:gd name="connsiteY20" fmla="*/ 204253 h 23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297" h="234029">
                  <a:moveTo>
                    <a:pt x="116974" y="204267"/>
                  </a:moveTo>
                  <a:cubicBezTo>
                    <a:pt x="94194" y="204267"/>
                    <a:pt x="73278" y="195147"/>
                    <a:pt x="58066" y="178581"/>
                  </a:cubicBezTo>
                  <a:cubicBezTo>
                    <a:pt x="43193" y="162386"/>
                    <a:pt x="34997" y="140522"/>
                    <a:pt x="34997" y="117025"/>
                  </a:cubicBezTo>
                  <a:lnTo>
                    <a:pt x="34997" y="116359"/>
                  </a:lnTo>
                  <a:cubicBezTo>
                    <a:pt x="34997" y="92952"/>
                    <a:pt x="43227" y="71205"/>
                    <a:pt x="58163" y="55119"/>
                  </a:cubicBezTo>
                  <a:cubicBezTo>
                    <a:pt x="73340" y="38786"/>
                    <a:pt x="94105" y="29790"/>
                    <a:pt x="116636" y="29790"/>
                  </a:cubicBezTo>
                  <a:cubicBezTo>
                    <a:pt x="140243" y="29790"/>
                    <a:pt x="159780" y="37524"/>
                    <a:pt x="180973" y="55455"/>
                  </a:cubicBezTo>
                  <a:cubicBezTo>
                    <a:pt x="181856" y="56203"/>
                    <a:pt x="183173" y="56121"/>
                    <a:pt x="183932" y="55249"/>
                  </a:cubicBezTo>
                  <a:lnTo>
                    <a:pt x="202338" y="34161"/>
                  </a:lnTo>
                  <a:cubicBezTo>
                    <a:pt x="203090" y="33297"/>
                    <a:pt x="203021" y="31986"/>
                    <a:pt x="202165" y="31224"/>
                  </a:cubicBezTo>
                  <a:cubicBezTo>
                    <a:pt x="184174" y="15166"/>
                    <a:pt x="159573" y="0"/>
                    <a:pt x="116967" y="0"/>
                  </a:cubicBezTo>
                  <a:cubicBezTo>
                    <a:pt x="84253" y="0"/>
                    <a:pt x="54355" y="12195"/>
                    <a:pt x="32769" y="34340"/>
                  </a:cubicBezTo>
                  <a:cubicBezTo>
                    <a:pt x="11638" y="56025"/>
                    <a:pt x="0" y="85382"/>
                    <a:pt x="0" y="117018"/>
                  </a:cubicBezTo>
                  <a:lnTo>
                    <a:pt x="0" y="117684"/>
                  </a:lnTo>
                  <a:cubicBezTo>
                    <a:pt x="0" y="149375"/>
                    <a:pt x="11659" y="178705"/>
                    <a:pt x="32838" y="200266"/>
                  </a:cubicBezTo>
                  <a:cubicBezTo>
                    <a:pt x="54223" y="222041"/>
                    <a:pt x="83626" y="234030"/>
                    <a:pt x="115615" y="234030"/>
                  </a:cubicBezTo>
                  <a:cubicBezTo>
                    <a:pt x="152440" y="234030"/>
                    <a:pt x="178703" y="223173"/>
                    <a:pt x="205297" y="196719"/>
                  </a:cubicBezTo>
                  <a:cubicBezTo>
                    <a:pt x="204945" y="196369"/>
                    <a:pt x="204573" y="195991"/>
                    <a:pt x="204180" y="195593"/>
                  </a:cubicBezTo>
                  <a:cubicBezTo>
                    <a:pt x="199240" y="190618"/>
                    <a:pt x="190907" y="182218"/>
                    <a:pt x="185878" y="177154"/>
                  </a:cubicBezTo>
                  <a:cubicBezTo>
                    <a:pt x="185091" y="176358"/>
                    <a:pt x="183829" y="176337"/>
                    <a:pt x="182987" y="177078"/>
                  </a:cubicBezTo>
                  <a:cubicBezTo>
                    <a:pt x="164292" y="193548"/>
                    <a:pt x="145279" y="204253"/>
                    <a:pt x="116967" y="204253"/>
                  </a:cubicBezTo>
                  <a:close/>
                </a:path>
              </a:pathLst>
            </a:custGeom>
            <a:solidFill>
              <a:schemeClr val="bg1"/>
            </a:solidFill>
            <a:ln w="690"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537D5E0E-25E2-734B-A0C0-2575972EF124}"/>
                </a:ext>
              </a:extLst>
            </p:cNvPr>
            <p:cNvSpPr/>
            <p:nvPr/>
          </p:nvSpPr>
          <p:spPr>
            <a:xfrm>
              <a:off x="11185812" y="257550"/>
              <a:ext cx="212051" cy="234043"/>
            </a:xfrm>
            <a:custGeom>
              <a:avLst/>
              <a:gdLst>
                <a:gd name="connsiteX0" fmla="*/ 178310 w 212051"/>
                <a:gd name="connsiteY0" fmla="*/ 135252 h 234043"/>
                <a:gd name="connsiteX1" fmla="*/ 180421 w 212051"/>
                <a:gd name="connsiteY1" fmla="*/ 137352 h 234043"/>
                <a:gd name="connsiteX2" fmla="*/ 180421 w 212051"/>
                <a:gd name="connsiteY2" fmla="*/ 139452 h 234043"/>
                <a:gd name="connsiteX3" fmla="*/ 180421 w 212051"/>
                <a:gd name="connsiteY3" fmla="*/ 182987 h 234043"/>
                <a:gd name="connsiteX4" fmla="*/ 180421 w 212051"/>
                <a:gd name="connsiteY4" fmla="*/ 185094 h 234043"/>
                <a:gd name="connsiteX5" fmla="*/ 178724 w 212051"/>
                <a:gd name="connsiteY5" fmla="*/ 186356 h 234043"/>
                <a:gd name="connsiteX6" fmla="*/ 119312 w 212051"/>
                <a:gd name="connsiteY6" fmla="*/ 204933 h 234043"/>
                <a:gd name="connsiteX7" fmla="*/ 34983 w 212051"/>
                <a:gd name="connsiteY7" fmla="*/ 117018 h 234043"/>
                <a:gd name="connsiteX8" fmla="*/ 34983 w 212051"/>
                <a:gd name="connsiteY8" fmla="*/ 116353 h 234043"/>
                <a:gd name="connsiteX9" fmla="*/ 58004 w 212051"/>
                <a:gd name="connsiteY9" fmla="*/ 55517 h 234043"/>
                <a:gd name="connsiteX10" fmla="*/ 115622 w 212051"/>
                <a:gd name="connsiteY10" fmla="*/ 29776 h 234043"/>
                <a:gd name="connsiteX11" fmla="*/ 179434 w 212051"/>
                <a:gd name="connsiteY11" fmla="*/ 51626 h 234043"/>
                <a:gd name="connsiteX12" fmla="*/ 182345 w 212051"/>
                <a:gd name="connsiteY12" fmla="*/ 51331 h 234043"/>
                <a:gd name="connsiteX13" fmla="*/ 200489 w 212051"/>
                <a:gd name="connsiteY13" fmla="*/ 29810 h 234043"/>
                <a:gd name="connsiteX14" fmla="*/ 200178 w 212051"/>
                <a:gd name="connsiteY14" fmla="*/ 26798 h 234043"/>
                <a:gd name="connsiteX15" fmla="*/ 117698 w 212051"/>
                <a:gd name="connsiteY15" fmla="*/ 0 h 234043"/>
                <a:gd name="connsiteX16" fmla="*/ 117084 w 212051"/>
                <a:gd name="connsiteY16" fmla="*/ 0 h 234043"/>
                <a:gd name="connsiteX17" fmla="*/ 32941 w 212051"/>
                <a:gd name="connsiteY17" fmla="*/ 34717 h 234043"/>
                <a:gd name="connsiteX18" fmla="*/ 0 w 212051"/>
                <a:gd name="connsiteY18" fmla="*/ 117018 h 234043"/>
                <a:gd name="connsiteX19" fmla="*/ 0 w 212051"/>
                <a:gd name="connsiteY19" fmla="*/ 117691 h 234043"/>
                <a:gd name="connsiteX20" fmla="*/ 32244 w 212051"/>
                <a:gd name="connsiteY20" fmla="*/ 200637 h 234043"/>
                <a:gd name="connsiteX21" fmla="*/ 117981 w 212051"/>
                <a:gd name="connsiteY21" fmla="*/ 234043 h 234043"/>
                <a:gd name="connsiteX22" fmla="*/ 211292 w 212051"/>
                <a:gd name="connsiteY22" fmla="*/ 200417 h 234043"/>
                <a:gd name="connsiteX23" fmla="*/ 212051 w 212051"/>
                <a:gd name="connsiteY23" fmla="*/ 198798 h 234043"/>
                <a:gd name="connsiteX24" fmla="*/ 212051 w 212051"/>
                <a:gd name="connsiteY24" fmla="*/ 109593 h 234043"/>
                <a:gd name="connsiteX25" fmla="*/ 209940 w 212051"/>
                <a:gd name="connsiteY25" fmla="*/ 107493 h 234043"/>
                <a:gd name="connsiteX26" fmla="*/ 122286 w 212051"/>
                <a:gd name="connsiteY26" fmla="*/ 107493 h 234043"/>
                <a:gd name="connsiteX27" fmla="*/ 120175 w 212051"/>
                <a:gd name="connsiteY27" fmla="*/ 109593 h 234043"/>
                <a:gd name="connsiteX28" fmla="*/ 120175 w 212051"/>
                <a:gd name="connsiteY28" fmla="*/ 133166 h 234043"/>
                <a:gd name="connsiteX29" fmla="*/ 122286 w 212051"/>
                <a:gd name="connsiteY29" fmla="*/ 135265 h 234043"/>
                <a:gd name="connsiteX30" fmla="*/ 176212 w 212051"/>
                <a:gd name="connsiteY30" fmla="*/ 135265 h 234043"/>
                <a:gd name="connsiteX31" fmla="*/ 178323 w 212051"/>
                <a:gd name="connsiteY31" fmla="*/ 135265 h 23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051" h="234043">
                  <a:moveTo>
                    <a:pt x="178310" y="135252"/>
                  </a:moveTo>
                  <a:cubicBezTo>
                    <a:pt x="179476" y="135252"/>
                    <a:pt x="180421" y="136192"/>
                    <a:pt x="180421" y="137352"/>
                  </a:cubicBezTo>
                  <a:lnTo>
                    <a:pt x="180421" y="139452"/>
                  </a:lnTo>
                  <a:lnTo>
                    <a:pt x="180421" y="182987"/>
                  </a:lnTo>
                  <a:lnTo>
                    <a:pt x="180421" y="185094"/>
                  </a:lnTo>
                  <a:lnTo>
                    <a:pt x="178724" y="186356"/>
                  </a:lnTo>
                  <a:cubicBezTo>
                    <a:pt x="162546" y="198338"/>
                    <a:pt x="141443" y="204933"/>
                    <a:pt x="119312" y="204933"/>
                  </a:cubicBezTo>
                  <a:cubicBezTo>
                    <a:pt x="69663" y="204933"/>
                    <a:pt x="34983" y="168782"/>
                    <a:pt x="34983" y="117018"/>
                  </a:cubicBezTo>
                  <a:lnTo>
                    <a:pt x="34983" y="116353"/>
                  </a:lnTo>
                  <a:cubicBezTo>
                    <a:pt x="34983" y="93384"/>
                    <a:pt x="43151" y="71781"/>
                    <a:pt x="58004" y="55517"/>
                  </a:cubicBezTo>
                  <a:cubicBezTo>
                    <a:pt x="73146" y="38924"/>
                    <a:pt x="93608" y="29776"/>
                    <a:pt x="115622" y="29776"/>
                  </a:cubicBezTo>
                  <a:cubicBezTo>
                    <a:pt x="144127" y="29776"/>
                    <a:pt x="162298" y="38361"/>
                    <a:pt x="179434" y="51626"/>
                  </a:cubicBezTo>
                  <a:cubicBezTo>
                    <a:pt x="180331" y="52319"/>
                    <a:pt x="181614" y="52203"/>
                    <a:pt x="182345" y="51331"/>
                  </a:cubicBezTo>
                  <a:lnTo>
                    <a:pt x="200489" y="29810"/>
                  </a:lnTo>
                  <a:cubicBezTo>
                    <a:pt x="201255" y="28905"/>
                    <a:pt x="201117" y="27532"/>
                    <a:pt x="200178" y="26798"/>
                  </a:cubicBezTo>
                  <a:cubicBezTo>
                    <a:pt x="175978" y="7906"/>
                    <a:pt x="151584" y="62"/>
                    <a:pt x="117698" y="0"/>
                  </a:cubicBezTo>
                  <a:lnTo>
                    <a:pt x="117084" y="0"/>
                  </a:lnTo>
                  <a:cubicBezTo>
                    <a:pt x="84543" y="55"/>
                    <a:pt x="54672" y="12380"/>
                    <a:pt x="32941" y="34717"/>
                  </a:cubicBezTo>
                  <a:cubicBezTo>
                    <a:pt x="11700" y="56546"/>
                    <a:pt x="0" y="85774"/>
                    <a:pt x="0" y="117018"/>
                  </a:cubicBezTo>
                  <a:lnTo>
                    <a:pt x="0" y="117691"/>
                  </a:lnTo>
                  <a:cubicBezTo>
                    <a:pt x="0" y="150129"/>
                    <a:pt x="11452" y="179590"/>
                    <a:pt x="32244" y="200637"/>
                  </a:cubicBezTo>
                  <a:cubicBezTo>
                    <a:pt x="53830" y="222487"/>
                    <a:pt x="83474" y="234043"/>
                    <a:pt x="117981" y="234043"/>
                  </a:cubicBezTo>
                  <a:cubicBezTo>
                    <a:pt x="160759" y="234043"/>
                    <a:pt x="192024" y="216187"/>
                    <a:pt x="211292" y="200417"/>
                  </a:cubicBezTo>
                  <a:cubicBezTo>
                    <a:pt x="211782" y="200019"/>
                    <a:pt x="212051" y="199422"/>
                    <a:pt x="212051" y="198798"/>
                  </a:cubicBezTo>
                  <a:lnTo>
                    <a:pt x="212051" y="109593"/>
                  </a:lnTo>
                  <a:cubicBezTo>
                    <a:pt x="212051" y="108433"/>
                    <a:pt x="211113" y="107493"/>
                    <a:pt x="209940" y="107493"/>
                  </a:cubicBezTo>
                  <a:lnTo>
                    <a:pt x="122286" y="107493"/>
                  </a:lnTo>
                  <a:cubicBezTo>
                    <a:pt x="121120" y="107493"/>
                    <a:pt x="120175" y="108426"/>
                    <a:pt x="120175" y="109593"/>
                  </a:cubicBezTo>
                  <a:lnTo>
                    <a:pt x="120175" y="133166"/>
                  </a:lnTo>
                  <a:cubicBezTo>
                    <a:pt x="120175" y="134325"/>
                    <a:pt x="121120" y="135265"/>
                    <a:pt x="122286" y="135265"/>
                  </a:cubicBezTo>
                  <a:lnTo>
                    <a:pt x="176212" y="135265"/>
                  </a:lnTo>
                  <a:lnTo>
                    <a:pt x="178323" y="135265"/>
                  </a:lnTo>
                  <a:close/>
                </a:path>
              </a:pathLst>
            </a:custGeom>
            <a:solidFill>
              <a:schemeClr val="bg1"/>
            </a:solidFill>
            <a:ln w="690" cap="flat">
              <a:noFill/>
              <a:prstDash val="solid"/>
              <a:miter/>
            </a:ln>
          </p:spPr>
          <p:txBody>
            <a:bodyPr rtlCol="0" anchor="ctr"/>
            <a:lstStyle/>
            <a:p>
              <a:endParaRPr lang="fi-FI"/>
            </a:p>
          </p:txBody>
        </p:sp>
      </p:grpSp>
    </p:spTree>
    <p:extLst>
      <p:ext uri="{BB962C8B-B14F-4D97-AF65-F5344CB8AC3E}">
        <p14:creationId xmlns:p14="http://schemas.microsoft.com/office/powerpoint/2010/main" val="3234754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 taustall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D09E5A7-6FB3-BA49-86D3-A877483AA8F7}"/>
              </a:ext>
            </a:extLst>
          </p:cNvPr>
          <p:cNvSpPr/>
          <p:nvPr userDrawn="1"/>
        </p:nvSpPr>
        <p:spPr>
          <a:xfrm>
            <a:off x="826100" y="6200637"/>
            <a:ext cx="10541635" cy="0"/>
          </a:xfrm>
          <a:custGeom>
            <a:avLst/>
            <a:gdLst/>
            <a:ahLst/>
            <a:cxnLst/>
            <a:rect l="l" t="t" r="r" b="b"/>
            <a:pathLst>
              <a:path w="10541635">
                <a:moveTo>
                  <a:pt x="0" y="0"/>
                </a:moveTo>
                <a:lnTo>
                  <a:pt x="10541596" y="0"/>
                </a:lnTo>
              </a:path>
            </a:pathLst>
          </a:custGeom>
          <a:ln w="6070">
            <a:solidFill>
              <a:srgbClr val="FFFFFF"/>
            </a:solidFill>
          </a:ln>
        </p:spPr>
        <p:txBody>
          <a:bodyPr wrap="square" lIns="0" tIns="0" rIns="0" bIns="0" rtlCol="0"/>
          <a:lstStyle/>
          <a:p>
            <a:endParaRPr/>
          </a:p>
        </p:txBody>
      </p:sp>
      <p:sp>
        <p:nvSpPr>
          <p:cNvPr id="11" name="object 9">
            <a:extLst>
              <a:ext uri="{FF2B5EF4-FFF2-40B4-BE49-F238E27FC236}">
                <a16:creationId xmlns:a16="http://schemas.microsoft.com/office/drawing/2014/main" id="{A0B644F1-D39E-DE47-A9BB-E3DD2323411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FFFFFF"/>
            </a:solidFill>
          </a:ln>
        </p:spPr>
        <p:txBody>
          <a:bodyPr wrap="square" lIns="0" tIns="0" rIns="0" bIns="0" rtlCol="0"/>
          <a:lstStyle/>
          <a:p>
            <a:endParaRP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grpSp>
        <p:nvGrpSpPr>
          <p:cNvPr id="18" name="Group 17">
            <a:extLst>
              <a:ext uri="{FF2B5EF4-FFF2-40B4-BE49-F238E27FC236}">
                <a16:creationId xmlns:a16="http://schemas.microsoft.com/office/drawing/2014/main" id="{6EB9E195-E976-C543-9AD8-1BDCCECD19C9}"/>
              </a:ext>
            </a:extLst>
          </p:cNvPr>
          <p:cNvGrpSpPr/>
          <p:nvPr userDrawn="1"/>
        </p:nvGrpSpPr>
        <p:grpSpPr>
          <a:xfrm>
            <a:off x="10778253" y="257537"/>
            <a:ext cx="762501" cy="234056"/>
            <a:chOff x="10778253" y="257537"/>
            <a:chExt cx="762501" cy="234056"/>
          </a:xfrm>
        </p:grpSpPr>
        <p:sp>
          <p:nvSpPr>
            <p:cNvPr id="3" name="Freeform 2">
              <a:extLst>
                <a:ext uri="{FF2B5EF4-FFF2-40B4-BE49-F238E27FC236}">
                  <a16:creationId xmlns:a16="http://schemas.microsoft.com/office/drawing/2014/main" id="{1E6B5068-9F63-024C-86A7-9009A0E1B56F}"/>
                </a:ext>
              </a:extLst>
            </p:cNvPr>
            <p:cNvSpPr/>
            <p:nvPr/>
          </p:nvSpPr>
          <p:spPr>
            <a:xfrm>
              <a:off x="11466166" y="412333"/>
              <a:ext cx="74588" cy="74196"/>
            </a:xfrm>
            <a:custGeom>
              <a:avLst/>
              <a:gdLst>
                <a:gd name="connsiteX0" fmla="*/ 74588 w 74588"/>
                <a:gd name="connsiteY0" fmla="*/ 37098 h 74196"/>
                <a:gd name="connsiteX1" fmla="*/ 37294 w 74588"/>
                <a:gd name="connsiteY1" fmla="*/ 74197 h 74196"/>
                <a:gd name="connsiteX2" fmla="*/ 0 w 74588"/>
                <a:gd name="connsiteY2" fmla="*/ 37098 h 74196"/>
                <a:gd name="connsiteX3" fmla="*/ 37294 w 74588"/>
                <a:gd name="connsiteY3" fmla="*/ 0 h 74196"/>
                <a:gd name="connsiteX4" fmla="*/ 74588 w 74588"/>
                <a:gd name="connsiteY4" fmla="*/ 37098 h 7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8" h="74196">
                  <a:moveTo>
                    <a:pt x="74588" y="37098"/>
                  </a:moveTo>
                  <a:cubicBezTo>
                    <a:pt x="74588" y="57590"/>
                    <a:pt x="57887" y="74197"/>
                    <a:pt x="37294" y="74197"/>
                  </a:cubicBezTo>
                  <a:cubicBezTo>
                    <a:pt x="16695" y="74197"/>
                    <a:pt x="0" y="57583"/>
                    <a:pt x="0" y="37098"/>
                  </a:cubicBezTo>
                  <a:cubicBezTo>
                    <a:pt x="0" y="16607"/>
                    <a:pt x="16695" y="0"/>
                    <a:pt x="37294" y="0"/>
                  </a:cubicBezTo>
                  <a:cubicBezTo>
                    <a:pt x="57894" y="0"/>
                    <a:pt x="74588" y="16614"/>
                    <a:pt x="74588" y="37098"/>
                  </a:cubicBezTo>
                  <a:close/>
                </a:path>
              </a:pathLst>
            </a:custGeom>
            <a:solidFill>
              <a:srgbClr val="EB5C18"/>
            </a:solidFill>
            <a:ln w="690" cap="flat">
              <a:noFill/>
              <a:prstDash val="solid"/>
              <a:miter/>
            </a:ln>
          </p:spPr>
          <p:txBody>
            <a:bodyPr rtlCol="0" anchor="ctr"/>
            <a:lstStyle/>
            <a:p>
              <a:endParaRPr lang="fi-FI"/>
            </a:p>
          </p:txBody>
        </p:sp>
        <p:sp>
          <p:nvSpPr>
            <p:cNvPr id="4" name="Freeform 3">
              <a:extLst>
                <a:ext uri="{FF2B5EF4-FFF2-40B4-BE49-F238E27FC236}">
                  <a16:creationId xmlns:a16="http://schemas.microsoft.com/office/drawing/2014/main" id="{E7F78416-3D0B-F84F-BCB0-407C2C7B713B}"/>
                </a:ext>
              </a:extLst>
            </p:cNvPr>
            <p:cNvSpPr/>
            <p:nvPr/>
          </p:nvSpPr>
          <p:spPr>
            <a:xfrm>
              <a:off x="10778253" y="261551"/>
              <a:ext cx="143023" cy="226007"/>
            </a:xfrm>
            <a:custGeom>
              <a:avLst/>
              <a:gdLst>
                <a:gd name="connsiteX0" fmla="*/ 127880 w 143023"/>
                <a:gd name="connsiteY0" fmla="*/ 128485 h 226007"/>
                <a:gd name="connsiteX1" fmla="*/ 127880 w 143023"/>
                <a:gd name="connsiteY1" fmla="*/ 103568 h 226007"/>
                <a:gd name="connsiteX2" fmla="*/ 125769 w 143023"/>
                <a:gd name="connsiteY2" fmla="*/ 101468 h 226007"/>
                <a:gd name="connsiteX3" fmla="*/ 37184 w 143023"/>
                <a:gd name="connsiteY3" fmla="*/ 101468 h 226007"/>
                <a:gd name="connsiteX4" fmla="*/ 35073 w 143023"/>
                <a:gd name="connsiteY4" fmla="*/ 101468 h 226007"/>
                <a:gd name="connsiteX5" fmla="*/ 32962 w 143023"/>
                <a:gd name="connsiteY5" fmla="*/ 99368 h 226007"/>
                <a:gd name="connsiteX6" fmla="*/ 32962 w 143023"/>
                <a:gd name="connsiteY6" fmla="*/ 97268 h 226007"/>
                <a:gd name="connsiteX7" fmla="*/ 32962 w 143023"/>
                <a:gd name="connsiteY7" fmla="*/ 33317 h 226007"/>
                <a:gd name="connsiteX8" fmla="*/ 32962 w 143023"/>
                <a:gd name="connsiteY8" fmla="*/ 31217 h 226007"/>
                <a:gd name="connsiteX9" fmla="*/ 35073 w 143023"/>
                <a:gd name="connsiteY9" fmla="*/ 29117 h 226007"/>
                <a:gd name="connsiteX10" fmla="*/ 37184 w 143023"/>
                <a:gd name="connsiteY10" fmla="*/ 29117 h 226007"/>
                <a:gd name="connsiteX11" fmla="*/ 140912 w 143023"/>
                <a:gd name="connsiteY11" fmla="*/ 29117 h 226007"/>
                <a:gd name="connsiteX12" fmla="*/ 143023 w 143023"/>
                <a:gd name="connsiteY12" fmla="*/ 27017 h 226007"/>
                <a:gd name="connsiteX13" fmla="*/ 143023 w 143023"/>
                <a:gd name="connsiteY13" fmla="*/ 2100 h 226007"/>
                <a:gd name="connsiteX14" fmla="*/ 140912 w 143023"/>
                <a:gd name="connsiteY14" fmla="*/ 0 h 226007"/>
                <a:gd name="connsiteX15" fmla="*/ 2104 w 143023"/>
                <a:gd name="connsiteY15" fmla="*/ 0 h 226007"/>
                <a:gd name="connsiteX16" fmla="*/ 0 w 143023"/>
                <a:gd name="connsiteY16" fmla="*/ 2045 h 226007"/>
                <a:gd name="connsiteX17" fmla="*/ 0 w 143023"/>
                <a:gd name="connsiteY17" fmla="*/ 223962 h 226007"/>
                <a:gd name="connsiteX18" fmla="*/ 2104 w 143023"/>
                <a:gd name="connsiteY18" fmla="*/ 226007 h 226007"/>
                <a:gd name="connsiteX19" fmla="*/ 30851 w 143023"/>
                <a:gd name="connsiteY19" fmla="*/ 226007 h 226007"/>
                <a:gd name="connsiteX20" fmla="*/ 32962 w 143023"/>
                <a:gd name="connsiteY20" fmla="*/ 223908 h 226007"/>
                <a:gd name="connsiteX21" fmla="*/ 32962 w 143023"/>
                <a:gd name="connsiteY21" fmla="*/ 134764 h 226007"/>
                <a:gd name="connsiteX22" fmla="*/ 32962 w 143023"/>
                <a:gd name="connsiteY22" fmla="*/ 132665 h 226007"/>
                <a:gd name="connsiteX23" fmla="*/ 35073 w 143023"/>
                <a:gd name="connsiteY23" fmla="*/ 130565 h 226007"/>
                <a:gd name="connsiteX24" fmla="*/ 37184 w 143023"/>
                <a:gd name="connsiteY24" fmla="*/ 130565 h 226007"/>
                <a:gd name="connsiteX25" fmla="*/ 125769 w 143023"/>
                <a:gd name="connsiteY25" fmla="*/ 130565 h 226007"/>
                <a:gd name="connsiteX26" fmla="*/ 127880 w 143023"/>
                <a:gd name="connsiteY26" fmla="*/ 128465 h 22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3023" h="226007">
                  <a:moveTo>
                    <a:pt x="127880" y="128485"/>
                  </a:moveTo>
                  <a:lnTo>
                    <a:pt x="127880" y="103568"/>
                  </a:lnTo>
                  <a:cubicBezTo>
                    <a:pt x="127880" y="102408"/>
                    <a:pt x="126935" y="101468"/>
                    <a:pt x="125769" y="101468"/>
                  </a:cubicBezTo>
                  <a:lnTo>
                    <a:pt x="37184" y="101468"/>
                  </a:lnTo>
                  <a:lnTo>
                    <a:pt x="35073" y="101468"/>
                  </a:lnTo>
                  <a:cubicBezTo>
                    <a:pt x="33907" y="101468"/>
                    <a:pt x="32962" y="100528"/>
                    <a:pt x="32962" y="99368"/>
                  </a:cubicBezTo>
                  <a:lnTo>
                    <a:pt x="32962" y="97268"/>
                  </a:lnTo>
                  <a:lnTo>
                    <a:pt x="32962" y="33317"/>
                  </a:lnTo>
                  <a:lnTo>
                    <a:pt x="32962" y="31217"/>
                  </a:lnTo>
                  <a:cubicBezTo>
                    <a:pt x="32962" y="30057"/>
                    <a:pt x="33907" y="29117"/>
                    <a:pt x="35073" y="29117"/>
                  </a:cubicBezTo>
                  <a:lnTo>
                    <a:pt x="37184" y="29117"/>
                  </a:lnTo>
                  <a:lnTo>
                    <a:pt x="140912" y="29117"/>
                  </a:lnTo>
                  <a:cubicBezTo>
                    <a:pt x="142078" y="29117"/>
                    <a:pt x="143023" y="28177"/>
                    <a:pt x="143023" y="27017"/>
                  </a:cubicBezTo>
                  <a:lnTo>
                    <a:pt x="143023" y="2100"/>
                  </a:lnTo>
                  <a:cubicBezTo>
                    <a:pt x="143023" y="940"/>
                    <a:pt x="142078" y="0"/>
                    <a:pt x="140912" y="0"/>
                  </a:cubicBezTo>
                  <a:lnTo>
                    <a:pt x="2104" y="0"/>
                  </a:lnTo>
                  <a:cubicBezTo>
                    <a:pt x="959" y="0"/>
                    <a:pt x="28" y="913"/>
                    <a:pt x="0" y="2045"/>
                  </a:cubicBezTo>
                  <a:lnTo>
                    <a:pt x="0" y="223962"/>
                  </a:lnTo>
                  <a:cubicBezTo>
                    <a:pt x="28" y="225095"/>
                    <a:pt x="959" y="226007"/>
                    <a:pt x="2104" y="226007"/>
                  </a:cubicBezTo>
                  <a:lnTo>
                    <a:pt x="30851" y="226007"/>
                  </a:lnTo>
                  <a:cubicBezTo>
                    <a:pt x="32017" y="226007"/>
                    <a:pt x="32962" y="225067"/>
                    <a:pt x="32962" y="223908"/>
                  </a:cubicBezTo>
                  <a:lnTo>
                    <a:pt x="32962" y="134764"/>
                  </a:lnTo>
                  <a:lnTo>
                    <a:pt x="32962" y="132665"/>
                  </a:lnTo>
                  <a:cubicBezTo>
                    <a:pt x="32962" y="131505"/>
                    <a:pt x="33907" y="130565"/>
                    <a:pt x="35073" y="130565"/>
                  </a:cubicBezTo>
                  <a:lnTo>
                    <a:pt x="37184" y="130565"/>
                  </a:lnTo>
                  <a:lnTo>
                    <a:pt x="125769" y="130565"/>
                  </a:lnTo>
                  <a:cubicBezTo>
                    <a:pt x="126935" y="130565"/>
                    <a:pt x="127880" y="129625"/>
                    <a:pt x="127880" y="128465"/>
                  </a:cubicBezTo>
                  <a:close/>
                </a:path>
              </a:pathLst>
            </a:custGeom>
            <a:solidFill>
              <a:schemeClr val="bg1"/>
            </a:solidFill>
            <a:ln w="690" cap="flat">
              <a:noFill/>
              <a:prstDash val="solid"/>
              <a:miter/>
            </a:ln>
          </p:spPr>
          <p:txBody>
            <a:bodyPr rtlCol="0" anchor="ctr"/>
            <a:lstStyle/>
            <a:p>
              <a:endParaRPr lang="fi-FI"/>
            </a:p>
          </p:txBody>
        </p:sp>
        <p:sp>
          <p:nvSpPr>
            <p:cNvPr id="5" name="Freeform 4">
              <a:extLst>
                <a:ext uri="{FF2B5EF4-FFF2-40B4-BE49-F238E27FC236}">
                  <a16:creationId xmlns:a16="http://schemas.microsoft.com/office/drawing/2014/main" id="{CA87B765-0FB3-1243-B5DD-FF865F1B16AE}"/>
                </a:ext>
              </a:extLst>
            </p:cNvPr>
            <p:cNvSpPr/>
            <p:nvPr/>
          </p:nvSpPr>
          <p:spPr>
            <a:xfrm>
              <a:off x="10952623" y="257537"/>
              <a:ext cx="205297" cy="234029"/>
            </a:xfrm>
            <a:custGeom>
              <a:avLst/>
              <a:gdLst>
                <a:gd name="connsiteX0" fmla="*/ 116974 w 205297"/>
                <a:gd name="connsiteY0" fmla="*/ 204267 h 234029"/>
                <a:gd name="connsiteX1" fmla="*/ 58066 w 205297"/>
                <a:gd name="connsiteY1" fmla="*/ 178581 h 234029"/>
                <a:gd name="connsiteX2" fmla="*/ 34997 w 205297"/>
                <a:gd name="connsiteY2" fmla="*/ 117025 h 234029"/>
                <a:gd name="connsiteX3" fmla="*/ 34997 w 205297"/>
                <a:gd name="connsiteY3" fmla="*/ 116359 h 234029"/>
                <a:gd name="connsiteX4" fmla="*/ 58163 w 205297"/>
                <a:gd name="connsiteY4" fmla="*/ 55119 h 234029"/>
                <a:gd name="connsiteX5" fmla="*/ 116636 w 205297"/>
                <a:gd name="connsiteY5" fmla="*/ 29790 h 234029"/>
                <a:gd name="connsiteX6" fmla="*/ 180973 w 205297"/>
                <a:gd name="connsiteY6" fmla="*/ 55455 h 234029"/>
                <a:gd name="connsiteX7" fmla="*/ 183932 w 205297"/>
                <a:gd name="connsiteY7" fmla="*/ 55249 h 234029"/>
                <a:gd name="connsiteX8" fmla="*/ 202338 w 205297"/>
                <a:gd name="connsiteY8" fmla="*/ 34161 h 234029"/>
                <a:gd name="connsiteX9" fmla="*/ 202165 w 205297"/>
                <a:gd name="connsiteY9" fmla="*/ 31224 h 234029"/>
                <a:gd name="connsiteX10" fmla="*/ 116967 w 205297"/>
                <a:gd name="connsiteY10" fmla="*/ 0 h 234029"/>
                <a:gd name="connsiteX11" fmla="*/ 32769 w 205297"/>
                <a:gd name="connsiteY11" fmla="*/ 34340 h 234029"/>
                <a:gd name="connsiteX12" fmla="*/ 0 w 205297"/>
                <a:gd name="connsiteY12" fmla="*/ 117018 h 234029"/>
                <a:gd name="connsiteX13" fmla="*/ 0 w 205297"/>
                <a:gd name="connsiteY13" fmla="*/ 117684 h 234029"/>
                <a:gd name="connsiteX14" fmla="*/ 32838 w 205297"/>
                <a:gd name="connsiteY14" fmla="*/ 200266 h 234029"/>
                <a:gd name="connsiteX15" fmla="*/ 115615 w 205297"/>
                <a:gd name="connsiteY15" fmla="*/ 234030 h 234029"/>
                <a:gd name="connsiteX16" fmla="*/ 205297 w 205297"/>
                <a:gd name="connsiteY16" fmla="*/ 196719 h 234029"/>
                <a:gd name="connsiteX17" fmla="*/ 204180 w 205297"/>
                <a:gd name="connsiteY17" fmla="*/ 195593 h 234029"/>
                <a:gd name="connsiteX18" fmla="*/ 185878 w 205297"/>
                <a:gd name="connsiteY18" fmla="*/ 177154 h 234029"/>
                <a:gd name="connsiteX19" fmla="*/ 182987 w 205297"/>
                <a:gd name="connsiteY19" fmla="*/ 177078 h 234029"/>
                <a:gd name="connsiteX20" fmla="*/ 116967 w 205297"/>
                <a:gd name="connsiteY20" fmla="*/ 204253 h 23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297" h="234029">
                  <a:moveTo>
                    <a:pt x="116974" y="204267"/>
                  </a:moveTo>
                  <a:cubicBezTo>
                    <a:pt x="94194" y="204267"/>
                    <a:pt x="73278" y="195147"/>
                    <a:pt x="58066" y="178581"/>
                  </a:cubicBezTo>
                  <a:cubicBezTo>
                    <a:pt x="43193" y="162386"/>
                    <a:pt x="34997" y="140522"/>
                    <a:pt x="34997" y="117025"/>
                  </a:cubicBezTo>
                  <a:lnTo>
                    <a:pt x="34997" y="116359"/>
                  </a:lnTo>
                  <a:cubicBezTo>
                    <a:pt x="34997" y="92952"/>
                    <a:pt x="43227" y="71205"/>
                    <a:pt x="58163" y="55119"/>
                  </a:cubicBezTo>
                  <a:cubicBezTo>
                    <a:pt x="73340" y="38786"/>
                    <a:pt x="94105" y="29790"/>
                    <a:pt x="116636" y="29790"/>
                  </a:cubicBezTo>
                  <a:cubicBezTo>
                    <a:pt x="140243" y="29790"/>
                    <a:pt x="159780" y="37524"/>
                    <a:pt x="180973" y="55455"/>
                  </a:cubicBezTo>
                  <a:cubicBezTo>
                    <a:pt x="181856" y="56203"/>
                    <a:pt x="183173" y="56121"/>
                    <a:pt x="183932" y="55249"/>
                  </a:cubicBezTo>
                  <a:lnTo>
                    <a:pt x="202338" y="34161"/>
                  </a:lnTo>
                  <a:cubicBezTo>
                    <a:pt x="203090" y="33297"/>
                    <a:pt x="203021" y="31986"/>
                    <a:pt x="202165" y="31224"/>
                  </a:cubicBezTo>
                  <a:cubicBezTo>
                    <a:pt x="184174" y="15166"/>
                    <a:pt x="159573" y="0"/>
                    <a:pt x="116967" y="0"/>
                  </a:cubicBezTo>
                  <a:cubicBezTo>
                    <a:pt x="84253" y="0"/>
                    <a:pt x="54355" y="12195"/>
                    <a:pt x="32769" y="34340"/>
                  </a:cubicBezTo>
                  <a:cubicBezTo>
                    <a:pt x="11638" y="56025"/>
                    <a:pt x="0" y="85382"/>
                    <a:pt x="0" y="117018"/>
                  </a:cubicBezTo>
                  <a:lnTo>
                    <a:pt x="0" y="117684"/>
                  </a:lnTo>
                  <a:cubicBezTo>
                    <a:pt x="0" y="149375"/>
                    <a:pt x="11659" y="178705"/>
                    <a:pt x="32838" y="200266"/>
                  </a:cubicBezTo>
                  <a:cubicBezTo>
                    <a:pt x="54223" y="222041"/>
                    <a:pt x="83626" y="234030"/>
                    <a:pt x="115615" y="234030"/>
                  </a:cubicBezTo>
                  <a:cubicBezTo>
                    <a:pt x="152440" y="234030"/>
                    <a:pt x="178703" y="223173"/>
                    <a:pt x="205297" y="196719"/>
                  </a:cubicBezTo>
                  <a:cubicBezTo>
                    <a:pt x="204945" y="196369"/>
                    <a:pt x="204573" y="195991"/>
                    <a:pt x="204180" y="195593"/>
                  </a:cubicBezTo>
                  <a:cubicBezTo>
                    <a:pt x="199240" y="190618"/>
                    <a:pt x="190907" y="182218"/>
                    <a:pt x="185878" y="177154"/>
                  </a:cubicBezTo>
                  <a:cubicBezTo>
                    <a:pt x="185091" y="176358"/>
                    <a:pt x="183829" y="176337"/>
                    <a:pt x="182987" y="177078"/>
                  </a:cubicBezTo>
                  <a:cubicBezTo>
                    <a:pt x="164292" y="193548"/>
                    <a:pt x="145279" y="204253"/>
                    <a:pt x="116967" y="204253"/>
                  </a:cubicBezTo>
                  <a:close/>
                </a:path>
              </a:pathLst>
            </a:custGeom>
            <a:solidFill>
              <a:schemeClr val="bg1"/>
            </a:solidFill>
            <a:ln w="690"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537D5E0E-25E2-734B-A0C0-2575972EF124}"/>
                </a:ext>
              </a:extLst>
            </p:cNvPr>
            <p:cNvSpPr/>
            <p:nvPr/>
          </p:nvSpPr>
          <p:spPr>
            <a:xfrm>
              <a:off x="11185812" y="257550"/>
              <a:ext cx="212051" cy="234043"/>
            </a:xfrm>
            <a:custGeom>
              <a:avLst/>
              <a:gdLst>
                <a:gd name="connsiteX0" fmla="*/ 178310 w 212051"/>
                <a:gd name="connsiteY0" fmla="*/ 135252 h 234043"/>
                <a:gd name="connsiteX1" fmla="*/ 180421 w 212051"/>
                <a:gd name="connsiteY1" fmla="*/ 137352 h 234043"/>
                <a:gd name="connsiteX2" fmla="*/ 180421 w 212051"/>
                <a:gd name="connsiteY2" fmla="*/ 139452 h 234043"/>
                <a:gd name="connsiteX3" fmla="*/ 180421 w 212051"/>
                <a:gd name="connsiteY3" fmla="*/ 182987 h 234043"/>
                <a:gd name="connsiteX4" fmla="*/ 180421 w 212051"/>
                <a:gd name="connsiteY4" fmla="*/ 185094 h 234043"/>
                <a:gd name="connsiteX5" fmla="*/ 178724 w 212051"/>
                <a:gd name="connsiteY5" fmla="*/ 186356 h 234043"/>
                <a:gd name="connsiteX6" fmla="*/ 119312 w 212051"/>
                <a:gd name="connsiteY6" fmla="*/ 204933 h 234043"/>
                <a:gd name="connsiteX7" fmla="*/ 34983 w 212051"/>
                <a:gd name="connsiteY7" fmla="*/ 117018 h 234043"/>
                <a:gd name="connsiteX8" fmla="*/ 34983 w 212051"/>
                <a:gd name="connsiteY8" fmla="*/ 116353 h 234043"/>
                <a:gd name="connsiteX9" fmla="*/ 58004 w 212051"/>
                <a:gd name="connsiteY9" fmla="*/ 55517 h 234043"/>
                <a:gd name="connsiteX10" fmla="*/ 115622 w 212051"/>
                <a:gd name="connsiteY10" fmla="*/ 29776 h 234043"/>
                <a:gd name="connsiteX11" fmla="*/ 179434 w 212051"/>
                <a:gd name="connsiteY11" fmla="*/ 51626 h 234043"/>
                <a:gd name="connsiteX12" fmla="*/ 182345 w 212051"/>
                <a:gd name="connsiteY12" fmla="*/ 51331 h 234043"/>
                <a:gd name="connsiteX13" fmla="*/ 200489 w 212051"/>
                <a:gd name="connsiteY13" fmla="*/ 29810 h 234043"/>
                <a:gd name="connsiteX14" fmla="*/ 200178 w 212051"/>
                <a:gd name="connsiteY14" fmla="*/ 26798 h 234043"/>
                <a:gd name="connsiteX15" fmla="*/ 117698 w 212051"/>
                <a:gd name="connsiteY15" fmla="*/ 0 h 234043"/>
                <a:gd name="connsiteX16" fmla="*/ 117084 w 212051"/>
                <a:gd name="connsiteY16" fmla="*/ 0 h 234043"/>
                <a:gd name="connsiteX17" fmla="*/ 32941 w 212051"/>
                <a:gd name="connsiteY17" fmla="*/ 34717 h 234043"/>
                <a:gd name="connsiteX18" fmla="*/ 0 w 212051"/>
                <a:gd name="connsiteY18" fmla="*/ 117018 h 234043"/>
                <a:gd name="connsiteX19" fmla="*/ 0 w 212051"/>
                <a:gd name="connsiteY19" fmla="*/ 117691 h 234043"/>
                <a:gd name="connsiteX20" fmla="*/ 32244 w 212051"/>
                <a:gd name="connsiteY20" fmla="*/ 200637 h 234043"/>
                <a:gd name="connsiteX21" fmla="*/ 117981 w 212051"/>
                <a:gd name="connsiteY21" fmla="*/ 234043 h 234043"/>
                <a:gd name="connsiteX22" fmla="*/ 211292 w 212051"/>
                <a:gd name="connsiteY22" fmla="*/ 200417 h 234043"/>
                <a:gd name="connsiteX23" fmla="*/ 212051 w 212051"/>
                <a:gd name="connsiteY23" fmla="*/ 198798 h 234043"/>
                <a:gd name="connsiteX24" fmla="*/ 212051 w 212051"/>
                <a:gd name="connsiteY24" fmla="*/ 109593 h 234043"/>
                <a:gd name="connsiteX25" fmla="*/ 209940 w 212051"/>
                <a:gd name="connsiteY25" fmla="*/ 107493 h 234043"/>
                <a:gd name="connsiteX26" fmla="*/ 122286 w 212051"/>
                <a:gd name="connsiteY26" fmla="*/ 107493 h 234043"/>
                <a:gd name="connsiteX27" fmla="*/ 120175 w 212051"/>
                <a:gd name="connsiteY27" fmla="*/ 109593 h 234043"/>
                <a:gd name="connsiteX28" fmla="*/ 120175 w 212051"/>
                <a:gd name="connsiteY28" fmla="*/ 133166 h 234043"/>
                <a:gd name="connsiteX29" fmla="*/ 122286 w 212051"/>
                <a:gd name="connsiteY29" fmla="*/ 135265 h 234043"/>
                <a:gd name="connsiteX30" fmla="*/ 176212 w 212051"/>
                <a:gd name="connsiteY30" fmla="*/ 135265 h 234043"/>
                <a:gd name="connsiteX31" fmla="*/ 178323 w 212051"/>
                <a:gd name="connsiteY31" fmla="*/ 135265 h 23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051" h="234043">
                  <a:moveTo>
                    <a:pt x="178310" y="135252"/>
                  </a:moveTo>
                  <a:cubicBezTo>
                    <a:pt x="179476" y="135252"/>
                    <a:pt x="180421" y="136192"/>
                    <a:pt x="180421" y="137352"/>
                  </a:cubicBezTo>
                  <a:lnTo>
                    <a:pt x="180421" y="139452"/>
                  </a:lnTo>
                  <a:lnTo>
                    <a:pt x="180421" y="182987"/>
                  </a:lnTo>
                  <a:lnTo>
                    <a:pt x="180421" y="185094"/>
                  </a:lnTo>
                  <a:lnTo>
                    <a:pt x="178724" y="186356"/>
                  </a:lnTo>
                  <a:cubicBezTo>
                    <a:pt x="162546" y="198338"/>
                    <a:pt x="141443" y="204933"/>
                    <a:pt x="119312" y="204933"/>
                  </a:cubicBezTo>
                  <a:cubicBezTo>
                    <a:pt x="69663" y="204933"/>
                    <a:pt x="34983" y="168782"/>
                    <a:pt x="34983" y="117018"/>
                  </a:cubicBezTo>
                  <a:lnTo>
                    <a:pt x="34983" y="116353"/>
                  </a:lnTo>
                  <a:cubicBezTo>
                    <a:pt x="34983" y="93384"/>
                    <a:pt x="43151" y="71781"/>
                    <a:pt x="58004" y="55517"/>
                  </a:cubicBezTo>
                  <a:cubicBezTo>
                    <a:pt x="73146" y="38924"/>
                    <a:pt x="93608" y="29776"/>
                    <a:pt x="115622" y="29776"/>
                  </a:cubicBezTo>
                  <a:cubicBezTo>
                    <a:pt x="144127" y="29776"/>
                    <a:pt x="162298" y="38361"/>
                    <a:pt x="179434" y="51626"/>
                  </a:cubicBezTo>
                  <a:cubicBezTo>
                    <a:pt x="180331" y="52319"/>
                    <a:pt x="181614" y="52203"/>
                    <a:pt x="182345" y="51331"/>
                  </a:cubicBezTo>
                  <a:lnTo>
                    <a:pt x="200489" y="29810"/>
                  </a:lnTo>
                  <a:cubicBezTo>
                    <a:pt x="201255" y="28905"/>
                    <a:pt x="201117" y="27532"/>
                    <a:pt x="200178" y="26798"/>
                  </a:cubicBezTo>
                  <a:cubicBezTo>
                    <a:pt x="175978" y="7906"/>
                    <a:pt x="151584" y="62"/>
                    <a:pt x="117698" y="0"/>
                  </a:cubicBezTo>
                  <a:lnTo>
                    <a:pt x="117084" y="0"/>
                  </a:lnTo>
                  <a:cubicBezTo>
                    <a:pt x="84543" y="55"/>
                    <a:pt x="54672" y="12380"/>
                    <a:pt x="32941" y="34717"/>
                  </a:cubicBezTo>
                  <a:cubicBezTo>
                    <a:pt x="11700" y="56546"/>
                    <a:pt x="0" y="85774"/>
                    <a:pt x="0" y="117018"/>
                  </a:cubicBezTo>
                  <a:lnTo>
                    <a:pt x="0" y="117691"/>
                  </a:lnTo>
                  <a:cubicBezTo>
                    <a:pt x="0" y="150129"/>
                    <a:pt x="11452" y="179590"/>
                    <a:pt x="32244" y="200637"/>
                  </a:cubicBezTo>
                  <a:cubicBezTo>
                    <a:pt x="53830" y="222487"/>
                    <a:pt x="83474" y="234043"/>
                    <a:pt x="117981" y="234043"/>
                  </a:cubicBezTo>
                  <a:cubicBezTo>
                    <a:pt x="160759" y="234043"/>
                    <a:pt x="192024" y="216187"/>
                    <a:pt x="211292" y="200417"/>
                  </a:cubicBezTo>
                  <a:cubicBezTo>
                    <a:pt x="211782" y="200019"/>
                    <a:pt x="212051" y="199422"/>
                    <a:pt x="212051" y="198798"/>
                  </a:cubicBezTo>
                  <a:lnTo>
                    <a:pt x="212051" y="109593"/>
                  </a:lnTo>
                  <a:cubicBezTo>
                    <a:pt x="212051" y="108433"/>
                    <a:pt x="211113" y="107493"/>
                    <a:pt x="209940" y="107493"/>
                  </a:cubicBezTo>
                  <a:lnTo>
                    <a:pt x="122286" y="107493"/>
                  </a:lnTo>
                  <a:cubicBezTo>
                    <a:pt x="121120" y="107493"/>
                    <a:pt x="120175" y="108426"/>
                    <a:pt x="120175" y="109593"/>
                  </a:cubicBezTo>
                  <a:lnTo>
                    <a:pt x="120175" y="133166"/>
                  </a:lnTo>
                  <a:cubicBezTo>
                    <a:pt x="120175" y="134325"/>
                    <a:pt x="121120" y="135265"/>
                    <a:pt x="122286" y="135265"/>
                  </a:cubicBezTo>
                  <a:lnTo>
                    <a:pt x="176212" y="135265"/>
                  </a:lnTo>
                  <a:lnTo>
                    <a:pt x="178323" y="135265"/>
                  </a:lnTo>
                  <a:close/>
                </a:path>
              </a:pathLst>
            </a:custGeom>
            <a:solidFill>
              <a:schemeClr val="bg1"/>
            </a:solidFill>
            <a:ln w="690" cap="flat">
              <a:noFill/>
              <a:prstDash val="solid"/>
              <a:miter/>
            </a:ln>
          </p:spPr>
          <p:txBody>
            <a:bodyPr rtlCol="0" anchor="ctr"/>
            <a:lstStyle/>
            <a:p>
              <a:endParaRPr lang="fi-FI"/>
            </a:p>
          </p:txBody>
        </p:sp>
      </p:grpSp>
      <p:sp>
        <p:nvSpPr>
          <p:cNvPr id="16" name="Title 1">
            <a:extLst>
              <a:ext uri="{FF2B5EF4-FFF2-40B4-BE49-F238E27FC236}">
                <a16:creationId xmlns:a16="http://schemas.microsoft.com/office/drawing/2014/main" id="{05DC39EB-20AE-0041-A4BC-450450F81339}"/>
              </a:ext>
            </a:extLst>
          </p:cNvPr>
          <p:cNvSpPr>
            <a:spLocks noGrp="1"/>
          </p:cNvSpPr>
          <p:nvPr>
            <p:ph type="ctrTitle"/>
          </p:nvPr>
        </p:nvSpPr>
        <p:spPr>
          <a:xfrm>
            <a:off x="838200" y="3497740"/>
            <a:ext cx="4879848" cy="2183964"/>
          </a:xfrm>
        </p:spPr>
        <p:txBody>
          <a:bodyPr anchor="b" anchorCtr="0"/>
          <a:lstStyle>
            <a:lvl1pPr algn="l">
              <a:lnSpc>
                <a:spcPct val="85000"/>
              </a:lnSpc>
              <a:defRPr sz="4000">
                <a:solidFill>
                  <a:schemeClr val="tx2"/>
                </a:solidFill>
              </a:defRPr>
            </a:lvl1pPr>
          </a:lstStyle>
          <a:p>
            <a:r>
              <a:rPr lang="en-US"/>
              <a:t>Click to edit Master title style</a:t>
            </a:r>
            <a:endParaRPr lang="en-GB"/>
          </a:p>
        </p:txBody>
      </p:sp>
      <p:sp>
        <p:nvSpPr>
          <p:cNvPr id="19" name="Subtitle 2">
            <a:extLst>
              <a:ext uri="{FF2B5EF4-FFF2-40B4-BE49-F238E27FC236}">
                <a16:creationId xmlns:a16="http://schemas.microsoft.com/office/drawing/2014/main" id="{A8354354-733E-564B-AE1B-9EE1EFFF021C}"/>
              </a:ext>
            </a:extLst>
          </p:cNvPr>
          <p:cNvSpPr>
            <a:spLocks noGrp="1"/>
          </p:cNvSpPr>
          <p:nvPr>
            <p:ph type="subTitle" idx="1"/>
          </p:nvPr>
        </p:nvSpPr>
        <p:spPr>
          <a:xfrm>
            <a:off x="838200" y="3193215"/>
            <a:ext cx="4879848" cy="298174"/>
          </a:xfrm>
        </p:spPr>
        <p:txBody>
          <a:bodyPr anchor="b" anchorCtr="0">
            <a:noAutofit/>
          </a:bodyPr>
          <a:lstStyle>
            <a:lvl1pPr marL="0" indent="0" algn="l">
              <a:buNone/>
              <a:defRPr sz="2000" spc="30" baseline="0">
                <a:solidFill>
                  <a:schemeClr val="accent6"/>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3126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Header, otsikko ja leipäteksti">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ECB9ABB3-3B87-4655-ADF6-8661A21A0D3C}"/>
              </a:ext>
            </a:extLst>
          </p:cNvPr>
          <p:cNvSpPr>
            <a:spLocks noGrp="1"/>
          </p:cNvSpPr>
          <p:nvPr>
            <p:ph type="pic" sz="quarter" idx="11"/>
          </p:nvPr>
        </p:nvSpPr>
        <p:spPr>
          <a:xfrm>
            <a:off x="0" y="1"/>
            <a:ext cx="12192000" cy="2509284"/>
          </a:xfrm>
          <a:prstGeom prst="rect">
            <a:avLst/>
          </a:prstGeom>
        </p:spPr>
        <p:txBody>
          <a:bodyPr/>
          <a:lstStyle>
            <a:lvl1pPr marL="0" indent="0" algn="ctr">
              <a:buNone/>
              <a:defRPr/>
            </a:lvl1pPr>
          </a:lstStyle>
          <a:p>
            <a:endParaRPr lang="fi-FI" dirty="0"/>
          </a:p>
          <a:p>
            <a:r>
              <a:rPr lang="fi-FI" dirty="0"/>
              <a:t>Lisää </a:t>
            </a:r>
            <a:r>
              <a:rPr lang="fi-FI" dirty="0" err="1"/>
              <a:t>header</a:t>
            </a:r>
            <a:r>
              <a:rPr lang="fi-FI" dirty="0"/>
              <a:t> –kuva klikkaamalla kuvaa</a:t>
            </a:r>
          </a:p>
        </p:txBody>
      </p:sp>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2109998"/>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2850068"/>
            <a:ext cx="10668000" cy="3302640"/>
          </a:xfrm>
          <a:prstGeom prst="rect">
            <a:avLst/>
          </a:prstGeom>
          <a:solidFill>
            <a:schemeClr val="accent4"/>
          </a:solidFill>
          <a:ln w="44450">
            <a:solidFill>
              <a:schemeClr val="accent3"/>
            </a:solidFill>
            <a:miter lim="800000"/>
          </a:ln>
        </p:spPr>
        <p:txBody>
          <a:bodyPr wrap="square" lIns="396000" tIns="360000" rIns="396000" bIns="360000" anchor="ctr" anchorCtr="1">
            <a:normAutofit/>
          </a:bodyPr>
          <a:lstStyle>
            <a:lvl1pPr marL="0" indent="0" algn="ctr">
              <a:lnSpc>
                <a:spcPct val="100000"/>
              </a:lnSpc>
              <a:spcBef>
                <a:spcPts val="0"/>
              </a:spcBef>
              <a:buNone/>
              <a:defRPr sz="2133" baseline="0">
                <a:solidFill>
                  <a:schemeClr val="bg1"/>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leipätekstiä tähän</a:t>
            </a:r>
          </a:p>
        </p:txBody>
      </p:sp>
      <p:pic>
        <p:nvPicPr>
          <p:cNvPr id="10" name="Kuva 9">
            <a:extLst>
              <a:ext uri="{FF2B5EF4-FFF2-40B4-BE49-F238E27FC236}">
                <a16:creationId xmlns:a16="http://schemas.microsoft.com/office/drawing/2014/main" id="{68DF4256-8258-4873-8A78-C44EBE904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3968" y="6277971"/>
            <a:ext cx="917045" cy="497380"/>
          </a:xfrm>
          <a:prstGeom prst="rect">
            <a:avLst/>
          </a:prstGeom>
        </p:spPr>
      </p:pic>
    </p:spTree>
    <p:extLst>
      <p:ext uri="{BB962C8B-B14F-4D97-AF65-F5344CB8AC3E}">
        <p14:creationId xmlns:p14="http://schemas.microsoft.com/office/powerpoint/2010/main" val="491216514"/>
      </p:ext>
    </p:extLst>
  </p:cSld>
  <p:clrMapOvr>
    <a:masterClrMapping/>
  </p:clrMapOvr>
  <p:transition>
    <p:push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BB47-F3A0-4DEC-81AB-804A5ECF3108}"/>
              </a:ext>
            </a:extLst>
          </p:cNvPr>
          <p:cNvSpPr>
            <a:spLocks noGrp="1"/>
          </p:cNvSpPr>
          <p:nvPr>
            <p:ph type="title" hasCustomPrompt="1"/>
          </p:nvPr>
        </p:nvSpPr>
        <p:spPr>
          <a:xfrm>
            <a:off x="2682241" y="1200635"/>
            <a:ext cx="2596896" cy="968843"/>
          </a:xfrm>
        </p:spPr>
        <p:txBody>
          <a:bodyPr/>
          <a:lstStyle/>
          <a:p>
            <a:r>
              <a:rPr lang="en-GB" dirty="0" err="1"/>
              <a:t>Etunimi</a:t>
            </a:r>
            <a:br>
              <a:rPr lang="en-GB" dirty="0"/>
            </a:br>
            <a:r>
              <a:rPr lang="en-GB" dirty="0" err="1"/>
              <a:t>Sukunimi</a:t>
            </a:r>
            <a:endParaRPr lang="en-GB" dirty="0"/>
          </a:p>
        </p:txBody>
      </p:sp>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3614431"/>
            <a:ext cx="4209288" cy="2469377"/>
          </a:xfrm>
        </p:spPr>
        <p:txBody>
          <a:bodyPr/>
          <a:lstStyle>
            <a:lvl1pPr marL="0" indent="0" algn="just">
              <a:buNone/>
              <a:defRPr/>
            </a:lvl1pPr>
            <a:lvl2pPr marL="627063"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010656" y="1750311"/>
            <a:ext cx="5559552" cy="4333497"/>
          </a:xfrm>
        </p:spPr>
        <p:txBody>
          <a:bodyPr>
            <a:normAutofit/>
          </a:bodyPr>
          <a:lstStyle>
            <a:lvl1pPr>
              <a:lnSpc>
                <a:spcPct val="100000"/>
              </a:lnSpc>
              <a:spcBef>
                <a:spcPts val="500"/>
              </a:spcBef>
              <a:defRPr sz="1500"/>
            </a:lvl1pPr>
            <a:lvl2pPr>
              <a:spcBef>
                <a:spcPts val="0"/>
              </a:spcBef>
              <a:defRPr sz="1500"/>
            </a:lvl2pPr>
            <a:lvl3pPr>
              <a:spcBef>
                <a:spcPts val="0"/>
              </a:spcBef>
              <a:defRPr sz="1500"/>
            </a:lvl3pPr>
            <a:lvl4pPr>
              <a:spcBef>
                <a:spcPts val="0"/>
              </a:spcBef>
              <a:defRPr sz="1500"/>
            </a:lvl4pPr>
            <a:lvl5pPr>
              <a:spcBef>
                <a:spcPts val="0"/>
              </a:spcBef>
              <a:defRPr sz="1500"/>
            </a:lvl5pPr>
          </a:lstStyle>
          <a:p>
            <a:pPr lvl="0"/>
            <a:r>
              <a:rPr lang="en-US"/>
              <a:t>Click to edit Master text styles</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Strategia 2024 In8arin kunta</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object 3">
            <a:extLst>
              <a:ext uri="{FF2B5EF4-FFF2-40B4-BE49-F238E27FC236}">
                <a16:creationId xmlns:a16="http://schemas.microsoft.com/office/drawing/2014/main" id="{13169331-AFCA-A242-8780-F07B492F14B7}"/>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7" name="object 3">
            <a:extLst>
              <a:ext uri="{FF2B5EF4-FFF2-40B4-BE49-F238E27FC236}">
                <a16:creationId xmlns:a16="http://schemas.microsoft.com/office/drawing/2014/main" id="{A60FE2CF-E733-0C42-B4D9-6DCACE68B24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2" name="Text Placeholder 11">
            <a:extLst>
              <a:ext uri="{FF2B5EF4-FFF2-40B4-BE49-F238E27FC236}">
                <a16:creationId xmlns:a16="http://schemas.microsoft.com/office/drawing/2014/main" id="{F083E3B4-67B2-F340-9CC7-967557BC5430}"/>
              </a:ext>
            </a:extLst>
          </p:cNvPr>
          <p:cNvSpPr>
            <a:spLocks noGrp="1"/>
          </p:cNvSpPr>
          <p:nvPr>
            <p:ph type="body" sz="quarter" idx="13"/>
          </p:nvPr>
        </p:nvSpPr>
        <p:spPr>
          <a:xfrm>
            <a:off x="2680971" y="2416721"/>
            <a:ext cx="2597467" cy="225442"/>
          </a:xfrm>
        </p:spPr>
        <p:txBody>
          <a:bodyPr>
            <a:noAutofit/>
          </a:bodyPr>
          <a:lstStyle>
            <a:lvl1pPr marL="0" indent="0">
              <a:buNone/>
              <a:defRPr sz="1500">
                <a:solidFill>
                  <a:schemeClr val="accent6"/>
                </a:solidFill>
                <a:latin typeface="+mn-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1B7AF1D7-1ED2-064D-9423-DD875F9CAC0B}"/>
              </a:ext>
            </a:extLst>
          </p:cNvPr>
          <p:cNvSpPr>
            <a:spLocks noGrp="1"/>
          </p:cNvSpPr>
          <p:nvPr>
            <p:ph type="body" sz="quarter" idx="14"/>
          </p:nvPr>
        </p:nvSpPr>
        <p:spPr>
          <a:xfrm>
            <a:off x="2680971" y="2672560"/>
            <a:ext cx="2597467" cy="744248"/>
          </a:xfrm>
        </p:spPr>
        <p:txBody>
          <a:bodyPr>
            <a:noAutofit/>
          </a:bodyPr>
          <a:lstStyle>
            <a:lvl1pPr marL="0" indent="0">
              <a:spcBef>
                <a:spcPts val="0"/>
              </a:spcBef>
              <a:buNone/>
              <a:defRPr sz="1800">
                <a:solidFill>
                  <a:schemeClr val="accent6"/>
                </a:solidFill>
                <a:latin typeface="+mn-lt"/>
              </a:defRPr>
            </a:lvl1pPr>
          </a:lstStyle>
          <a:p>
            <a:pPr lvl="0"/>
            <a:r>
              <a:rPr lang="en-US"/>
              <a:t>Click to edit Master text styles</a:t>
            </a:r>
          </a:p>
        </p:txBody>
      </p:sp>
      <p:sp>
        <p:nvSpPr>
          <p:cNvPr id="20" name="object 8">
            <a:extLst>
              <a:ext uri="{FF2B5EF4-FFF2-40B4-BE49-F238E27FC236}">
                <a16:creationId xmlns:a16="http://schemas.microsoft.com/office/drawing/2014/main" id="{0D235F43-EC8E-6548-A6D9-83B50580AA8B}"/>
              </a:ext>
            </a:extLst>
          </p:cNvPr>
          <p:cNvSpPr/>
          <p:nvPr userDrawn="1"/>
        </p:nvSpPr>
        <p:spPr>
          <a:xfrm>
            <a:off x="5509074" y="1028700"/>
            <a:ext cx="0" cy="4838700"/>
          </a:xfrm>
          <a:custGeom>
            <a:avLst/>
            <a:gdLst/>
            <a:ahLst/>
            <a:cxnLst/>
            <a:rect l="l" t="t" r="r" b="b"/>
            <a:pathLst>
              <a:path h="4838700">
                <a:moveTo>
                  <a:pt x="0" y="0"/>
                </a:moveTo>
                <a:lnTo>
                  <a:pt x="0" y="4838700"/>
                </a:lnTo>
              </a:path>
            </a:pathLst>
          </a:custGeom>
          <a:ln w="6350">
            <a:solidFill>
              <a:srgbClr val="17406E"/>
            </a:solidFill>
          </a:ln>
        </p:spPr>
        <p:txBody>
          <a:bodyPr wrap="square" lIns="0" tIns="0" rIns="0" bIns="0" rtlCol="0"/>
          <a:lstStyle/>
          <a:p>
            <a:endParaRPr/>
          </a:p>
        </p:txBody>
      </p:sp>
      <p:sp>
        <p:nvSpPr>
          <p:cNvPr id="21" name="object 9">
            <a:extLst>
              <a:ext uri="{FF2B5EF4-FFF2-40B4-BE49-F238E27FC236}">
                <a16:creationId xmlns:a16="http://schemas.microsoft.com/office/drawing/2014/main" id="{FB854115-7B7B-6C42-AF1A-C7D1F6D3D465}"/>
              </a:ext>
            </a:extLst>
          </p:cNvPr>
          <p:cNvSpPr/>
          <p:nvPr userDrawn="1"/>
        </p:nvSpPr>
        <p:spPr>
          <a:xfrm>
            <a:off x="825500" y="3481103"/>
            <a:ext cx="4128135" cy="0"/>
          </a:xfrm>
          <a:custGeom>
            <a:avLst/>
            <a:gdLst/>
            <a:ahLst/>
            <a:cxnLst/>
            <a:rect l="l" t="t" r="r" b="b"/>
            <a:pathLst>
              <a:path w="4128135">
                <a:moveTo>
                  <a:pt x="0" y="0"/>
                </a:moveTo>
                <a:lnTo>
                  <a:pt x="4128096" y="0"/>
                </a:lnTo>
              </a:path>
            </a:pathLst>
          </a:custGeom>
          <a:ln w="6350">
            <a:solidFill>
              <a:srgbClr val="17406E"/>
            </a:solidFill>
          </a:ln>
        </p:spPr>
        <p:txBody>
          <a:bodyPr wrap="square" lIns="0" tIns="0" rIns="0" bIns="0" rtlCol="0"/>
          <a:lstStyle/>
          <a:p>
            <a:endParaRPr/>
          </a:p>
        </p:txBody>
      </p:sp>
      <p:sp>
        <p:nvSpPr>
          <p:cNvPr id="22" name="Picture Placeholder 7">
            <a:extLst>
              <a:ext uri="{FF2B5EF4-FFF2-40B4-BE49-F238E27FC236}">
                <a16:creationId xmlns:a16="http://schemas.microsoft.com/office/drawing/2014/main" id="{FCF5DB22-FA1F-FB4F-876D-80DE9C659341}"/>
              </a:ext>
            </a:extLst>
          </p:cNvPr>
          <p:cNvSpPr>
            <a:spLocks noGrp="1"/>
          </p:cNvSpPr>
          <p:nvPr>
            <p:ph type="pic" sz="quarter" idx="15"/>
          </p:nvPr>
        </p:nvSpPr>
        <p:spPr>
          <a:xfrm>
            <a:off x="821526" y="1200636"/>
            <a:ext cx="1581705" cy="221078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3" name="Tekstin paikkamerkki 10">
            <a:extLst>
              <a:ext uri="{FF2B5EF4-FFF2-40B4-BE49-F238E27FC236}">
                <a16:creationId xmlns:a16="http://schemas.microsoft.com/office/drawing/2014/main" id="{DAC1DE34-D32F-40C1-1498-DB40AA57B4A0}"/>
              </a:ext>
            </a:extLst>
          </p:cNvPr>
          <p:cNvSpPr>
            <a:spLocks noGrp="1"/>
          </p:cNvSpPr>
          <p:nvPr>
            <p:ph type="body" sz="quarter" idx="17"/>
          </p:nvPr>
        </p:nvSpPr>
        <p:spPr>
          <a:xfrm>
            <a:off x="6010275" y="1103477"/>
            <a:ext cx="5562600" cy="363537"/>
          </a:xfrm>
        </p:spPr>
        <p:txBody>
          <a:bodyPr/>
          <a:lstStyle>
            <a:lvl1pPr marL="0" indent="0">
              <a:lnSpc>
                <a:spcPct val="100000"/>
              </a:lnSpc>
              <a:spcBef>
                <a:spcPts val="0"/>
              </a:spcBef>
              <a:buNone/>
              <a:defRPr b="1">
                <a:solidFill>
                  <a:schemeClr val="bg2"/>
                </a:solidFill>
              </a:defRPr>
            </a:lvl1pPr>
          </a:lstStyle>
          <a:p>
            <a:pPr lvl="0"/>
            <a:r>
              <a:rPr lang="en-US"/>
              <a:t>Click to edit Master text styles</a:t>
            </a:r>
          </a:p>
        </p:txBody>
      </p:sp>
      <p:sp>
        <p:nvSpPr>
          <p:cNvPr id="14" name="Tekstin paikkamerkki 10">
            <a:extLst>
              <a:ext uri="{FF2B5EF4-FFF2-40B4-BE49-F238E27FC236}">
                <a16:creationId xmlns:a16="http://schemas.microsoft.com/office/drawing/2014/main" id="{EDB645F6-CFE0-6E96-FBE1-9962B5C81B1B}"/>
              </a:ext>
            </a:extLst>
          </p:cNvPr>
          <p:cNvSpPr>
            <a:spLocks noGrp="1"/>
          </p:cNvSpPr>
          <p:nvPr>
            <p:ph type="body" sz="quarter" idx="18"/>
          </p:nvPr>
        </p:nvSpPr>
        <p:spPr>
          <a:xfrm>
            <a:off x="6010275" y="1491996"/>
            <a:ext cx="5562600" cy="258315"/>
          </a:xfrm>
        </p:spPr>
        <p:txBody>
          <a:bodyPr>
            <a:normAutofit/>
          </a:bodyPr>
          <a:lstStyle>
            <a:lvl1pPr marL="0" indent="0">
              <a:lnSpc>
                <a:spcPct val="100000"/>
              </a:lnSpc>
              <a:spcBef>
                <a:spcPts val="0"/>
              </a:spcBef>
              <a:buNone/>
              <a:defRPr sz="15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7584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imin esitte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Strategia 2024 In8arin kunta</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3">
            <a:extLst>
              <a:ext uri="{FF2B5EF4-FFF2-40B4-BE49-F238E27FC236}">
                <a16:creationId xmlns:a16="http://schemas.microsoft.com/office/drawing/2014/main" id="{47EB6A47-C565-8946-80C2-FEE3F9148E3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3" name="object 3">
            <a:extLst>
              <a:ext uri="{FF2B5EF4-FFF2-40B4-BE49-F238E27FC236}">
                <a16:creationId xmlns:a16="http://schemas.microsoft.com/office/drawing/2014/main" id="{5E14AF92-89D2-BA4F-B82C-692EF55389E4}"/>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0" name="Text Placeholder 19">
            <a:extLst>
              <a:ext uri="{FF2B5EF4-FFF2-40B4-BE49-F238E27FC236}">
                <a16:creationId xmlns:a16="http://schemas.microsoft.com/office/drawing/2014/main" id="{23608193-B1B4-254E-84A3-7F08A3ABDCC1}"/>
              </a:ext>
            </a:extLst>
          </p:cNvPr>
          <p:cNvSpPr>
            <a:spLocks noGrp="1"/>
          </p:cNvSpPr>
          <p:nvPr>
            <p:ph type="body" sz="quarter" idx="16"/>
          </p:nvPr>
        </p:nvSpPr>
        <p:spPr>
          <a:xfrm>
            <a:off x="521768"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24" name="Text Placeholder 19">
            <a:extLst>
              <a:ext uri="{FF2B5EF4-FFF2-40B4-BE49-F238E27FC236}">
                <a16:creationId xmlns:a16="http://schemas.microsoft.com/office/drawing/2014/main" id="{75DB85A9-37D0-D44F-8932-BA5364EBA28D}"/>
              </a:ext>
            </a:extLst>
          </p:cNvPr>
          <p:cNvSpPr>
            <a:spLocks noGrp="1"/>
          </p:cNvSpPr>
          <p:nvPr>
            <p:ph type="body" sz="quarter" idx="20"/>
          </p:nvPr>
        </p:nvSpPr>
        <p:spPr>
          <a:xfrm>
            <a:off x="521768"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2" name="Picture Placeholder 7">
            <a:extLst>
              <a:ext uri="{FF2B5EF4-FFF2-40B4-BE49-F238E27FC236}">
                <a16:creationId xmlns:a16="http://schemas.microsoft.com/office/drawing/2014/main" id="{AB449D57-B1A5-AC4A-93FB-9F1CB6AE3B28}"/>
              </a:ext>
            </a:extLst>
          </p:cNvPr>
          <p:cNvSpPr>
            <a:spLocks noGrp="1"/>
          </p:cNvSpPr>
          <p:nvPr>
            <p:ph type="pic" sz="quarter" idx="13"/>
          </p:nvPr>
        </p:nvSpPr>
        <p:spPr>
          <a:xfrm>
            <a:off x="954994"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a:t>Click icon to add picture</a:t>
            </a:r>
            <a:endParaRPr lang="en-GB"/>
          </a:p>
        </p:txBody>
      </p:sp>
      <p:sp>
        <p:nvSpPr>
          <p:cNvPr id="44" name="Text Placeholder 19">
            <a:extLst>
              <a:ext uri="{FF2B5EF4-FFF2-40B4-BE49-F238E27FC236}">
                <a16:creationId xmlns:a16="http://schemas.microsoft.com/office/drawing/2014/main" id="{768DBA37-0A32-B344-A149-4215D4C55C22}"/>
              </a:ext>
            </a:extLst>
          </p:cNvPr>
          <p:cNvSpPr>
            <a:spLocks noGrp="1"/>
          </p:cNvSpPr>
          <p:nvPr>
            <p:ph type="body" sz="quarter" idx="21"/>
          </p:nvPr>
        </p:nvSpPr>
        <p:spPr>
          <a:xfrm>
            <a:off x="3423494"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45" name="Text Placeholder 19">
            <a:extLst>
              <a:ext uri="{FF2B5EF4-FFF2-40B4-BE49-F238E27FC236}">
                <a16:creationId xmlns:a16="http://schemas.microsoft.com/office/drawing/2014/main" id="{54A209D4-A746-2F43-8C7E-BEC6909512A1}"/>
              </a:ext>
            </a:extLst>
          </p:cNvPr>
          <p:cNvSpPr>
            <a:spLocks noGrp="1"/>
          </p:cNvSpPr>
          <p:nvPr>
            <p:ph type="body" sz="quarter" idx="22"/>
          </p:nvPr>
        </p:nvSpPr>
        <p:spPr>
          <a:xfrm>
            <a:off x="3423494"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6" name="Picture Placeholder 7">
            <a:extLst>
              <a:ext uri="{FF2B5EF4-FFF2-40B4-BE49-F238E27FC236}">
                <a16:creationId xmlns:a16="http://schemas.microsoft.com/office/drawing/2014/main" id="{9E8955C1-4100-BA40-A9AB-09241736DF40}"/>
              </a:ext>
            </a:extLst>
          </p:cNvPr>
          <p:cNvSpPr>
            <a:spLocks noGrp="1"/>
          </p:cNvSpPr>
          <p:nvPr>
            <p:ph type="pic" sz="quarter" idx="23"/>
          </p:nvPr>
        </p:nvSpPr>
        <p:spPr>
          <a:xfrm>
            <a:off x="3856720"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a:t>Click icon to add picture</a:t>
            </a:r>
            <a:endParaRPr lang="en-GB"/>
          </a:p>
        </p:txBody>
      </p:sp>
      <p:sp>
        <p:nvSpPr>
          <p:cNvPr id="47" name="Text Placeholder 19">
            <a:extLst>
              <a:ext uri="{FF2B5EF4-FFF2-40B4-BE49-F238E27FC236}">
                <a16:creationId xmlns:a16="http://schemas.microsoft.com/office/drawing/2014/main" id="{D620DCD2-7AFA-8647-B626-6229A82053CC}"/>
              </a:ext>
            </a:extLst>
          </p:cNvPr>
          <p:cNvSpPr>
            <a:spLocks noGrp="1"/>
          </p:cNvSpPr>
          <p:nvPr>
            <p:ph type="body" sz="quarter" idx="24"/>
          </p:nvPr>
        </p:nvSpPr>
        <p:spPr>
          <a:xfrm>
            <a:off x="6312998"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48" name="Text Placeholder 19">
            <a:extLst>
              <a:ext uri="{FF2B5EF4-FFF2-40B4-BE49-F238E27FC236}">
                <a16:creationId xmlns:a16="http://schemas.microsoft.com/office/drawing/2014/main" id="{1EE75115-0780-014E-9E78-DFB0AC32DC1C}"/>
              </a:ext>
            </a:extLst>
          </p:cNvPr>
          <p:cNvSpPr>
            <a:spLocks noGrp="1"/>
          </p:cNvSpPr>
          <p:nvPr>
            <p:ph type="body" sz="quarter" idx="25"/>
          </p:nvPr>
        </p:nvSpPr>
        <p:spPr>
          <a:xfrm>
            <a:off x="6312998"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9" name="Picture Placeholder 7">
            <a:extLst>
              <a:ext uri="{FF2B5EF4-FFF2-40B4-BE49-F238E27FC236}">
                <a16:creationId xmlns:a16="http://schemas.microsoft.com/office/drawing/2014/main" id="{4BDCBA93-C0C4-7A4D-82AA-284700A7018B}"/>
              </a:ext>
            </a:extLst>
          </p:cNvPr>
          <p:cNvSpPr>
            <a:spLocks noGrp="1"/>
          </p:cNvSpPr>
          <p:nvPr>
            <p:ph type="pic" sz="quarter" idx="26"/>
          </p:nvPr>
        </p:nvSpPr>
        <p:spPr>
          <a:xfrm>
            <a:off x="6746224"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a:t>Click icon to add picture</a:t>
            </a:r>
            <a:endParaRPr lang="en-GB"/>
          </a:p>
        </p:txBody>
      </p:sp>
      <p:sp>
        <p:nvSpPr>
          <p:cNvPr id="50" name="Text Placeholder 19">
            <a:extLst>
              <a:ext uri="{FF2B5EF4-FFF2-40B4-BE49-F238E27FC236}">
                <a16:creationId xmlns:a16="http://schemas.microsoft.com/office/drawing/2014/main" id="{C08D4F60-53A8-CF42-AF1F-CDA52D126520}"/>
              </a:ext>
            </a:extLst>
          </p:cNvPr>
          <p:cNvSpPr>
            <a:spLocks noGrp="1"/>
          </p:cNvSpPr>
          <p:nvPr>
            <p:ph type="body" sz="quarter" idx="27"/>
          </p:nvPr>
        </p:nvSpPr>
        <p:spPr>
          <a:xfrm>
            <a:off x="9202502"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51" name="Text Placeholder 19">
            <a:extLst>
              <a:ext uri="{FF2B5EF4-FFF2-40B4-BE49-F238E27FC236}">
                <a16:creationId xmlns:a16="http://schemas.microsoft.com/office/drawing/2014/main" id="{9793FD63-87A8-EF40-BCEF-B87AA51E63F0}"/>
              </a:ext>
            </a:extLst>
          </p:cNvPr>
          <p:cNvSpPr>
            <a:spLocks noGrp="1"/>
          </p:cNvSpPr>
          <p:nvPr>
            <p:ph type="body" sz="quarter" idx="28"/>
          </p:nvPr>
        </p:nvSpPr>
        <p:spPr>
          <a:xfrm>
            <a:off x="9202502"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52" name="Picture Placeholder 7">
            <a:extLst>
              <a:ext uri="{FF2B5EF4-FFF2-40B4-BE49-F238E27FC236}">
                <a16:creationId xmlns:a16="http://schemas.microsoft.com/office/drawing/2014/main" id="{7FB522C2-364E-804D-92E3-5E96E5DE2E5F}"/>
              </a:ext>
            </a:extLst>
          </p:cNvPr>
          <p:cNvSpPr>
            <a:spLocks noGrp="1"/>
          </p:cNvSpPr>
          <p:nvPr>
            <p:ph type="pic" sz="quarter" idx="29"/>
          </p:nvPr>
        </p:nvSpPr>
        <p:spPr>
          <a:xfrm>
            <a:off x="9635728"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a:t>Click icon to add picture</a:t>
            </a:r>
            <a:endParaRPr lang="en-GB"/>
          </a:p>
        </p:txBody>
      </p:sp>
      <p:sp>
        <p:nvSpPr>
          <p:cNvPr id="3" name="Otsikko 2">
            <a:extLst>
              <a:ext uri="{FF2B5EF4-FFF2-40B4-BE49-F238E27FC236}">
                <a16:creationId xmlns:a16="http://schemas.microsoft.com/office/drawing/2014/main" id="{F532D818-2665-BFD0-C34E-2BAA1FDC383B}"/>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943422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nnoittelu">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4072128"/>
            <a:ext cx="4952990" cy="2011680"/>
          </a:xfrm>
        </p:spPr>
        <p:txBody>
          <a:bodyPr/>
          <a:lstStyle>
            <a:lvl1pPr>
              <a:spcBef>
                <a:spcPts val="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4072128"/>
            <a:ext cx="4953000" cy="2011680"/>
          </a:xfrm>
        </p:spPr>
        <p:txBody>
          <a:bodyPr/>
          <a:lstStyle>
            <a:lvl1pPr>
              <a:spcBef>
                <a:spcPts val="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Strategia 2024 In8arin kunta</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0" name="object 9">
            <a:extLst>
              <a:ext uri="{FF2B5EF4-FFF2-40B4-BE49-F238E27FC236}">
                <a16:creationId xmlns:a16="http://schemas.microsoft.com/office/drawing/2014/main" id="{720CA279-8F31-B245-A957-24CC423E9511}"/>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1" name="object 15">
            <a:extLst>
              <a:ext uri="{FF2B5EF4-FFF2-40B4-BE49-F238E27FC236}">
                <a16:creationId xmlns:a16="http://schemas.microsoft.com/office/drawing/2014/main" id="{343AB41E-7E7C-D64A-B75B-EAB11FA972A4}"/>
              </a:ext>
            </a:extLst>
          </p:cNvPr>
          <p:cNvSpPr/>
          <p:nvPr userDrawn="1"/>
        </p:nvSpPr>
        <p:spPr>
          <a:xfrm>
            <a:off x="826093" y="3622675"/>
            <a:ext cx="10541635" cy="0"/>
          </a:xfrm>
          <a:custGeom>
            <a:avLst/>
            <a:gdLst/>
            <a:ahLst/>
            <a:cxnLst/>
            <a:rect l="l" t="t" r="r" b="b"/>
            <a:pathLst>
              <a:path w="10541635">
                <a:moveTo>
                  <a:pt x="10541596" y="0"/>
                </a:moveTo>
                <a:lnTo>
                  <a:pt x="0" y="0"/>
                </a:lnTo>
              </a:path>
            </a:pathLst>
          </a:custGeom>
          <a:ln w="6350">
            <a:solidFill>
              <a:srgbClr val="17406E"/>
            </a:solidFill>
          </a:ln>
        </p:spPr>
        <p:txBody>
          <a:bodyPr wrap="square" lIns="0" tIns="0" rIns="0" bIns="0" rtlCol="0"/>
          <a:lstStyle/>
          <a:p>
            <a:endParaRPr/>
          </a:p>
        </p:txBody>
      </p:sp>
      <p:sp>
        <p:nvSpPr>
          <p:cNvPr id="12" name="Text Placeholder 11">
            <a:extLst>
              <a:ext uri="{FF2B5EF4-FFF2-40B4-BE49-F238E27FC236}">
                <a16:creationId xmlns:a16="http://schemas.microsoft.com/office/drawing/2014/main" id="{44691CC0-6302-E24C-A059-98EA7D30D6D6}"/>
              </a:ext>
            </a:extLst>
          </p:cNvPr>
          <p:cNvSpPr>
            <a:spLocks noGrp="1"/>
          </p:cNvSpPr>
          <p:nvPr>
            <p:ph type="body" sz="quarter" idx="13" hasCustomPrompt="1"/>
          </p:nvPr>
        </p:nvSpPr>
        <p:spPr>
          <a:xfrm>
            <a:off x="824230" y="2206752"/>
            <a:ext cx="10529570" cy="231648"/>
          </a:xfrm>
        </p:spPr>
        <p:txBody>
          <a:bodyPr anchor="ctr" anchorCtr="0"/>
          <a:lstStyle>
            <a:lvl1pPr marL="0" indent="0" algn="ctr">
              <a:buNone/>
              <a:defRPr sz="1800">
                <a:solidFill>
                  <a:schemeClr val="bg2"/>
                </a:solidFill>
                <a:latin typeface="+mn-lt"/>
              </a:defRPr>
            </a:lvl1pPr>
          </a:lstStyle>
          <a:p>
            <a:pPr lvl="0"/>
            <a:r>
              <a:rPr lang="en-US" dirty="0" err="1"/>
              <a:t>Työn</a:t>
            </a:r>
            <a:r>
              <a:rPr lang="en-US" dirty="0"/>
              <a:t> </a:t>
            </a:r>
            <a:r>
              <a:rPr lang="en-US" dirty="0" err="1"/>
              <a:t>kiinteä</a:t>
            </a:r>
            <a:r>
              <a:rPr lang="en-US" dirty="0"/>
              <a:t> </a:t>
            </a:r>
            <a:r>
              <a:rPr lang="en-US" dirty="0" err="1"/>
              <a:t>hinta</a:t>
            </a:r>
            <a:r>
              <a:rPr lang="en-US" dirty="0"/>
              <a:t> on:</a:t>
            </a:r>
            <a:endParaRPr lang="fi-FI" dirty="0"/>
          </a:p>
        </p:txBody>
      </p:sp>
      <p:sp>
        <p:nvSpPr>
          <p:cNvPr id="22" name="Text Placeholder 11">
            <a:extLst>
              <a:ext uri="{FF2B5EF4-FFF2-40B4-BE49-F238E27FC236}">
                <a16:creationId xmlns:a16="http://schemas.microsoft.com/office/drawing/2014/main" id="{B9AE71A2-7067-BE47-86F4-13662C74E81C}"/>
              </a:ext>
            </a:extLst>
          </p:cNvPr>
          <p:cNvSpPr>
            <a:spLocks noGrp="1"/>
          </p:cNvSpPr>
          <p:nvPr>
            <p:ph type="body" sz="quarter" idx="14" hasCustomPrompt="1"/>
          </p:nvPr>
        </p:nvSpPr>
        <p:spPr>
          <a:xfrm>
            <a:off x="824230" y="2462784"/>
            <a:ext cx="6052058" cy="724916"/>
          </a:xfrm>
        </p:spPr>
        <p:txBody>
          <a:bodyPr anchor="b" anchorCtr="0"/>
          <a:lstStyle>
            <a:lvl1pPr marL="0" indent="0" algn="r">
              <a:lnSpc>
                <a:spcPct val="100000"/>
              </a:lnSpc>
              <a:spcBef>
                <a:spcPts val="0"/>
              </a:spcBef>
              <a:buNone/>
              <a:defRPr sz="5000">
                <a:solidFill>
                  <a:schemeClr val="accent6"/>
                </a:solidFill>
                <a:latin typeface="+mj-lt"/>
              </a:defRPr>
            </a:lvl1pPr>
          </a:lstStyle>
          <a:p>
            <a:pPr lvl="0"/>
            <a:r>
              <a:rPr lang="en-US" dirty="0"/>
              <a:t>1 234 567 €</a:t>
            </a:r>
            <a:endParaRPr lang="fi-FI" dirty="0"/>
          </a:p>
        </p:txBody>
      </p:sp>
      <p:sp>
        <p:nvSpPr>
          <p:cNvPr id="23" name="Text Placeholder 11">
            <a:extLst>
              <a:ext uri="{FF2B5EF4-FFF2-40B4-BE49-F238E27FC236}">
                <a16:creationId xmlns:a16="http://schemas.microsoft.com/office/drawing/2014/main" id="{5C5DDF17-4F10-C047-B74F-560E09ED0747}"/>
              </a:ext>
            </a:extLst>
          </p:cNvPr>
          <p:cNvSpPr>
            <a:spLocks noGrp="1"/>
          </p:cNvSpPr>
          <p:nvPr>
            <p:ph type="body" sz="quarter" idx="15" hasCustomPrompt="1"/>
          </p:nvPr>
        </p:nvSpPr>
        <p:spPr>
          <a:xfrm>
            <a:off x="7067958" y="2825242"/>
            <a:ext cx="4403000" cy="243837"/>
          </a:xfrm>
        </p:spPr>
        <p:txBody>
          <a:bodyPr anchor="b" anchorCtr="0">
            <a:noAutofit/>
          </a:bodyPr>
          <a:lstStyle>
            <a:lvl1pPr marL="0" indent="0" algn="l">
              <a:lnSpc>
                <a:spcPct val="100000"/>
              </a:lnSpc>
              <a:spcBef>
                <a:spcPts val="0"/>
              </a:spcBef>
              <a:buNone/>
              <a:defRPr sz="1800">
                <a:solidFill>
                  <a:schemeClr val="bg2"/>
                </a:solidFill>
                <a:latin typeface="+mn-lt"/>
              </a:defRPr>
            </a:lvl1pPr>
          </a:lstStyle>
          <a:p>
            <a:pPr lvl="0"/>
            <a:r>
              <a:rPr lang="en-US" dirty="0" err="1"/>
              <a:t>alv</a:t>
            </a:r>
            <a:r>
              <a:rPr lang="en-US" dirty="0"/>
              <a:t>. 0 %</a:t>
            </a:r>
            <a:endParaRPr lang="fi-FI" dirty="0"/>
          </a:p>
        </p:txBody>
      </p:sp>
      <p:sp>
        <p:nvSpPr>
          <p:cNvPr id="5" name="Otsikko 4">
            <a:extLst>
              <a:ext uri="{FF2B5EF4-FFF2-40B4-BE49-F238E27FC236}">
                <a16:creationId xmlns:a16="http://schemas.microsoft.com/office/drawing/2014/main" id="{EF8DC6B7-93FD-E1DE-DB20-BB38B3C55CE8}"/>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fi-FI" dirty="0"/>
          </a:p>
        </p:txBody>
      </p:sp>
    </p:spTree>
    <p:extLst>
      <p:ext uri="{BB962C8B-B14F-4D97-AF65-F5344CB8AC3E}">
        <p14:creationId xmlns:p14="http://schemas.microsoft.com/office/powerpoint/2010/main" val="386616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sessikaavio 1">
    <p:spTree>
      <p:nvGrpSpPr>
        <p:cNvPr id="1" name=""/>
        <p:cNvGrpSpPr/>
        <p:nvPr/>
      </p:nvGrpSpPr>
      <p:grpSpPr>
        <a:xfrm>
          <a:off x="0" y="0"/>
          <a:ext cx="0" cy="0"/>
          <a:chOff x="0" y="0"/>
          <a:chExt cx="0" cy="0"/>
        </a:xfrm>
      </p:grpSpPr>
      <p:sp>
        <p:nvSpPr>
          <p:cNvPr id="96" name="Text Placeholder 95">
            <a:extLst>
              <a:ext uri="{FF2B5EF4-FFF2-40B4-BE49-F238E27FC236}">
                <a16:creationId xmlns:a16="http://schemas.microsoft.com/office/drawing/2014/main" id="{CAE140DC-6D77-FF49-88C5-C3BB51FBB651}"/>
              </a:ext>
            </a:extLst>
          </p:cNvPr>
          <p:cNvSpPr>
            <a:spLocks noGrp="1"/>
          </p:cNvSpPr>
          <p:nvPr>
            <p:ph type="body" sz="quarter" idx="29"/>
          </p:nvPr>
        </p:nvSpPr>
        <p:spPr>
          <a:xfrm>
            <a:off x="1181100"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727326"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1" name="object 13">
            <a:extLst>
              <a:ext uri="{FF2B5EF4-FFF2-40B4-BE49-F238E27FC236}">
                <a16:creationId xmlns:a16="http://schemas.microsoft.com/office/drawing/2014/main" id="{8A65C645-F5D2-7340-AF15-2DB99336D063}"/>
              </a:ext>
            </a:extLst>
          </p:cNvPr>
          <p:cNvSpPr/>
          <p:nvPr userDrawn="1"/>
        </p:nvSpPr>
        <p:spPr>
          <a:xfrm>
            <a:off x="1181220" y="2355850"/>
            <a:ext cx="1193800" cy="1193800"/>
          </a:xfrm>
          <a:custGeom>
            <a:avLst/>
            <a:gdLst/>
            <a:ahLst/>
            <a:cxnLst/>
            <a:rect l="l" t="t" r="r" b="b"/>
            <a:pathLst>
              <a:path w="1193800" h="1193800">
                <a:moveTo>
                  <a:pt x="596900" y="1193800"/>
                </a:moveTo>
                <a:lnTo>
                  <a:pt x="645854" y="1191821"/>
                </a:lnTo>
                <a:lnTo>
                  <a:pt x="693719" y="1185987"/>
                </a:lnTo>
                <a:lnTo>
                  <a:pt x="740340" y="1176452"/>
                </a:lnTo>
                <a:lnTo>
                  <a:pt x="785564" y="1163369"/>
                </a:lnTo>
                <a:lnTo>
                  <a:pt x="829238" y="1146891"/>
                </a:lnTo>
                <a:lnTo>
                  <a:pt x="871207" y="1127174"/>
                </a:lnTo>
                <a:lnTo>
                  <a:pt x="911319" y="1104369"/>
                </a:lnTo>
                <a:lnTo>
                  <a:pt x="949419" y="1078631"/>
                </a:lnTo>
                <a:lnTo>
                  <a:pt x="985354" y="1050113"/>
                </a:lnTo>
                <a:lnTo>
                  <a:pt x="1018970" y="1018970"/>
                </a:lnTo>
                <a:lnTo>
                  <a:pt x="1050113" y="985354"/>
                </a:lnTo>
                <a:lnTo>
                  <a:pt x="1078631" y="949419"/>
                </a:lnTo>
                <a:lnTo>
                  <a:pt x="1104369" y="911319"/>
                </a:lnTo>
                <a:lnTo>
                  <a:pt x="1127174" y="871207"/>
                </a:lnTo>
                <a:lnTo>
                  <a:pt x="1146891" y="829238"/>
                </a:lnTo>
                <a:lnTo>
                  <a:pt x="1163369" y="785564"/>
                </a:lnTo>
                <a:lnTo>
                  <a:pt x="1176452" y="740340"/>
                </a:lnTo>
                <a:lnTo>
                  <a:pt x="1185987" y="693719"/>
                </a:lnTo>
                <a:lnTo>
                  <a:pt x="1191821" y="645854"/>
                </a:lnTo>
                <a:lnTo>
                  <a:pt x="1193800" y="596900"/>
                </a:lnTo>
                <a:lnTo>
                  <a:pt x="1191821" y="547945"/>
                </a:lnTo>
                <a:lnTo>
                  <a:pt x="1185987" y="500080"/>
                </a:lnTo>
                <a:lnTo>
                  <a:pt x="1176452" y="453459"/>
                </a:lnTo>
                <a:lnTo>
                  <a:pt x="1163369" y="408235"/>
                </a:lnTo>
                <a:lnTo>
                  <a:pt x="1146891" y="364561"/>
                </a:lnTo>
                <a:lnTo>
                  <a:pt x="1127174" y="322592"/>
                </a:lnTo>
                <a:lnTo>
                  <a:pt x="1104369" y="282480"/>
                </a:lnTo>
                <a:lnTo>
                  <a:pt x="1078631" y="244380"/>
                </a:lnTo>
                <a:lnTo>
                  <a:pt x="1050113" y="208445"/>
                </a:lnTo>
                <a:lnTo>
                  <a:pt x="1018970" y="174829"/>
                </a:lnTo>
                <a:lnTo>
                  <a:pt x="985354" y="143686"/>
                </a:lnTo>
                <a:lnTo>
                  <a:pt x="949419" y="115168"/>
                </a:lnTo>
                <a:lnTo>
                  <a:pt x="911319" y="89430"/>
                </a:lnTo>
                <a:lnTo>
                  <a:pt x="871207" y="66625"/>
                </a:lnTo>
                <a:lnTo>
                  <a:pt x="829238" y="46908"/>
                </a:lnTo>
                <a:lnTo>
                  <a:pt x="785564" y="30430"/>
                </a:lnTo>
                <a:lnTo>
                  <a:pt x="740340" y="17347"/>
                </a:lnTo>
                <a:lnTo>
                  <a:pt x="693719" y="7812"/>
                </a:lnTo>
                <a:lnTo>
                  <a:pt x="645854" y="1978"/>
                </a:lnTo>
                <a:lnTo>
                  <a:pt x="596900" y="0"/>
                </a:lnTo>
                <a:lnTo>
                  <a:pt x="547945" y="1978"/>
                </a:lnTo>
                <a:lnTo>
                  <a:pt x="500080" y="7812"/>
                </a:lnTo>
                <a:lnTo>
                  <a:pt x="453459" y="17347"/>
                </a:lnTo>
                <a:lnTo>
                  <a:pt x="408235" y="30430"/>
                </a:lnTo>
                <a:lnTo>
                  <a:pt x="364561" y="46908"/>
                </a:lnTo>
                <a:lnTo>
                  <a:pt x="322592" y="66625"/>
                </a:lnTo>
                <a:lnTo>
                  <a:pt x="282480" y="89430"/>
                </a:lnTo>
                <a:lnTo>
                  <a:pt x="244380" y="115168"/>
                </a:lnTo>
                <a:lnTo>
                  <a:pt x="208445" y="143686"/>
                </a:lnTo>
                <a:lnTo>
                  <a:pt x="174829" y="174829"/>
                </a:lnTo>
                <a:lnTo>
                  <a:pt x="143686" y="208445"/>
                </a:lnTo>
                <a:lnTo>
                  <a:pt x="115168" y="244380"/>
                </a:lnTo>
                <a:lnTo>
                  <a:pt x="89430" y="282480"/>
                </a:lnTo>
                <a:lnTo>
                  <a:pt x="66625" y="322592"/>
                </a:lnTo>
                <a:lnTo>
                  <a:pt x="46908" y="364561"/>
                </a:lnTo>
                <a:lnTo>
                  <a:pt x="30430" y="408235"/>
                </a:lnTo>
                <a:lnTo>
                  <a:pt x="17347" y="453459"/>
                </a:lnTo>
                <a:lnTo>
                  <a:pt x="7812" y="500080"/>
                </a:lnTo>
                <a:lnTo>
                  <a:pt x="1978" y="547945"/>
                </a:lnTo>
                <a:lnTo>
                  <a:pt x="0" y="596900"/>
                </a:lnTo>
                <a:lnTo>
                  <a:pt x="1978" y="645854"/>
                </a:lnTo>
                <a:lnTo>
                  <a:pt x="7812" y="693719"/>
                </a:lnTo>
                <a:lnTo>
                  <a:pt x="17347" y="740340"/>
                </a:lnTo>
                <a:lnTo>
                  <a:pt x="30430" y="785564"/>
                </a:lnTo>
                <a:lnTo>
                  <a:pt x="46908" y="829238"/>
                </a:lnTo>
                <a:lnTo>
                  <a:pt x="66625" y="871207"/>
                </a:lnTo>
                <a:lnTo>
                  <a:pt x="89430" y="911319"/>
                </a:lnTo>
                <a:lnTo>
                  <a:pt x="115168" y="949419"/>
                </a:lnTo>
                <a:lnTo>
                  <a:pt x="143686" y="985354"/>
                </a:lnTo>
                <a:lnTo>
                  <a:pt x="174829" y="1018970"/>
                </a:lnTo>
                <a:lnTo>
                  <a:pt x="208445" y="1050113"/>
                </a:lnTo>
                <a:lnTo>
                  <a:pt x="244380" y="1078631"/>
                </a:lnTo>
                <a:lnTo>
                  <a:pt x="282480" y="1104369"/>
                </a:lnTo>
                <a:lnTo>
                  <a:pt x="322592" y="1127174"/>
                </a:lnTo>
                <a:lnTo>
                  <a:pt x="364561" y="1146891"/>
                </a:lnTo>
                <a:lnTo>
                  <a:pt x="408235" y="1163369"/>
                </a:lnTo>
                <a:lnTo>
                  <a:pt x="453459" y="1176452"/>
                </a:lnTo>
                <a:lnTo>
                  <a:pt x="500080" y="1185987"/>
                </a:lnTo>
                <a:lnTo>
                  <a:pt x="547945" y="1191821"/>
                </a:lnTo>
                <a:lnTo>
                  <a:pt x="596900" y="1193800"/>
                </a:lnTo>
                <a:close/>
              </a:path>
            </a:pathLst>
          </a:custGeom>
          <a:ln w="12700">
            <a:solidFill>
              <a:srgbClr val="EA5D24"/>
            </a:solidFill>
          </a:ln>
        </p:spPr>
        <p:txBody>
          <a:bodyPr wrap="square" lIns="0" tIns="0" rIns="0" bIns="0" rtlCol="0" anchor="ctr" anchorCtr="0"/>
          <a:lstStyle/>
          <a:p>
            <a:pPr algn="ctr"/>
            <a:endParaRPr sz="1200" dirty="0">
              <a:solidFill>
                <a:schemeClr val="tx2"/>
              </a:solidFill>
              <a:latin typeface="Calibri" panose="020F0502020204030204" pitchFamily="34" charset="0"/>
            </a:endParaRP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7" name="Text Placeholder 65">
            <a:extLst>
              <a:ext uri="{FF2B5EF4-FFF2-40B4-BE49-F238E27FC236}">
                <a16:creationId xmlns:a16="http://schemas.microsoft.com/office/drawing/2014/main" id="{BF530207-C90E-054B-A90E-5D2C7DC175AD}"/>
              </a:ext>
            </a:extLst>
          </p:cNvPr>
          <p:cNvSpPr>
            <a:spLocks noGrp="1"/>
          </p:cNvSpPr>
          <p:nvPr>
            <p:ph type="body" sz="quarter" idx="21"/>
          </p:nvPr>
        </p:nvSpPr>
        <p:spPr>
          <a:xfrm>
            <a:off x="287426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8" name="Text Placeholder 19">
            <a:extLst>
              <a:ext uri="{FF2B5EF4-FFF2-40B4-BE49-F238E27FC236}">
                <a16:creationId xmlns:a16="http://schemas.microsoft.com/office/drawing/2014/main" id="{8C0016C4-3D97-1A43-86CB-9FB07BD4F33B}"/>
              </a:ext>
            </a:extLst>
          </p:cNvPr>
          <p:cNvSpPr>
            <a:spLocks noGrp="1"/>
          </p:cNvSpPr>
          <p:nvPr>
            <p:ph type="body" sz="quarter" idx="22"/>
          </p:nvPr>
        </p:nvSpPr>
        <p:spPr>
          <a:xfrm>
            <a:off x="287426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9" name="Text Placeholder 65">
            <a:extLst>
              <a:ext uri="{FF2B5EF4-FFF2-40B4-BE49-F238E27FC236}">
                <a16:creationId xmlns:a16="http://schemas.microsoft.com/office/drawing/2014/main" id="{9CF8888A-3413-924F-9D89-B551C929D9FB}"/>
              </a:ext>
            </a:extLst>
          </p:cNvPr>
          <p:cNvSpPr>
            <a:spLocks noGrp="1"/>
          </p:cNvSpPr>
          <p:nvPr>
            <p:ph type="body" sz="quarter" idx="23"/>
          </p:nvPr>
        </p:nvSpPr>
        <p:spPr>
          <a:xfrm>
            <a:off x="5056632"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0" name="Text Placeholder 19">
            <a:extLst>
              <a:ext uri="{FF2B5EF4-FFF2-40B4-BE49-F238E27FC236}">
                <a16:creationId xmlns:a16="http://schemas.microsoft.com/office/drawing/2014/main" id="{8CF738B7-867A-1842-B46E-135BDA1072EC}"/>
              </a:ext>
            </a:extLst>
          </p:cNvPr>
          <p:cNvSpPr>
            <a:spLocks noGrp="1"/>
          </p:cNvSpPr>
          <p:nvPr>
            <p:ph type="body" sz="quarter" idx="24"/>
          </p:nvPr>
        </p:nvSpPr>
        <p:spPr>
          <a:xfrm>
            <a:off x="5056632"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1" name="Text Placeholder 65">
            <a:extLst>
              <a:ext uri="{FF2B5EF4-FFF2-40B4-BE49-F238E27FC236}">
                <a16:creationId xmlns:a16="http://schemas.microsoft.com/office/drawing/2014/main" id="{F6E5564F-8C90-544D-B4EF-ED6901B8F60D}"/>
              </a:ext>
            </a:extLst>
          </p:cNvPr>
          <p:cNvSpPr>
            <a:spLocks noGrp="1"/>
          </p:cNvSpPr>
          <p:nvPr>
            <p:ph type="body" sz="quarter" idx="25"/>
          </p:nvPr>
        </p:nvSpPr>
        <p:spPr>
          <a:xfrm>
            <a:off x="720242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2" name="Text Placeholder 19">
            <a:extLst>
              <a:ext uri="{FF2B5EF4-FFF2-40B4-BE49-F238E27FC236}">
                <a16:creationId xmlns:a16="http://schemas.microsoft.com/office/drawing/2014/main" id="{D14E8817-A312-5949-8DA0-F5495DFBE19E}"/>
              </a:ext>
            </a:extLst>
          </p:cNvPr>
          <p:cNvSpPr>
            <a:spLocks noGrp="1"/>
          </p:cNvSpPr>
          <p:nvPr>
            <p:ph type="body" sz="quarter" idx="26"/>
          </p:nvPr>
        </p:nvSpPr>
        <p:spPr>
          <a:xfrm>
            <a:off x="720242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3" name="Text Placeholder 65">
            <a:extLst>
              <a:ext uri="{FF2B5EF4-FFF2-40B4-BE49-F238E27FC236}">
                <a16:creationId xmlns:a16="http://schemas.microsoft.com/office/drawing/2014/main" id="{B788579A-BEC9-6C4A-A98E-02A56CFE40CB}"/>
              </a:ext>
            </a:extLst>
          </p:cNvPr>
          <p:cNvSpPr>
            <a:spLocks noGrp="1"/>
          </p:cNvSpPr>
          <p:nvPr>
            <p:ph type="body" sz="quarter" idx="27"/>
          </p:nvPr>
        </p:nvSpPr>
        <p:spPr>
          <a:xfrm>
            <a:off x="933602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4" name="Text Placeholder 19">
            <a:extLst>
              <a:ext uri="{FF2B5EF4-FFF2-40B4-BE49-F238E27FC236}">
                <a16:creationId xmlns:a16="http://schemas.microsoft.com/office/drawing/2014/main" id="{1901F1E8-B6CA-994D-BB54-21FB24F514C8}"/>
              </a:ext>
            </a:extLst>
          </p:cNvPr>
          <p:cNvSpPr>
            <a:spLocks noGrp="1"/>
          </p:cNvSpPr>
          <p:nvPr>
            <p:ph type="body" sz="quarter" idx="28"/>
          </p:nvPr>
        </p:nvSpPr>
        <p:spPr>
          <a:xfrm>
            <a:off x="933602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1C6A9E16-7AAA-0477-97A3-54CFAEB3B55F}"/>
              </a:ext>
            </a:extLst>
          </p:cNvPr>
          <p:cNvSpPr>
            <a:spLocks noGrp="1"/>
          </p:cNvSpPr>
          <p:nvPr>
            <p:ph type="title"/>
          </p:nvPr>
        </p:nvSpPr>
        <p:spPr/>
        <p:txBody>
          <a:bodyPr/>
          <a:lstStyle/>
          <a:p>
            <a:r>
              <a:rPr lang="en-US"/>
              <a:t>Click to edit Master title style</a:t>
            </a:r>
            <a:endParaRPr lang="fi-FI"/>
          </a:p>
        </p:txBody>
      </p:sp>
      <p:sp>
        <p:nvSpPr>
          <p:cNvPr id="13" name="Text Placeholder 95">
            <a:extLst>
              <a:ext uri="{FF2B5EF4-FFF2-40B4-BE49-F238E27FC236}">
                <a16:creationId xmlns:a16="http://schemas.microsoft.com/office/drawing/2014/main" id="{4AA2E4DC-0182-54C7-54DC-986677C7C620}"/>
              </a:ext>
            </a:extLst>
          </p:cNvPr>
          <p:cNvSpPr>
            <a:spLocks noGrp="1"/>
          </p:cNvSpPr>
          <p:nvPr>
            <p:ph type="body" sz="quarter" idx="33"/>
          </p:nvPr>
        </p:nvSpPr>
        <p:spPr>
          <a:xfrm>
            <a:off x="9801359"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4" name="Text Placeholder 95">
            <a:extLst>
              <a:ext uri="{FF2B5EF4-FFF2-40B4-BE49-F238E27FC236}">
                <a16:creationId xmlns:a16="http://schemas.microsoft.com/office/drawing/2014/main" id="{B113796A-151E-AF3F-3540-4A518DF15547}"/>
              </a:ext>
            </a:extLst>
          </p:cNvPr>
          <p:cNvSpPr>
            <a:spLocks noGrp="1"/>
          </p:cNvSpPr>
          <p:nvPr>
            <p:ph type="body" sz="quarter" idx="30"/>
          </p:nvPr>
        </p:nvSpPr>
        <p:spPr>
          <a:xfrm>
            <a:off x="3344750"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5" name="Text Placeholder 95">
            <a:extLst>
              <a:ext uri="{FF2B5EF4-FFF2-40B4-BE49-F238E27FC236}">
                <a16:creationId xmlns:a16="http://schemas.microsoft.com/office/drawing/2014/main" id="{5EA43360-6DB4-875E-7434-A61667098D42}"/>
              </a:ext>
            </a:extLst>
          </p:cNvPr>
          <p:cNvSpPr>
            <a:spLocks noGrp="1"/>
          </p:cNvSpPr>
          <p:nvPr>
            <p:ph type="body" sz="quarter" idx="31"/>
          </p:nvPr>
        </p:nvSpPr>
        <p:spPr>
          <a:xfrm>
            <a:off x="5499815"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6" name="Text Placeholder 95">
            <a:extLst>
              <a:ext uri="{FF2B5EF4-FFF2-40B4-BE49-F238E27FC236}">
                <a16:creationId xmlns:a16="http://schemas.microsoft.com/office/drawing/2014/main" id="{641EDE79-F2FD-61AB-0151-B6DB36AA7333}"/>
              </a:ext>
            </a:extLst>
          </p:cNvPr>
          <p:cNvSpPr>
            <a:spLocks noGrp="1"/>
          </p:cNvSpPr>
          <p:nvPr>
            <p:ph type="body" sz="quarter" idx="32"/>
          </p:nvPr>
        </p:nvSpPr>
        <p:spPr>
          <a:xfrm>
            <a:off x="7646294"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285615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sessikaavio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940813"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7" name="Text Placeholder 65">
            <a:extLst>
              <a:ext uri="{FF2B5EF4-FFF2-40B4-BE49-F238E27FC236}">
                <a16:creationId xmlns:a16="http://schemas.microsoft.com/office/drawing/2014/main" id="{BF530207-C90E-054B-A90E-5D2C7DC175AD}"/>
              </a:ext>
            </a:extLst>
          </p:cNvPr>
          <p:cNvSpPr>
            <a:spLocks noGrp="1"/>
          </p:cNvSpPr>
          <p:nvPr>
            <p:ph type="body" sz="quarter" idx="21"/>
          </p:nvPr>
        </p:nvSpPr>
        <p:spPr>
          <a:xfrm>
            <a:off x="308775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8" name="Text Placeholder 19">
            <a:extLst>
              <a:ext uri="{FF2B5EF4-FFF2-40B4-BE49-F238E27FC236}">
                <a16:creationId xmlns:a16="http://schemas.microsoft.com/office/drawing/2014/main" id="{8C0016C4-3D97-1A43-86CB-9FB07BD4F33B}"/>
              </a:ext>
            </a:extLst>
          </p:cNvPr>
          <p:cNvSpPr>
            <a:spLocks noGrp="1"/>
          </p:cNvSpPr>
          <p:nvPr>
            <p:ph type="body" sz="quarter" idx="22"/>
          </p:nvPr>
        </p:nvSpPr>
        <p:spPr>
          <a:xfrm>
            <a:off x="287426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9" name="Text Placeholder 65">
            <a:extLst>
              <a:ext uri="{FF2B5EF4-FFF2-40B4-BE49-F238E27FC236}">
                <a16:creationId xmlns:a16="http://schemas.microsoft.com/office/drawing/2014/main" id="{9CF8888A-3413-924F-9D89-B551C929D9FB}"/>
              </a:ext>
            </a:extLst>
          </p:cNvPr>
          <p:cNvSpPr>
            <a:spLocks noGrp="1"/>
          </p:cNvSpPr>
          <p:nvPr>
            <p:ph type="body" sz="quarter" idx="23"/>
          </p:nvPr>
        </p:nvSpPr>
        <p:spPr>
          <a:xfrm>
            <a:off x="5270119"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0" name="Text Placeholder 19">
            <a:extLst>
              <a:ext uri="{FF2B5EF4-FFF2-40B4-BE49-F238E27FC236}">
                <a16:creationId xmlns:a16="http://schemas.microsoft.com/office/drawing/2014/main" id="{8CF738B7-867A-1842-B46E-135BDA1072EC}"/>
              </a:ext>
            </a:extLst>
          </p:cNvPr>
          <p:cNvSpPr>
            <a:spLocks noGrp="1"/>
          </p:cNvSpPr>
          <p:nvPr>
            <p:ph type="body" sz="quarter" idx="24"/>
          </p:nvPr>
        </p:nvSpPr>
        <p:spPr>
          <a:xfrm>
            <a:off x="5056632"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1" name="Text Placeholder 65">
            <a:extLst>
              <a:ext uri="{FF2B5EF4-FFF2-40B4-BE49-F238E27FC236}">
                <a16:creationId xmlns:a16="http://schemas.microsoft.com/office/drawing/2014/main" id="{F6E5564F-8C90-544D-B4EF-ED6901B8F60D}"/>
              </a:ext>
            </a:extLst>
          </p:cNvPr>
          <p:cNvSpPr>
            <a:spLocks noGrp="1"/>
          </p:cNvSpPr>
          <p:nvPr>
            <p:ph type="body" sz="quarter" idx="25"/>
          </p:nvPr>
        </p:nvSpPr>
        <p:spPr>
          <a:xfrm>
            <a:off x="741591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2" name="Text Placeholder 19">
            <a:extLst>
              <a:ext uri="{FF2B5EF4-FFF2-40B4-BE49-F238E27FC236}">
                <a16:creationId xmlns:a16="http://schemas.microsoft.com/office/drawing/2014/main" id="{D14E8817-A312-5949-8DA0-F5495DFBE19E}"/>
              </a:ext>
            </a:extLst>
          </p:cNvPr>
          <p:cNvSpPr>
            <a:spLocks noGrp="1"/>
          </p:cNvSpPr>
          <p:nvPr>
            <p:ph type="body" sz="quarter" idx="26"/>
          </p:nvPr>
        </p:nvSpPr>
        <p:spPr>
          <a:xfrm>
            <a:off x="720242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3" name="Text Placeholder 65">
            <a:extLst>
              <a:ext uri="{FF2B5EF4-FFF2-40B4-BE49-F238E27FC236}">
                <a16:creationId xmlns:a16="http://schemas.microsoft.com/office/drawing/2014/main" id="{B788579A-BEC9-6C4A-A98E-02A56CFE40CB}"/>
              </a:ext>
            </a:extLst>
          </p:cNvPr>
          <p:cNvSpPr>
            <a:spLocks noGrp="1"/>
          </p:cNvSpPr>
          <p:nvPr>
            <p:ph type="body" sz="quarter" idx="27"/>
          </p:nvPr>
        </p:nvSpPr>
        <p:spPr>
          <a:xfrm>
            <a:off x="954951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4" name="Text Placeholder 19">
            <a:extLst>
              <a:ext uri="{FF2B5EF4-FFF2-40B4-BE49-F238E27FC236}">
                <a16:creationId xmlns:a16="http://schemas.microsoft.com/office/drawing/2014/main" id="{1901F1E8-B6CA-994D-BB54-21FB24F514C8}"/>
              </a:ext>
            </a:extLst>
          </p:cNvPr>
          <p:cNvSpPr>
            <a:spLocks noGrp="1"/>
          </p:cNvSpPr>
          <p:nvPr>
            <p:ph type="body" sz="quarter" idx="28"/>
          </p:nvPr>
        </p:nvSpPr>
        <p:spPr>
          <a:xfrm>
            <a:off x="933602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30" name="Text Placeholder 19">
            <a:extLst>
              <a:ext uri="{FF2B5EF4-FFF2-40B4-BE49-F238E27FC236}">
                <a16:creationId xmlns:a16="http://schemas.microsoft.com/office/drawing/2014/main" id="{5E57E285-2DAA-D143-9C04-5CA70EB0383A}"/>
              </a:ext>
            </a:extLst>
          </p:cNvPr>
          <p:cNvSpPr>
            <a:spLocks noGrp="1"/>
          </p:cNvSpPr>
          <p:nvPr userDrawn="1">
            <p:ph type="body" sz="quarter" idx="29"/>
          </p:nvPr>
        </p:nvSpPr>
        <p:spPr>
          <a:xfrm>
            <a:off x="2674992" y="2089380"/>
            <a:ext cx="6881900" cy="542453"/>
          </a:xfrm>
        </p:spPr>
        <p:txBody>
          <a:bodyPr anchor="ctr" anchorCtr="0"/>
          <a:lstStyle>
            <a:lvl1pPr marL="0" indent="0" algn="ctr">
              <a:lnSpc>
                <a:spcPct val="90000"/>
              </a:lnSpc>
              <a:buNone/>
              <a:defRPr sz="20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E3EF2589-EBE3-4E17-9EA8-F63C112A73A9}"/>
              </a:ext>
            </a:extLst>
          </p:cNvPr>
          <p:cNvSpPr>
            <a:spLocks noGrp="1"/>
          </p:cNvSpPr>
          <p:nvPr userDrawn="1">
            <p:ph type="title"/>
          </p:nvPr>
        </p:nvSpPr>
        <p:spPr/>
        <p:txBody>
          <a:bodyPr/>
          <a:lstStyle/>
          <a:p>
            <a:r>
              <a:rPr lang="en-US"/>
              <a:t>Click to edit Master title style</a:t>
            </a:r>
            <a:endParaRPr lang="fi-FI"/>
          </a:p>
        </p:txBody>
      </p:sp>
      <p:sp>
        <p:nvSpPr>
          <p:cNvPr id="9" name="Picture Placeholder 7">
            <a:extLst>
              <a:ext uri="{FF2B5EF4-FFF2-40B4-BE49-F238E27FC236}">
                <a16:creationId xmlns:a16="http://schemas.microsoft.com/office/drawing/2014/main" id="{D12D2E06-9E8D-BF5E-C7C7-C8CB3452F743}"/>
              </a:ext>
            </a:extLst>
          </p:cNvPr>
          <p:cNvSpPr>
            <a:spLocks noGrp="1"/>
          </p:cNvSpPr>
          <p:nvPr>
            <p:ph type="pic" sz="quarter" idx="30"/>
          </p:nvPr>
        </p:nvSpPr>
        <p:spPr>
          <a:xfrm>
            <a:off x="1171850"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10" name="Picture Placeholder 7">
            <a:extLst>
              <a:ext uri="{FF2B5EF4-FFF2-40B4-BE49-F238E27FC236}">
                <a16:creationId xmlns:a16="http://schemas.microsoft.com/office/drawing/2014/main" id="{67DC6162-22A4-94B5-E007-5738929921C3}"/>
              </a:ext>
            </a:extLst>
          </p:cNvPr>
          <p:cNvSpPr>
            <a:spLocks noGrp="1"/>
          </p:cNvSpPr>
          <p:nvPr>
            <p:ph type="pic" sz="quarter" idx="31"/>
          </p:nvPr>
        </p:nvSpPr>
        <p:spPr>
          <a:xfrm>
            <a:off x="3331207"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11" name="Picture Placeholder 7">
            <a:extLst>
              <a:ext uri="{FF2B5EF4-FFF2-40B4-BE49-F238E27FC236}">
                <a16:creationId xmlns:a16="http://schemas.microsoft.com/office/drawing/2014/main" id="{E12A8704-633E-B884-655D-C20463F5DB1A}"/>
              </a:ext>
            </a:extLst>
          </p:cNvPr>
          <p:cNvSpPr>
            <a:spLocks noGrp="1"/>
          </p:cNvSpPr>
          <p:nvPr>
            <p:ph type="pic" sz="quarter" idx="32"/>
          </p:nvPr>
        </p:nvSpPr>
        <p:spPr>
          <a:xfrm>
            <a:off x="5494858"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12" name="Picture Placeholder 7">
            <a:extLst>
              <a:ext uri="{FF2B5EF4-FFF2-40B4-BE49-F238E27FC236}">
                <a16:creationId xmlns:a16="http://schemas.microsoft.com/office/drawing/2014/main" id="{F955027F-0614-EE52-7C45-5EE9D7C2821E}"/>
              </a:ext>
            </a:extLst>
          </p:cNvPr>
          <p:cNvSpPr>
            <a:spLocks noGrp="1"/>
          </p:cNvSpPr>
          <p:nvPr>
            <p:ph type="pic" sz="quarter" idx="33"/>
          </p:nvPr>
        </p:nvSpPr>
        <p:spPr>
          <a:xfrm>
            <a:off x="7671388"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13" name="Picture Placeholder 7">
            <a:extLst>
              <a:ext uri="{FF2B5EF4-FFF2-40B4-BE49-F238E27FC236}">
                <a16:creationId xmlns:a16="http://schemas.microsoft.com/office/drawing/2014/main" id="{2D73B5A6-C99A-7108-415B-49C286F8D81C}"/>
              </a:ext>
            </a:extLst>
          </p:cNvPr>
          <p:cNvSpPr>
            <a:spLocks noGrp="1"/>
          </p:cNvSpPr>
          <p:nvPr>
            <p:ph type="pic" sz="quarter" idx="34"/>
          </p:nvPr>
        </p:nvSpPr>
        <p:spPr>
          <a:xfrm>
            <a:off x="9826453"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Tree>
    <p:extLst>
      <p:ext uri="{BB962C8B-B14F-4D97-AF65-F5344CB8AC3E}">
        <p14:creationId xmlns:p14="http://schemas.microsoft.com/office/powerpoint/2010/main" val="319014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sessikaavio 3">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727326" y="2581076"/>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2276278"/>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5" name="Text Placeholder 65">
            <a:extLst>
              <a:ext uri="{FF2B5EF4-FFF2-40B4-BE49-F238E27FC236}">
                <a16:creationId xmlns:a16="http://schemas.microsoft.com/office/drawing/2014/main" id="{EC782D5C-DD26-1544-99D3-4B0C57049C4F}"/>
              </a:ext>
            </a:extLst>
          </p:cNvPr>
          <p:cNvSpPr>
            <a:spLocks noGrp="1"/>
          </p:cNvSpPr>
          <p:nvPr>
            <p:ph type="body" sz="quarter" idx="21"/>
          </p:nvPr>
        </p:nvSpPr>
        <p:spPr>
          <a:xfrm>
            <a:off x="727326" y="4617140"/>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6" name="Text Placeholder 19">
            <a:extLst>
              <a:ext uri="{FF2B5EF4-FFF2-40B4-BE49-F238E27FC236}">
                <a16:creationId xmlns:a16="http://schemas.microsoft.com/office/drawing/2014/main" id="{3A20C6B4-1074-F84D-A9DE-25CFC531A6AA}"/>
              </a:ext>
            </a:extLst>
          </p:cNvPr>
          <p:cNvSpPr>
            <a:spLocks noGrp="1"/>
          </p:cNvSpPr>
          <p:nvPr>
            <p:ph type="body" sz="quarter" idx="22"/>
          </p:nvPr>
        </p:nvSpPr>
        <p:spPr>
          <a:xfrm>
            <a:off x="727326" y="4312342"/>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7" name="Text Placeholder 65">
            <a:extLst>
              <a:ext uri="{FF2B5EF4-FFF2-40B4-BE49-F238E27FC236}">
                <a16:creationId xmlns:a16="http://schemas.microsoft.com/office/drawing/2014/main" id="{32F365D6-227C-D94A-8C3E-8D98F3175727}"/>
              </a:ext>
            </a:extLst>
          </p:cNvPr>
          <p:cNvSpPr>
            <a:spLocks noGrp="1"/>
          </p:cNvSpPr>
          <p:nvPr>
            <p:ph type="body" sz="quarter" idx="23"/>
          </p:nvPr>
        </p:nvSpPr>
        <p:spPr>
          <a:xfrm>
            <a:off x="9334878" y="2581076"/>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8" name="Text Placeholder 19">
            <a:extLst>
              <a:ext uri="{FF2B5EF4-FFF2-40B4-BE49-F238E27FC236}">
                <a16:creationId xmlns:a16="http://schemas.microsoft.com/office/drawing/2014/main" id="{F8816833-66CD-BB42-B80E-A870CCBA7F40}"/>
              </a:ext>
            </a:extLst>
          </p:cNvPr>
          <p:cNvSpPr>
            <a:spLocks noGrp="1"/>
          </p:cNvSpPr>
          <p:nvPr>
            <p:ph type="body" sz="quarter" idx="24"/>
          </p:nvPr>
        </p:nvSpPr>
        <p:spPr>
          <a:xfrm>
            <a:off x="9334878" y="2276278"/>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9" name="Text Placeholder 65">
            <a:extLst>
              <a:ext uri="{FF2B5EF4-FFF2-40B4-BE49-F238E27FC236}">
                <a16:creationId xmlns:a16="http://schemas.microsoft.com/office/drawing/2014/main" id="{A7B7844D-D027-F442-AA83-6DEDFC4E707A}"/>
              </a:ext>
            </a:extLst>
          </p:cNvPr>
          <p:cNvSpPr>
            <a:spLocks noGrp="1"/>
          </p:cNvSpPr>
          <p:nvPr>
            <p:ph type="body" sz="quarter" idx="25"/>
          </p:nvPr>
        </p:nvSpPr>
        <p:spPr>
          <a:xfrm>
            <a:off x="9334878" y="4617140"/>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50" name="Text Placeholder 19">
            <a:extLst>
              <a:ext uri="{FF2B5EF4-FFF2-40B4-BE49-F238E27FC236}">
                <a16:creationId xmlns:a16="http://schemas.microsoft.com/office/drawing/2014/main" id="{48B22782-8A2E-FF46-B70D-C91295506375}"/>
              </a:ext>
            </a:extLst>
          </p:cNvPr>
          <p:cNvSpPr>
            <a:spLocks noGrp="1"/>
          </p:cNvSpPr>
          <p:nvPr>
            <p:ph type="body" sz="quarter" idx="26"/>
          </p:nvPr>
        </p:nvSpPr>
        <p:spPr>
          <a:xfrm>
            <a:off x="9334878" y="4312342"/>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FF0F71E2-6F6D-770E-B553-D85095235694}"/>
              </a:ext>
            </a:extLst>
          </p:cNvPr>
          <p:cNvSpPr>
            <a:spLocks noGrp="1"/>
          </p:cNvSpPr>
          <p:nvPr>
            <p:ph type="title"/>
          </p:nvPr>
        </p:nvSpPr>
        <p:spPr/>
        <p:txBody>
          <a:bodyPr/>
          <a:lstStyle/>
          <a:p>
            <a:r>
              <a:rPr lang="en-US"/>
              <a:t>Click to edit Master title style</a:t>
            </a:r>
            <a:endParaRPr lang="fi-FI"/>
          </a:p>
        </p:txBody>
      </p:sp>
      <p:sp>
        <p:nvSpPr>
          <p:cNvPr id="16" name="Picture Placeholder 7">
            <a:extLst>
              <a:ext uri="{FF2B5EF4-FFF2-40B4-BE49-F238E27FC236}">
                <a16:creationId xmlns:a16="http://schemas.microsoft.com/office/drawing/2014/main" id="{5C69D5F5-4F8E-852B-65B0-7DF181EEF53A}"/>
              </a:ext>
            </a:extLst>
          </p:cNvPr>
          <p:cNvSpPr>
            <a:spLocks noGrp="1"/>
          </p:cNvSpPr>
          <p:nvPr>
            <p:ph type="pic" sz="quarter" idx="27"/>
          </p:nvPr>
        </p:nvSpPr>
        <p:spPr>
          <a:xfrm>
            <a:off x="3344086"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17" name="Picture Placeholder 7">
            <a:extLst>
              <a:ext uri="{FF2B5EF4-FFF2-40B4-BE49-F238E27FC236}">
                <a16:creationId xmlns:a16="http://schemas.microsoft.com/office/drawing/2014/main" id="{7FDA5504-25AB-FC7F-D216-7FF46F277D13}"/>
              </a:ext>
            </a:extLst>
          </p:cNvPr>
          <p:cNvSpPr>
            <a:spLocks noGrp="1"/>
          </p:cNvSpPr>
          <p:nvPr>
            <p:ph type="pic" sz="quarter" idx="28"/>
          </p:nvPr>
        </p:nvSpPr>
        <p:spPr>
          <a:xfrm>
            <a:off x="5499151"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a:p>
        </p:txBody>
      </p:sp>
      <p:sp>
        <p:nvSpPr>
          <p:cNvPr id="18" name="Picture Placeholder 7">
            <a:extLst>
              <a:ext uri="{FF2B5EF4-FFF2-40B4-BE49-F238E27FC236}">
                <a16:creationId xmlns:a16="http://schemas.microsoft.com/office/drawing/2014/main" id="{47285110-7CA5-99BD-7A8D-430B1EAEF7BD}"/>
              </a:ext>
            </a:extLst>
          </p:cNvPr>
          <p:cNvSpPr>
            <a:spLocks noGrp="1"/>
          </p:cNvSpPr>
          <p:nvPr>
            <p:ph type="pic" sz="quarter" idx="29"/>
          </p:nvPr>
        </p:nvSpPr>
        <p:spPr>
          <a:xfrm>
            <a:off x="7662802"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a:p>
        </p:txBody>
      </p:sp>
      <p:sp>
        <p:nvSpPr>
          <p:cNvPr id="19" name="Picture Placeholder 7">
            <a:extLst>
              <a:ext uri="{FF2B5EF4-FFF2-40B4-BE49-F238E27FC236}">
                <a16:creationId xmlns:a16="http://schemas.microsoft.com/office/drawing/2014/main" id="{15BC4980-970A-0358-2D91-B1836E8DFE9E}"/>
              </a:ext>
            </a:extLst>
          </p:cNvPr>
          <p:cNvSpPr>
            <a:spLocks noGrp="1"/>
          </p:cNvSpPr>
          <p:nvPr>
            <p:ph type="pic" sz="quarter" idx="30"/>
          </p:nvPr>
        </p:nvSpPr>
        <p:spPr>
          <a:xfrm>
            <a:off x="3344086"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a:p>
        </p:txBody>
      </p:sp>
      <p:sp>
        <p:nvSpPr>
          <p:cNvPr id="20" name="Picture Placeholder 7">
            <a:extLst>
              <a:ext uri="{FF2B5EF4-FFF2-40B4-BE49-F238E27FC236}">
                <a16:creationId xmlns:a16="http://schemas.microsoft.com/office/drawing/2014/main" id="{CA6843B3-FF15-7790-2F91-06E79EE0D693}"/>
              </a:ext>
            </a:extLst>
          </p:cNvPr>
          <p:cNvSpPr>
            <a:spLocks noGrp="1"/>
          </p:cNvSpPr>
          <p:nvPr>
            <p:ph type="pic" sz="quarter" idx="31"/>
          </p:nvPr>
        </p:nvSpPr>
        <p:spPr>
          <a:xfrm>
            <a:off x="5499151"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a:p>
        </p:txBody>
      </p:sp>
      <p:sp>
        <p:nvSpPr>
          <p:cNvPr id="21" name="Picture Placeholder 7">
            <a:extLst>
              <a:ext uri="{FF2B5EF4-FFF2-40B4-BE49-F238E27FC236}">
                <a16:creationId xmlns:a16="http://schemas.microsoft.com/office/drawing/2014/main" id="{7F64B8FA-EC57-208E-CCFF-323C4B1F5FEB}"/>
              </a:ext>
            </a:extLst>
          </p:cNvPr>
          <p:cNvSpPr>
            <a:spLocks noGrp="1"/>
          </p:cNvSpPr>
          <p:nvPr>
            <p:ph type="pic" sz="quarter" idx="32"/>
          </p:nvPr>
        </p:nvSpPr>
        <p:spPr>
          <a:xfrm>
            <a:off x="7662802"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a:p>
        </p:txBody>
      </p:sp>
    </p:spTree>
    <p:extLst>
      <p:ext uri="{BB962C8B-B14F-4D97-AF65-F5344CB8AC3E}">
        <p14:creationId xmlns:p14="http://schemas.microsoft.com/office/powerpoint/2010/main" val="1331982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sessikaavio 4">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978472" y="2190933"/>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978472" y="1886134"/>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5" name="Text Placeholder 65">
            <a:extLst>
              <a:ext uri="{FF2B5EF4-FFF2-40B4-BE49-F238E27FC236}">
                <a16:creationId xmlns:a16="http://schemas.microsoft.com/office/drawing/2014/main" id="{EC782D5C-DD26-1544-99D3-4B0C57049C4F}"/>
              </a:ext>
            </a:extLst>
          </p:cNvPr>
          <p:cNvSpPr>
            <a:spLocks noGrp="1"/>
          </p:cNvSpPr>
          <p:nvPr>
            <p:ph type="body" sz="quarter" idx="21"/>
          </p:nvPr>
        </p:nvSpPr>
        <p:spPr>
          <a:xfrm>
            <a:off x="978472" y="3653884"/>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6" name="Text Placeholder 19">
            <a:extLst>
              <a:ext uri="{FF2B5EF4-FFF2-40B4-BE49-F238E27FC236}">
                <a16:creationId xmlns:a16="http://schemas.microsoft.com/office/drawing/2014/main" id="{3A20C6B4-1074-F84D-A9DE-25CFC531A6AA}"/>
              </a:ext>
            </a:extLst>
          </p:cNvPr>
          <p:cNvSpPr>
            <a:spLocks noGrp="1"/>
          </p:cNvSpPr>
          <p:nvPr>
            <p:ph type="body" sz="quarter" idx="22"/>
          </p:nvPr>
        </p:nvSpPr>
        <p:spPr>
          <a:xfrm>
            <a:off x="978472" y="3349085"/>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2" name="Text Placeholder 65">
            <a:extLst>
              <a:ext uri="{FF2B5EF4-FFF2-40B4-BE49-F238E27FC236}">
                <a16:creationId xmlns:a16="http://schemas.microsoft.com/office/drawing/2014/main" id="{2DFD3B43-FA93-8D46-ABF3-4D38F34D7F9E}"/>
              </a:ext>
            </a:extLst>
          </p:cNvPr>
          <p:cNvSpPr>
            <a:spLocks noGrp="1"/>
          </p:cNvSpPr>
          <p:nvPr>
            <p:ph type="body" sz="quarter" idx="27"/>
          </p:nvPr>
        </p:nvSpPr>
        <p:spPr>
          <a:xfrm>
            <a:off x="978472" y="5104732"/>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3" name="Text Placeholder 19">
            <a:extLst>
              <a:ext uri="{FF2B5EF4-FFF2-40B4-BE49-F238E27FC236}">
                <a16:creationId xmlns:a16="http://schemas.microsoft.com/office/drawing/2014/main" id="{E4A6DB9D-8C01-3649-9856-88375E9CBCCC}"/>
              </a:ext>
            </a:extLst>
          </p:cNvPr>
          <p:cNvSpPr>
            <a:spLocks noGrp="1"/>
          </p:cNvSpPr>
          <p:nvPr>
            <p:ph type="body" sz="quarter" idx="28"/>
          </p:nvPr>
        </p:nvSpPr>
        <p:spPr>
          <a:xfrm>
            <a:off x="978472" y="4799933"/>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4" name="Text Placeholder 65">
            <a:extLst>
              <a:ext uri="{FF2B5EF4-FFF2-40B4-BE49-F238E27FC236}">
                <a16:creationId xmlns:a16="http://schemas.microsoft.com/office/drawing/2014/main" id="{59C9D757-B8D9-9F4C-BC4A-713B01A1977C}"/>
              </a:ext>
            </a:extLst>
          </p:cNvPr>
          <p:cNvSpPr>
            <a:spLocks noGrp="1"/>
          </p:cNvSpPr>
          <p:nvPr>
            <p:ph type="body" sz="quarter" idx="29"/>
          </p:nvPr>
        </p:nvSpPr>
        <p:spPr>
          <a:xfrm>
            <a:off x="8549704" y="2190933"/>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5" name="Text Placeholder 19">
            <a:extLst>
              <a:ext uri="{FF2B5EF4-FFF2-40B4-BE49-F238E27FC236}">
                <a16:creationId xmlns:a16="http://schemas.microsoft.com/office/drawing/2014/main" id="{C10BDD1A-925F-7641-9565-74ED3105E802}"/>
              </a:ext>
            </a:extLst>
          </p:cNvPr>
          <p:cNvSpPr>
            <a:spLocks noGrp="1"/>
          </p:cNvSpPr>
          <p:nvPr>
            <p:ph type="body" sz="quarter" idx="30"/>
          </p:nvPr>
        </p:nvSpPr>
        <p:spPr>
          <a:xfrm>
            <a:off x="8549704" y="1886134"/>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6" name="Text Placeholder 65">
            <a:extLst>
              <a:ext uri="{FF2B5EF4-FFF2-40B4-BE49-F238E27FC236}">
                <a16:creationId xmlns:a16="http://schemas.microsoft.com/office/drawing/2014/main" id="{2705CE60-3DF2-2B45-8A43-E1C88419E334}"/>
              </a:ext>
            </a:extLst>
          </p:cNvPr>
          <p:cNvSpPr>
            <a:spLocks noGrp="1"/>
          </p:cNvSpPr>
          <p:nvPr>
            <p:ph type="body" sz="quarter" idx="31"/>
          </p:nvPr>
        </p:nvSpPr>
        <p:spPr>
          <a:xfrm>
            <a:off x="8549704" y="3653884"/>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7" name="Text Placeholder 19">
            <a:extLst>
              <a:ext uri="{FF2B5EF4-FFF2-40B4-BE49-F238E27FC236}">
                <a16:creationId xmlns:a16="http://schemas.microsoft.com/office/drawing/2014/main" id="{923B07B5-1D89-024C-B394-9D34A4915ACF}"/>
              </a:ext>
            </a:extLst>
          </p:cNvPr>
          <p:cNvSpPr>
            <a:spLocks noGrp="1"/>
          </p:cNvSpPr>
          <p:nvPr>
            <p:ph type="body" sz="quarter" idx="32"/>
          </p:nvPr>
        </p:nvSpPr>
        <p:spPr>
          <a:xfrm>
            <a:off x="8549704" y="3349085"/>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8" name="Text Placeholder 65">
            <a:extLst>
              <a:ext uri="{FF2B5EF4-FFF2-40B4-BE49-F238E27FC236}">
                <a16:creationId xmlns:a16="http://schemas.microsoft.com/office/drawing/2014/main" id="{934E4976-7331-2A41-9D7B-A430DE16C1FB}"/>
              </a:ext>
            </a:extLst>
          </p:cNvPr>
          <p:cNvSpPr>
            <a:spLocks noGrp="1"/>
          </p:cNvSpPr>
          <p:nvPr>
            <p:ph type="body" sz="quarter" idx="33"/>
          </p:nvPr>
        </p:nvSpPr>
        <p:spPr>
          <a:xfrm>
            <a:off x="8549704" y="5104732"/>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9" name="Text Placeholder 19">
            <a:extLst>
              <a:ext uri="{FF2B5EF4-FFF2-40B4-BE49-F238E27FC236}">
                <a16:creationId xmlns:a16="http://schemas.microsoft.com/office/drawing/2014/main" id="{1C1B31DD-88E0-2A45-8555-7D3B0CF86A06}"/>
              </a:ext>
            </a:extLst>
          </p:cNvPr>
          <p:cNvSpPr>
            <a:spLocks noGrp="1"/>
          </p:cNvSpPr>
          <p:nvPr>
            <p:ph type="body" sz="quarter" idx="34"/>
          </p:nvPr>
        </p:nvSpPr>
        <p:spPr>
          <a:xfrm>
            <a:off x="8549704" y="4799933"/>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10" name="Text Placeholder 19">
            <a:extLst>
              <a:ext uri="{FF2B5EF4-FFF2-40B4-BE49-F238E27FC236}">
                <a16:creationId xmlns:a16="http://schemas.microsoft.com/office/drawing/2014/main" id="{270769CD-2640-8349-85C8-3DE36AC74260}"/>
              </a:ext>
            </a:extLst>
          </p:cNvPr>
          <p:cNvSpPr>
            <a:spLocks noGrp="1"/>
          </p:cNvSpPr>
          <p:nvPr>
            <p:ph type="body" sz="quarter" idx="35"/>
          </p:nvPr>
        </p:nvSpPr>
        <p:spPr>
          <a:xfrm>
            <a:off x="5289908" y="3679817"/>
            <a:ext cx="1608619" cy="535846"/>
          </a:xfrm>
        </p:spPr>
        <p:txBody>
          <a:bodyPr anchor="ctr" anchorCtr="0"/>
          <a:lstStyle>
            <a:lvl1pPr marL="0" indent="0" algn="ctr">
              <a:lnSpc>
                <a:spcPct val="90000"/>
              </a:lnSpc>
              <a:buNone/>
              <a:defRPr sz="1800" b="1">
                <a:solidFill>
                  <a:schemeClr val="tx2"/>
                </a:solidFill>
                <a:latin typeface="+mn-lt"/>
              </a:defRPr>
            </a:lvl1pPr>
          </a:lstStyle>
          <a:p>
            <a:pPr lvl="0"/>
            <a:r>
              <a:rPr lang="en-US"/>
              <a:t>Click to edit Master text styles</a:t>
            </a:r>
          </a:p>
        </p:txBody>
      </p:sp>
      <p:sp>
        <p:nvSpPr>
          <p:cNvPr id="3" name="Picture Placeholder 7">
            <a:extLst>
              <a:ext uri="{FF2B5EF4-FFF2-40B4-BE49-F238E27FC236}">
                <a16:creationId xmlns:a16="http://schemas.microsoft.com/office/drawing/2014/main" id="{41B3B366-611E-2447-79F0-8C5E6F9A8F4C}"/>
              </a:ext>
            </a:extLst>
          </p:cNvPr>
          <p:cNvSpPr>
            <a:spLocks noGrp="1"/>
          </p:cNvSpPr>
          <p:nvPr>
            <p:ph type="pic" sz="quarter" idx="36"/>
          </p:nvPr>
        </p:nvSpPr>
        <p:spPr>
          <a:xfrm>
            <a:off x="4151162" y="265657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4" name="Picture Placeholder 7">
            <a:extLst>
              <a:ext uri="{FF2B5EF4-FFF2-40B4-BE49-F238E27FC236}">
                <a16:creationId xmlns:a16="http://schemas.microsoft.com/office/drawing/2014/main" id="{CB24107B-DAB3-F714-FC7C-C00ADC545085}"/>
              </a:ext>
            </a:extLst>
          </p:cNvPr>
          <p:cNvSpPr>
            <a:spLocks noGrp="1"/>
          </p:cNvSpPr>
          <p:nvPr>
            <p:ph type="pic" sz="quarter" idx="37"/>
          </p:nvPr>
        </p:nvSpPr>
        <p:spPr>
          <a:xfrm>
            <a:off x="4095990" y="413385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5" name="Picture Placeholder 7">
            <a:extLst>
              <a:ext uri="{FF2B5EF4-FFF2-40B4-BE49-F238E27FC236}">
                <a16:creationId xmlns:a16="http://schemas.microsoft.com/office/drawing/2014/main" id="{D7688FD7-B718-6C7A-5625-46104A951478}"/>
              </a:ext>
            </a:extLst>
          </p:cNvPr>
          <p:cNvSpPr>
            <a:spLocks noGrp="1"/>
          </p:cNvSpPr>
          <p:nvPr>
            <p:ph type="pic" sz="quarter" idx="38"/>
          </p:nvPr>
        </p:nvSpPr>
        <p:spPr>
          <a:xfrm>
            <a:off x="5504580" y="4846082"/>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6" name="Picture Placeholder 7">
            <a:extLst>
              <a:ext uri="{FF2B5EF4-FFF2-40B4-BE49-F238E27FC236}">
                <a16:creationId xmlns:a16="http://schemas.microsoft.com/office/drawing/2014/main" id="{0C02609B-A713-876D-DF76-BCC6954D7A62}"/>
              </a:ext>
            </a:extLst>
          </p:cNvPr>
          <p:cNvSpPr>
            <a:spLocks noGrp="1"/>
          </p:cNvSpPr>
          <p:nvPr>
            <p:ph type="pic" sz="quarter" idx="39"/>
          </p:nvPr>
        </p:nvSpPr>
        <p:spPr>
          <a:xfrm>
            <a:off x="5504580" y="1849598"/>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7" name="Picture Placeholder 7">
            <a:extLst>
              <a:ext uri="{FF2B5EF4-FFF2-40B4-BE49-F238E27FC236}">
                <a16:creationId xmlns:a16="http://schemas.microsoft.com/office/drawing/2014/main" id="{E0E2C4E8-B432-CF1D-66DA-3B36758EA7BA}"/>
              </a:ext>
            </a:extLst>
          </p:cNvPr>
          <p:cNvSpPr>
            <a:spLocks noGrp="1"/>
          </p:cNvSpPr>
          <p:nvPr>
            <p:ph type="pic" sz="quarter" idx="40"/>
          </p:nvPr>
        </p:nvSpPr>
        <p:spPr>
          <a:xfrm>
            <a:off x="6830026" y="2659034"/>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97E2AAFD-B0D5-3571-AF6E-2BE3B3FA73C2}"/>
              </a:ext>
            </a:extLst>
          </p:cNvPr>
          <p:cNvSpPr>
            <a:spLocks noGrp="1"/>
          </p:cNvSpPr>
          <p:nvPr>
            <p:ph type="pic" sz="quarter" idx="41"/>
          </p:nvPr>
        </p:nvSpPr>
        <p:spPr>
          <a:xfrm>
            <a:off x="6886905" y="4121047"/>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a:t>Click icon to add picture</a:t>
            </a:r>
            <a:endParaRPr lang="en-GB" dirty="0"/>
          </a:p>
        </p:txBody>
      </p:sp>
      <p:sp>
        <p:nvSpPr>
          <p:cNvPr id="29" name="Otsikko 28">
            <a:extLst>
              <a:ext uri="{FF2B5EF4-FFF2-40B4-BE49-F238E27FC236}">
                <a16:creationId xmlns:a16="http://schemas.microsoft.com/office/drawing/2014/main" id="{8A96C9D2-FEED-4C32-48A4-0E0EC24A2B9B}"/>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6151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object 3">
            <a:extLst>
              <a:ext uri="{FF2B5EF4-FFF2-40B4-BE49-F238E27FC236}">
                <a16:creationId xmlns:a16="http://schemas.microsoft.com/office/drawing/2014/main" id="{475D6A4B-C191-2E47-AB9C-40839093F691}"/>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2" name="object 3">
            <a:extLst>
              <a:ext uri="{FF2B5EF4-FFF2-40B4-BE49-F238E27FC236}">
                <a16:creationId xmlns:a16="http://schemas.microsoft.com/office/drawing/2014/main" id="{CD26F789-A1F1-F243-90E1-6266039E4B79}"/>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 name="Otsikko 1">
            <a:extLst>
              <a:ext uri="{FF2B5EF4-FFF2-40B4-BE49-F238E27FC236}">
                <a16:creationId xmlns:a16="http://schemas.microsoft.com/office/drawing/2014/main" id="{2E5EBF3B-E76B-9B73-604B-9ED8CE78F99E}"/>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754212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ain otsikko 2">
    <p:bg>
      <p:bgPr>
        <a:solidFill>
          <a:srgbClr val="D2E5E5"/>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Strategia 2024 In8arin kunta</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object 3">
            <a:extLst>
              <a:ext uri="{FF2B5EF4-FFF2-40B4-BE49-F238E27FC236}">
                <a16:creationId xmlns:a16="http://schemas.microsoft.com/office/drawing/2014/main" id="{53205978-7313-0249-A986-1CA2E33A3D00}"/>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16" name="object 3">
            <a:extLst>
              <a:ext uri="{FF2B5EF4-FFF2-40B4-BE49-F238E27FC236}">
                <a16:creationId xmlns:a16="http://schemas.microsoft.com/office/drawing/2014/main" id="{A90086CA-6392-D543-A16F-6C750C2B10B9}"/>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a:p>
        </p:txBody>
      </p:sp>
      <p:sp>
        <p:nvSpPr>
          <p:cNvPr id="2" name="Otsikko 1">
            <a:extLst>
              <a:ext uri="{FF2B5EF4-FFF2-40B4-BE49-F238E27FC236}">
                <a16:creationId xmlns:a16="http://schemas.microsoft.com/office/drawing/2014/main" id="{98A1FC53-FED2-A02F-060D-73555AE762C3}"/>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9340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Strategia 2024 In8arin kunta</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41022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er, otsikko ja bulletit">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ECB9ABB3-3B87-4655-ADF6-8661A21A0D3C}"/>
              </a:ext>
            </a:extLst>
          </p:cNvPr>
          <p:cNvSpPr>
            <a:spLocks noGrp="1"/>
          </p:cNvSpPr>
          <p:nvPr>
            <p:ph type="pic" sz="quarter" idx="11"/>
          </p:nvPr>
        </p:nvSpPr>
        <p:spPr>
          <a:xfrm>
            <a:off x="0" y="1"/>
            <a:ext cx="12192000" cy="2509284"/>
          </a:xfrm>
          <a:prstGeom prst="rect">
            <a:avLst/>
          </a:prstGeom>
        </p:spPr>
        <p:txBody>
          <a:bodyPr/>
          <a:lstStyle>
            <a:lvl1pPr marL="0" indent="0" algn="ctr">
              <a:buNone/>
              <a:defRPr/>
            </a:lvl1pPr>
          </a:lstStyle>
          <a:p>
            <a:endParaRPr lang="fi-FI" dirty="0"/>
          </a:p>
          <a:p>
            <a:r>
              <a:rPr lang="fi-FI" dirty="0"/>
              <a:t>Lisää </a:t>
            </a:r>
            <a:r>
              <a:rPr lang="fi-FI" dirty="0" err="1"/>
              <a:t>header</a:t>
            </a:r>
            <a:r>
              <a:rPr lang="fi-FI" dirty="0"/>
              <a:t> –kuva klikkaamalla kuvaa</a:t>
            </a:r>
          </a:p>
        </p:txBody>
      </p:sp>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2109998"/>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2850068"/>
            <a:ext cx="10668000" cy="3302640"/>
          </a:xfrm>
          <a:prstGeom prst="rect">
            <a:avLst/>
          </a:prstGeom>
          <a:solidFill>
            <a:schemeClr val="accent4"/>
          </a:solidFill>
          <a:ln w="44450">
            <a:solidFill>
              <a:schemeClr val="accent3"/>
            </a:solidFill>
            <a:miter lim="800000"/>
          </a:ln>
        </p:spPr>
        <p:txBody>
          <a:bodyPr wrap="square" lIns="396000" tIns="360000" rIns="396000" bIns="360000" anchor="ctr" anchorCtr="0">
            <a:normAutofit/>
          </a:bodyPr>
          <a:lstStyle>
            <a:lvl1pPr marL="380990" indent="-380990" algn="l">
              <a:lnSpc>
                <a:spcPct val="100000"/>
              </a:lnSpc>
              <a:spcBef>
                <a:spcPts val="0"/>
              </a:spcBef>
              <a:buFont typeface="Arial" panose="020B0604020202020204" pitchFamily="34" charset="0"/>
              <a:buChar char="•"/>
              <a:defRPr sz="2133" baseline="0">
                <a:solidFill>
                  <a:schemeClr val="bg1"/>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a:t>
            </a:r>
            <a:r>
              <a:rPr lang="fi-FI" dirty="0" err="1"/>
              <a:t>bulletteja</a:t>
            </a:r>
            <a:r>
              <a:rPr lang="fi-FI" dirty="0"/>
              <a:t> tähän</a:t>
            </a:r>
          </a:p>
        </p:txBody>
      </p:sp>
      <p:pic>
        <p:nvPicPr>
          <p:cNvPr id="10" name="Kuva 9">
            <a:extLst>
              <a:ext uri="{FF2B5EF4-FFF2-40B4-BE49-F238E27FC236}">
                <a16:creationId xmlns:a16="http://schemas.microsoft.com/office/drawing/2014/main" id="{68DF4256-8258-4873-8A78-C44EBE904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3968" y="6277971"/>
            <a:ext cx="917045" cy="497380"/>
          </a:xfrm>
          <a:prstGeom prst="rect">
            <a:avLst/>
          </a:prstGeom>
        </p:spPr>
      </p:pic>
    </p:spTree>
    <p:extLst>
      <p:ext uri="{BB962C8B-B14F-4D97-AF65-F5344CB8AC3E}">
        <p14:creationId xmlns:p14="http://schemas.microsoft.com/office/powerpoint/2010/main" val="1208802964"/>
      </p:ext>
    </p:extLst>
  </p:cSld>
  <p:clrMapOvr>
    <a:masterClrMapping/>
  </p:clrMapOvr>
  <p:transition>
    <p:push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CG.">
    <p:bg>
      <p:bgPr>
        <a:solidFill>
          <a:schemeClr val="accent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FEDC5CA-3959-BE43-BB24-E13A19E2BC01}"/>
              </a:ext>
            </a:extLst>
          </p:cNvPr>
          <p:cNvGrpSpPr/>
          <p:nvPr userDrawn="1"/>
        </p:nvGrpSpPr>
        <p:grpSpPr>
          <a:xfrm>
            <a:off x="5524757" y="3250641"/>
            <a:ext cx="1145730" cy="3516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a:p>
          </p:txBody>
        </p:sp>
      </p:grpSp>
    </p:spTree>
    <p:extLst>
      <p:ext uri="{BB962C8B-B14F-4D97-AF65-F5344CB8AC3E}">
        <p14:creationId xmlns:p14="http://schemas.microsoft.com/office/powerpoint/2010/main" val="435933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CG. 2">
    <p:bg>
      <p:bgPr>
        <a:solidFill>
          <a:srgbClr val="17406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98FCF-35CD-E54F-B69A-E8AAC285C01A}"/>
              </a:ext>
            </a:extLst>
          </p:cNvPr>
          <p:cNvGrpSpPr/>
          <p:nvPr userDrawn="1"/>
        </p:nvGrpSpPr>
        <p:grpSpPr>
          <a:xfrm>
            <a:off x="5524757" y="3250641"/>
            <a:ext cx="1145730" cy="351693"/>
            <a:chOff x="5524757" y="3250641"/>
            <a:chExt cx="1145730" cy="351693"/>
          </a:xfrm>
        </p:grpSpPr>
        <p:sp>
          <p:nvSpPr>
            <p:cNvPr id="15" name="Freeform 14">
              <a:extLst>
                <a:ext uri="{FF2B5EF4-FFF2-40B4-BE49-F238E27FC236}">
                  <a16:creationId xmlns:a16="http://schemas.microsoft.com/office/drawing/2014/main" id="{13C15140-040D-F241-992D-3D24DDC3F730}"/>
                </a:ext>
              </a:extLst>
            </p:cNvPr>
            <p:cNvSpPr/>
            <p:nvPr/>
          </p:nvSpPr>
          <p:spPr>
            <a:xfrm>
              <a:off x="6558411" y="3483237"/>
              <a:ext cx="112076" cy="111487"/>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002A8398-D333-3344-AB9E-995A24DB8DF6}"/>
                </a:ext>
              </a:extLst>
            </p:cNvPr>
            <p:cNvSpPr/>
            <p:nvPr/>
          </p:nvSpPr>
          <p:spPr>
            <a:xfrm>
              <a:off x="5524757" y="3256673"/>
              <a:ext cx="214905" cy="339597"/>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9D380EAB-5368-1F45-B531-8BF5A1EF293F}"/>
                </a:ext>
              </a:extLst>
            </p:cNvPr>
            <p:cNvSpPr/>
            <p:nvPr/>
          </p:nvSpPr>
          <p:spPr>
            <a:xfrm>
              <a:off x="5786765" y="3250641"/>
              <a:ext cx="308478" cy="351652"/>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F0B94BD4-5603-3541-90D3-C7D9DC351BD8}"/>
                </a:ext>
              </a:extLst>
            </p:cNvPr>
            <p:cNvSpPr/>
            <p:nvPr/>
          </p:nvSpPr>
          <p:spPr>
            <a:xfrm>
              <a:off x="6137152" y="3250662"/>
              <a:ext cx="318626" cy="351672"/>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a:p>
          </p:txBody>
        </p:sp>
      </p:grpSp>
    </p:spTree>
    <p:extLst>
      <p:ext uri="{BB962C8B-B14F-4D97-AF65-F5344CB8AC3E}">
        <p14:creationId xmlns:p14="http://schemas.microsoft.com/office/powerpoint/2010/main" val="3807585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iitos">
    <p:bg>
      <p:bgPr>
        <a:solidFill>
          <a:srgbClr val="1740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5620512" y="2011681"/>
            <a:ext cx="5616052" cy="1108900"/>
          </a:xfrm>
        </p:spPr>
        <p:txBody>
          <a:bodyPr anchor="ctr" anchorCtr="0"/>
          <a:lstStyle>
            <a:lvl1pPr algn="l">
              <a:lnSpc>
                <a:spcPct val="78000"/>
              </a:lnSpc>
              <a:defRPr sz="8000">
                <a:solidFill>
                  <a:schemeClr val="bg1"/>
                </a:solidFill>
              </a:defRPr>
            </a:lvl1pPr>
          </a:lstStyle>
          <a:p>
            <a:r>
              <a:rPr lang="en-GB" dirty="0" err="1"/>
              <a:t>Lopputeksti</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hasCustomPrompt="1"/>
          </p:nvPr>
        </p:nvSpPr>
        <p:spPr>
          <a:xfrm>
            <a:off x="5620512" y="3300474"/>
            <a:ext cx="4798822" cy="271782"/>
          </a:xfrm>
        </p:spPr>
        <p:txBody>
          <a:bodyPr/>
          <a:lstStyle>
            <a:lvl1pPr marL="0" indent="0" algn="l">
              <a:buNone/>
              <a:defRPr sz="1700" b="1">
                <a:solidFill>
                  <a:schemeClr val="bg1"/>
                </a:solidFill>
              </a:defRPr>
            </a:lvl1pPr>
          </a:lstStyle>
          <a:p>
            <a:pPr lvl="0"/>
            <a:r>
              <a:rPr lang="en-US" dirty="0" err="1"/>
              <a:t>Etunimi</a:t>
            </a:r>
            <a:r>
              <a:rPr lang="en-US" dirty="0"/>
              <a:t> </a:t>
            </a:r>
            <a:r>
              <a:rPr lang="en-US" dirty="0" err="1"/>
              <a:t>Sukunimi</a:t>
            </a:r>
            <a:endParaRPr lang="fi-FI" dirty="0"/>
          </a:p>
        </p:txBody>
      </p:sp>
      <p:grpSp>
        <p:nvGrpSpPr>
          <p:cNvPr id="20" name="Group 19">
            <a:extLst>
              <a:ext uri="{FF2B5EF4-FFF2-40B4-BE49-F238E27FC236}">
                <a16:creationId xmlns:a16="http://schemas.microsoft.com/office/drawing/2014/main" id="{A3DCD1E4-7542-CE4D-B23F-1119A1412583}"/>
              </a:ext>
            </a:extLst>
          </p:cNvPr>
          <p:cNvGrpSpPr/>
          <p:nvPr userDrawn="1"/>
        </p:nvGrpSpPr>
        <p:grpSpPr>
          <a:xfrm>
            <a:off x="3695957" y="2165711"/>
            <a:ext cx="1145730" cy="351693"/>
            <a:chOff x="5865996" y="257492"/>
            <a:chExt cx="5676003" cy="1742302"/>
          </a:xfrm>
        </p:grpSpPr>
        <p:sp>
          <p:nvSpPr>
            <p:cNvPr id="21" name="Freeform 20">
              <a:extLst>
                <a:ext uri="{FF2B5EF4-FFF2-40B4-BE49-F238E27FC236}">
                  <a16:creationId xmlns:a16="http://schemas.microsoft.com/office/drawing/2014/main" id="{756D9677-F947-AA44-B80D-97C8143E058C}"/>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a:p>
          </p:txBody>
        </p:sp>
        <p:sp>
          <p:nvSpPr>
            <p:cNvPr id="22" name="Freeform 21">
              <a:extLst>
                <a:ext uri="{FF2B5EF4-FFF2-40B4-BE49-F238E27FC236}">
                  <a16:creationId xmlns:a16="http://schemas.microsoft.com/office/drawing/2014/main" id="{DFC78DF4-B539-A645-A7E2-342435255988}"/>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a:p>
          </p:txBody>
        </p:sp>
        <p:sp>
          <p:nvSpPr>
            <p:cNvPr id="23" name="Freeform 22">
              <a:extLst>
                <a:ext uri="{FF2B5EF4-FFF2-40B4-BE49-F238E27FC236}">
                  <a16:creationId xmlns:a16="http://schemas.microsoft.com/office/drawing/2014/main" id="{BF08564A-F5E9-A74A-96AE-A9CC7BF35F30}"/>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a:p>
          </p:txBody>
        </p:sp>
        <p:sp>
          <p:nvSpPr>
            <p:cNvPr id="24" name="Freeform 23">
              <a:extLst>
                <a:ext uri="{FF2B5EF4-FFF2-40B4-BE49-F238E27FC236}">
                  <a16:creationId xmlns:a16="http://schemas.microsoft.com/office/drawing/2014/main" id="{AA2D3CFB-7383-734B-A5C0-8EB18F6C8EE5}"/>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a:p>
          </p:txBody>
        </p:sp>
      </p:grpSp>
      <p:sp>
        <p:nvSpPr>
          <p:cNvPr id="25" name="Text Placeholder 11">
            <a:extLst>
              <a:ext uri="{FF2B5EF4-FFF2-40B4-BE49-F238E27FC236}">
                <a16:creationId xmlns:a16="http://schemas.microsoft.com/office/drawing/2014/main" id="{1FD8D84F-B63C-8B4F-8E8B-82212467BCF0}"/>
              </a:ext>
            </a:extLst>
          </p:cNvPr>
          <p:cNvSpPr>
            <a:spLocks noGrp="1"/>
          </p:cNvSpPr>
          <p:nvPr>
            <p:ph type="body" sz="quarter" idx="14" hasCustomPrompt="1"/>
          </p:nvPr>
        </p:nvSpPr>
        <p:spPr>
          <a:xfrm>
            <a:off x="5620512" y="3592343"/>
            <a:ext cx="4798822" cy="271781"/>
          </a:xfrm>
        </p:spPr>
        <p:txBody>
          <a:bodyPr/>
          <a:lstStyle>
            <a:lvl1pPr marL="0" indent="0" algn="l">
              <a:buNone/>
              <a:defRPr sz="1600" b="0">
                <a:solidFill>
                  <a:schemeClr val="bg1"/>
                </a:solidFill>
                <a:latin typeface="+mn-lt"/>
              </a:defRPr>
            </a:lvl1pPr>
          </a:lstStyle>
          <a:p>
            <a:pPr lvl="0"/>
            <a:r>
              <a:rPr lang="en-US" dirty="0" err="1"/>
              <a:t>Titteli</a:t>
            </a:r>
            <a:endParaRPr lang="fi-FI" dirty="0"/>
          </a:p>
        </p:txBody>
      </p:sp>
      <p:sp>
        <p:nvSpPr>
          <p:cNvPr id="26" name="Text Placeholder 11">
            <a:extLst>
              <a:ext uri="{FF2B5EF4-FFF2-40B4-BE49-F238E27FC236}">
                <a16:creationId xmlns:a16="http://schemas.microsoft.com/office/drawing/2014/main" id="{0AC5B56D-0461-F644-9893-5598DA336939}"/>
              </a:ext>
            </a:extLst>
          </p:cNvPr>
          <p:cNvSpPr>
            <a:spLocks noGrp="1"/>
          </p:cNvSpPr>
          <p:nvPr>
            <p:ph type="body" sz="quarter" idx="15" hasCustomPrompt="1"/>
          </p:nvPr>
        </p:nvSpPr>
        <p:spPr>
          <a:xfrm>
            <a:off x="5620512" y="3994680"/>
            <a:ext cx="4798822" cy="187176"/>
          </a:xfrm>
        </p:spPr>
        <p:txBody>
          <a:bodyPr/>
          <a:lstStyle>
            <a:lvl1pPr marL="0" indent="0" algn="l">
              <a:buNone/>
              <a:defRPr sz="1600" b="0">
                <a:solidFill>
                  <a:schemeClr val="bg1"/>
                </a:solidFill>
                <a:latin typeface="+mn-lt"/>
              </a:defRPr>
            </a:lvl1pPr>
          </a:lstStyle>
          <a:p>
            <a:pPr lvl="0"/>
            <a:r>
              <a:rPr lang="fi-FI" dirty="0"/>
              <a:t>etunimi.sukunimi@fcg.fi</a:t>
            </a:r>
          </a:p>
        </p:txBody>
      </p:sp>
      <p:sp>
        <p:nvSpPr>
          <p:cNvPr id="27" name="Text Placeholder 11">
            <a:extLst>
              <a:ext uri="{FF2B5EF4-FFF2-40B4-BE49-F238E27FC236}">
                <a16:creationId xmlns:a16="http://schemas.microsoft.com/office/drawing/2014/main" id="{FE52BBF7-D3DE-E64B-A09F-384FA1859370}"/>
              </a:ext>
            </a:extLst>
          </p:cNvPr>
          <p:cNvSpPr>
            <a:spLocks noGrp="1"/>
          </p:cNvSpPr>
          <p:nvPr>
            <p:ph type="body" sz="quarter" idx="16" hasCustomPrompt="1"/>
          </p:nvPr>
        </p:nvSpPr>
        <p:spPr>
          <a:xfrm>
            <a:off x="5620512" y="4201944"/>
            <a:ext cx="4798822" cy="187176"/>
          </a:xfrm>
        </p:spPr>
        <p:txBody>
          <a:bodyPr/>
          <a:lstStyle>
            <a:lvl1pPr marL="0" indent="0" algn="l">
              <a:buNone/>
              <a:defRPr sz="1600" b="0">
                <a:solidFill>
                  <a:schemeClr val="bg1"/>
                </a:solidFill>
                <a:latin typeface="+mn-lt"/>
              </a:defRPr>
            </a:lvl1pPr>
          </a:lstStyle>
          <a:p>
            <a:pPr lvl="0"/>
            <a:r>
              <a:rPr lang="fi-FI" dirty="0"/>
              <a:t>+358 123 456</a:t>
            </a:r>
          </a:p>
        </p:txBody>
      </p:sp>
      <p:sp>
        <p:nvSpPr>
          <p:cNvPr id="28" name="object 8">
            <a:extLst>
              <a:ext uri="{FF2B5EF4-FFF2-40B4-BE49-F238E27FC236}">
                <a16:creationId xmlns:a16="http://schemas.microsoft.com/office/drawing/2014/main" id="{DD7213F1-71FC-154A-A6CF-BC8F407E95D2}"/>
              </a:ext>
            </a:extLst>
          </p:cNvPr>
          <p:cNvSpPr/>
          <p:nvPr userDrawn="1"/>
        </p:nvSpPr>
        <p:spPr>
          <a:xfrm>
            <a:off x="5270500" y="2159000"/>
            <a:ext cx="0" cy="2616200"/>
          </a:xfrm>
          <a:custGeom>
            <a:avLst/>
            <a:gdLst/>
            <a:ahLst/>
            <a:cxnLst/>
            <a:rect l="l" t="t" r="r" b="b"/>
            <a:pathLst>
              <a:path h="2616200">
                <a:moveTo>
                  <a:pt x="0" y="0"/>
                </a:moveTo>
                <a:lnTo>
                  <a:pt x="0" y="2616200"/>
                </a:lnTo>
              </a:path>
            </a:pathLst>
          </a:custGeom>
          <a:ln w="12700">
            <a:solidFill>
              <a:srgbClr val="FFFFFF"/>
            </a:solidFill>
          </a:ln>
        </p:spPr>
        <p:txBody>
          <a:bodyPr wrap="square" lIns="0" tIns="0" rIns="0" bIns="0" rtlCol="0"/>
          <a:lstStyle/>
          <a:p>
            <a:endParaRPr/>
          </a:p>
        </p:txBody>
      </p:sp>
      <p:sp>
        <p:nvSpPr>
          <p:cNvPr id="6" name="TextBox 5">
            <a:extLst>
              <a:ext uri="{FF2B5EF4-FFF2-40B4-BE49-F238E27FC236}">
                <a16:creationId xmlns:a16="http://schemas.microsoft.com/office/drawing/2014/main" id="{80F5C896-7C2A-C74A-8781-56CA4B566898}"/>
              </a:ext>
            </a:extLst>
          </p:cNvPr>
          <p:cNvSpPr txBox="1"/>
          <p:nvPr userDrawn="1"/>
        </p:nvSpPr>
        <p:spPr>
          <a:xfrm>
            <a:off x="5620512" y="4606266"/>
            <a:ext cx="2061815" cy="246221"/>
          </a:xfrm>
          <a:prstGeom prst="rect">
            <a:avLst/>
          </a:prstGeom>
          <a:noFill/>
        </p:spPr>
        <p:txBody>
          <a:bodyPr wrap="square" lIns="0" tIns="0" rIns="0" bIns="0" rtlCol="0">
            <a:spAutoFit/>
          </a:bodyPr>
          <a:lstStyle/>
          <a:p>
            <a:pPr algn="l"/>
            <a:r>
              <a:rPr lang="fi-FI" sz="1600" dirty="0">
                <a:solidFill>
                  <a:schemeClr val="bg1"/>
                </a:solidFill>
                <a:latin typeface="+mn-lt"/>
              </a:rPr>
              <a:t>www.fcg.fi</a:t>
            </a:r>
          </a:p>
        </p:txBody>
      </p:sp>
    </p:spTree>
    <p:extLst>
      <p:ext uri="{BB962C8B-B14F-4D97-AF65-F5344CB8AC3E}">
        <p14:creationId xmlns:p14="http://schemas.microsoft.com/office/powerpoint/2010/main" val="205336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leipä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621439"/>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1494348"/>
            <a:ext cx="10668000" cy="4658360"/>
          </a:xfrm>
          <a:prstGeom prst="rect">
            <a:avLst/>
          </a:prstGeom>
          <a:solidFill>
            <a:schemeClr val="accent4"/>
          </a:solidFill>
          <a:ln w="44450">
            <a:solidFill>
              <a:schemeClr val="accent3"/>
            </a:solidFill>
            <a:miter lim="800000"/>
          </a:ln>
        </p:spPr>
        <p:txBody>
          <a:bodyPr wrap="square" lIns="396000" tIns="360000" rIns="396000" bIns="360000" anchor="ctr" anchorCtr="1">
            <a:normAutofit/>
          </a:bodyPr>
          <a:lstStyle>
            <a:lvl1pPr marL="0" indent="0" algn="ctr">
              <a:lnSpc>
                <a:spcPct val="100000"/>
              </a:lnSpc>
              <a:spcBef>
                <a:spcPts val="0"/>
              </a:spcBef>
              <a:buNone/>
              <a:defRPr sz="2133" baseline="0">
                <a:solidFill>
                  <a:schemeClr val="bg1"/>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leipätekstiä tähän</a:t>
            </a:r>
          </a:p>
        </p:txBody>
      </p:sp>
      <p:pic>
        <p:nvPicPr>
          <p:cNvPr id="10" name="Kuva 9">
            <a:extLst>
              <a:ext uri="{FF2B5EF4-FFF2-40B4-BE49-F238E27FC236}">
                <a16:creationId xmlns:a16="http://schemas.microsoft.com/office/drawing/2014/main" id="{68DF4256-8258-4873-8A78-C44EBE904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3968" y="6277971"/>
            <a:ext cx="917045" cy="497380"/>
          </a:xfrm>
          <a:prstGeom prst="rect">
            <a:avLst/>
          </a:prstGeom>
        </p:spPr>
      </p:pic>
    </p:spTree>
    <p:extLst>
      <p:ext uri="{BB962C8B-B14F-4D97-AF65-F5344CB8AC3E}">
        <p14:creationId xmlns:p14="http://schemas.microsoft.com/office/powerpoint/2010/main" val="4241415020"/>
      </p:ext>
    </p:extLst>
  </p:cSld>
  <p:clrMapOvr>
    <a:masterClrMapping/>
  </p:clrMapOvr>
  <p:transition>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 ja bullette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1999" y="621439"/>
            <a:ext cx="10668000" cy="697659"/>
          </a:xfrm>
          <a:prstGeom prst="rect">
            <a:avLst/>
          </a:prstGeom>
          <a:solidFill>
            <a:schemeClr val="bg2">
              <a:lumMod val="10000"/>
            </a:schemeClr>
          </a:solidFill>
          <a:ln w="44450">
            <a:solidFill>
              <a:schemeClr val="accent3"/>
            </a:solidFill>
            <a:miter lim="800000"/>
          </a:ln>
        </p:spPr>
        <p:txBody>
          <a:bodyPr wrap="square" lIns="360000" tIns="144000" rIns="360000" bIns="108000" anchor="ctr" anchorCtr="1">
            <a:spAutoFit/>
          </a:bodyPr>
          <a:lstStyle>
            <a:lvl1pPr algn="ctr">
              <a:tabLst>
                <a:tab pos="1193770" algn="l"/>
              </a:tabLst>
              <a:defRPr sz="3200" spc="0" baseline="0">
                <a:solidFill>
                  <a:schemeClr val="bg1"/>
                </a:solidFill>
                <a:latin typeface="+mj-lt"/>
              </a:defRPr>
            </a:lvl1pPr>
          </a:lstStyle>
          <a:p>
            <a:r>
              <a:rPr lang="fi-FI" dirty="0"/>
              <a:t>Kirjoita otsikko tähän</a:t>
            </a:r>
          </a:p>
        </p:txBody>
      </p:sp>
      <p:sp>
        <p:nvSpPr>
          <p:cNvPr id="7" name="Sisällön paikkamerkki 2">
            <a:extLst>
              <a:ext uri="{FF2B5EF4-FFF2-40B4-BE49-F238E27FC236}">
                <a16:creationId xmlns:a16="http://schemas.microsoft.com/office/drawing/2014/main" id="{F5DBDE7F-147A-4EA4-9A33-9398A3F8D4F8}"/>
              </a:ext>
            </a:extLst>
          </p:cNvPr>
          <p:cNvSpPr>
            <a:spLocks noGrp="1"/>
          </p:cNvSpPr>
          <p:nvPr>
            <p:ph idx="10" hasCustomPrompt="1"/>
          </p:nvPr>
        </p:nvSpPr>
        <p:spPr>
          <a:xfrm>
            <a:off x="762000" y="1494348"/>
            <a:ext cx="10668000" cy="4658360"/>
          </a:xfrm>
          <a:prstGeom prst="rect">
            <a:avLst/>
          </a:prstGeom>
          <a:solidFill>
            <a:schemeClr val="accent4"/>
          </a:solidFill>
          <a:ln w="44450">
            <a:solidFill>
              <a:schemeClr val="accent3"/>
            </a:solidFill>
            <a:miter lim="800000"/>
          </a:ln>
        </p:spPr>
        <p:txBody>
          <a:bodyPr wrap="square" lIns="396000" tIns="360000" rIns="396000" bIns="360000" anchor="ctr" anchorCtr="0">
            <a:normAutofit/>
          </a:bodyPr>
          <a:lstStyle>
            <a:lvl1pPr marL="380990" indent="-380990" algn="l">
              <a:lnSpc>
                <a:spcPct val="100000"/>
              </a:lnSpc>
              <a:spcBef>
                <a:spcPts val="0"/>
              </a:spcBef>
              <a:buFont typeface="Arial" panose="020B0604020202020204" pitchFamily="34" charset="0"/>
              <a:buChar char="•"/>
              <a:defRPr sz="2133" baseline="0">
                <a:solidFill>
                  <a:schemeClr val="bg1"/>
                </a:solidFill>
              </a:defRPr>
            </a:lvl1pPr>
            <a:lvl2pPr marL="359824" indent="0">
              <a:buNone/>
              <a:defRPr sz="2133">
                <a:solidFill>
                  <a:schemeClr val="tx2"/>
                </a:solidFill>
              </a:defRPr>
            </a:lvl2pPr>
            <a:lvl3pPr marL="719649" indent="0">
              <a:buNone/>
              <a:defRPr sz="2133">
                <a:solidFill>
                  <a:schemeClr val="tx2"/>
                </a:solidFill>
              </a:defRPr>
            </a:lvl3pPr>
            <a:lvl4pPr marL="1075240" indent="0">
              <a:buNone/>
              <a:defRPr sz="2133">
                <a:solidFill>
                  <a:schemeClr val="tx2"/>
                </a:solidFill>
              </a:defRPr>
            </a:lvl4pPr>
            <a:lvl5pPr marL="1439297" indent="0">
              <a:buNone/>
              <a:defRPr sz="2133">
                <a:solidFill>
                  <a:schemeClr val="tx2"/>
                </a:solidFill>
              </a:defRPr>
            </a:lvl5pPr>
          </a:lstStyle>
          <a:p>
            <a:pPr lvl="0"/>
            <a:r>
              <a:rPr lang="fi-FI" dirty="0"/>
              <a:t>Kirjoita </a:t>
            </a:r>
            <a:r>
              <a:rPr lang="fi-FI" dirty="0" err="1"/>
              <a:t>Bulletteja</a:t>
            </a:r>
            <a:r>
              <a:rPr lang="fi-FI" dirty="0"/>
              <a:t> tähän</a:t>
            </a:r>
          </a:p>
        </p:txBody>
      </p:sp>
      <p:pic>
        <p:nvPicPr>
          <p:cNvPr id="10" name="Kuva 9">
            <a:extLst>
              <a:ext uri="{FF2B5EF4-FFF2-40B4-BE49-F238E27FC236}">
                <a16:creationId xmlns:a16="http://schemas.microsoft.com/office/drawing/2014/main" id="{68DF4256-8258-4873-8A78-C44EBE904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3968" y="6277971"/>
            <a:ext cx="917045" cy="497380"/>
          </a:xfrm>
          <a:prstGeom prst="rect">
            <a:avLst/>
          </a:prstGeom>
        </p:spPr>
      </p:pic>
    </p:spTree>
    <p:extLst>
      <p:ext uri="{BB962C8B-B14F-4D97-AF65-F5344CB8AC3E}">
        <p14:creationId xmlns:p14="http://schemas.microsoft.com/office/powerpoint/2010/main" val="2679657905"/>
      </p:ext>
    </p:extLst>
  </p:cSld>
  <p:clrMapOvr>
    <a:masterClrMapping/>
  </p:clrMapOvr>
  <p:transition>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 (vapaa sijoi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2459328" y="3080170"/>
            <a:ext cx="7273345" cy="697659"/>
          </a:xfrm>
          <a:prstGeom prst="rect">
            <a:avLst/>
          </a:prstGeom>
          <a:solidFill>
            <a:schemeClr val="bg2">
              <a:lumMod val="10000"/>
            </a:schemeClr>
          </a:solidFill>
          <a:ln w="44450">
            <a:solidFill>
              <a:schemeClr val="accent1"/>
            </a:solidFill>
            <a:miter lim="800000"/>
          </a:ln>
        </p:spPr>
        <p:txBody>
          <a:bodyPr wrap="square" lIns="360000" tIns="144000" rIns="360000" bIns="108000" anchor="ctr" anchorCtr="1">
            <a:spAutoFit/>
          </a:bodyPr>
          <a:lstStyle>
            <a:lvl1pPr algn="ctr">
              <a:defRPr sz="3200" spc="0" baseline="0">
                <a:solidFill>
                  <a:schemeClr val="bg1"/>
                </a:solidFill>
                <a:latin typeface="+mj-lt"/>
              </a:defRPr>
            </a:lvl1pPr>
          </a:lstStyle>
          <a:p>
            <a:r>
              <a:rPr lang="fi-FI" dirty="0"/>
              <a:t>Kirjoita otsikko  ja sijoita vapaasti</a:t>
            </a:r>
          </a:p>
        </p:txBody>
      </p:sp>
    </p:spTree>
    <p:extLst>
      <p:ext uri="{BB962C8B-B14F-4D97-AF65-F5344CB8AC3E}">
        <p14:creationId xmlns:p14="http://schemas.microsoft.com/office/powerpoint/2010/main" val="3438721288"/>
      </p:ext>
    </p:extLst>
  </p:cSld>
  <p:clrMapOvr>
    <a:masterClrMapping/>
  </p:clrMapOvr>
  <p:transition>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 ja bulletit (vapaa sijoi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2001" y="854173"/>
            <a:ext cx="10667999" cy="697659"/>
          </a:xfrm>
          <a:prstGeom prst="rect">
            <a:avLst/>
          </a:prstGeom>
          <a:solidFill>
            <a:schemeClr val="bg2">
              <a:lumMod val="10000"/>
            </a:schemeClr>
          </a:solidFill>
          <a:ln w="44450">
            <a:solidFill>
              <a:schemeClr val="bg1"/>
            </a:solidFill>
            <a:miter lim="800000"/>
          </a:ln>
        </p:spPr>
        <p:txBody>
          <a:bodyPr wrap="square" lIns="360000" tIns="144000" rIns="360000" bIns="108000" anchor="ctr" anchorCtr="1">
            <a:spAutoFit/>
          </a:bodyPr>
          <a:lstStyle>
            <a:lvl1pPr algn="ctr">
              <a:defRPr sz="3200" spc="0" baseline="0">
                <a:solidFill>
                  <a:schemeClr val="bg1"/>
                </a:solidFill>
                <a:latin typeface="+mj-lt"/>
              </a:defRPr>
            </a:lvl1pPr>
          </a:lstStyle>
          <a:p>
            <a:r>
              <a:rPr lang="fi-FI" dirty="0"/>
              <a:t>Kirjoita otsikko ja sijoita vapaasti</a:t>
            </a:r>
          </a:p>
        </p:txBody>
      </p:sp>
      <p:sp>
        <p:nvSpPr>
          <p:cNvPr id="4" name="Sisällön paikkamerkki 2">
            <a:extLst>
              <a:ext uri="{FF2B5EF4-FFF2-40B4-BE49-F238E27FC236}">
                <a16:creationId xmlns:a16="http://schemas.microsoft.com/office/drawing/2014/main" id="{7FE52BBD-72D9-4AAF-8B26-0E2426684F7A}"/>
              </a:ext>
            </a:extLst>
          </p:cNvPr>
          <p:cNvSpPr>
            <a:spLocks noGrp="1"/>
          </p:cNvSpPr>
          <p:nvPr>
            <p:ph sz="half" idx="1" hasCustomPrompt="1"/>
          </p:nvPr>
        </p:nvSpPr>
        <p:spPr>
          <a:xfrm>
            <a:off x="762000" y="2746608"/>
            <a:ext cx="10668000" cy="2517149"/>
          </a:xfrm>
          <a:prstGeom prst="rect">
            <a:avLst/>
          </a:prstGeom>
          <a:solidFill>
            <a:schemeClr val="accent4"/>
          </a:solidFill>
          <a:ln w="44450">
            <a:solidFill>
              <a:schemeClr val="bg1"/>
            </a:solidFill>
            <a:miter lim="800000"/>
          </a:ln>
        </p:spPr>
        <p:txBody>
          <a:bodyPr wrap="square" lIns="396000" tIns="360000" rIns="396000" bIns="360000" anchor="ctr" anchorCtr="0">
            <a:normAutofit/>
          </a:bodyPr>
          <a:lstStyle>
            <a:lvl1pPr marL="380990" indent="-380990">
              <a:buFont typeface="Arial" panose="020B0604020202020204" pitchFamily="34" charset="0"/>
              <a:buChar char="•"/>
              <a:defRPr sz="2133" b="0">
                <a:solidFill>
                  <a:schemeClr val="bg1"/>
                </a:solidFill>
              </a:defRPr>
            </a:lvl1pPr>
            <a:lvl2pPr>
              <a:defRPr sz="2133">
                <a:solidFill>
                  <a:schemeClr val="bg1"/>
                </a:solidFill>
              </a:defRPr>
            </a:lvl2pPr>
            <a:lvl3pPr>
              <a:defRPr sz="1867">
                <a:solidFill>
                  <a:schemeClr val="bg1"/>
                </a:solidFill>
              </a:defRPr>
            </a:lvl3pPr>
            <a:lvl4pPr>
              <a:defRPr sz="1600">
                <a:solidFill>
                  <a:schemeClr val="bg1"/>
                </a:solidFill>
              </a:defRPr>
            </a:lvl4pPr>
            <a:lvl5pPr>
              <a:defRPr sz="1467">
                <a:solidFill>
                  <a:schemeClr val="bg1"/>
                </a:solidFill>
              </a:defRPr>
            </a:lvl5pPr>
          </a:lstStyle>
          <a:p>
            <a:pPr lvl="0"/>
            <a:r>
              <a:rPr lang="fi-FI" dirty="0"/>
              <a:t>Kirjoita </a:t>
            </a:r>
            <a:r>
              <a:rPr lang="fi-FI" dirty="0" err="1"/>
              <a:t>bulletteja</a:t>
            </a:r>
            <a:r>
              <a:rPr lang="fi-FI" dirty="0"/>
              <a:t> ja asemoi otsikon kanssa vapaasti</a:t>
            </a:r>
          </a:p>
          <a:p>
            <a:pPr lvl="1"/>
            <a:r>
              <a:rPr lang="fi-FI" dirty="0" err="1"/>
              <a:t>bullet</a:t>
            </a:r>
            <a:r>
              <a:rPr lang="fi-FI" dirty="0"/>
              <a:t> 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672221811"/>
      </p:ext>
    </p:extLst>
  </p:cSld>
  <p:clrMapOvr>
    <a:masterClrMapping/>
  </p:clrMapOvr>
  <p:transition>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 ja leipäteksti (vapaa sijoi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99DB1-F086-41E1-B51A-22CA1EF6B432}"/>
              </a:ext>
            </a:extLst>
          </p:cNvPr>
          <p:cNvSpPr>
            <a:spLocks noGrp="1"/>
          </p:cNvSpPr>
          <p:nvPr>
            <p:ph type="title" hasCustomPrompt="1"/>
          </p:nvPr>
        </p:nvSpPr>
        <p:spPr>
          <a:xfrm>
            <a:off x="762001" y="854173"/>
            <a:ext cx="10667999" cy="697659"/>
          </a:xfrm>
          <a:prstGeom prst="rect">
            <a:avLst/>
          </a:prstGeom>
          <a:solidFill>
            <a:schemeClr val="bg2">
              <a:lumMod val="10000"/>
            </a:schemeClr>
          </a:solidFill>
          <a:ln w="44450">
            <a:solidFill>
              <a:schemeClr val="bg1"/>
            </a:solidFill>
            <a:miter lim="800000"/>
          </a:ln>
        </p:spPr>
        <p:txBody>
          <a:bodyPr wrap="square" lIns="360000" tIns="144000" rIns="360000" bIns="108000" anchor="ctr" anchorCtr="1">
            <a:spAutoFit/>
          </a:bodyPr>
          <a:lstStyle>
            <a:lvl1pPr algn="ctr">
              <a:defRPr sz="3200" spc="0" baseline="0">
                <a:solidFill>
                  <a:schemeClr val="bg1"/>
                </a:solidFill>
                <a:latin typeface="+mj-lt"/>
              </a:defRPr>
            </a:lvl1pPr>
          </a:lstStyle>
          <a:p>
            <a:r>
              <a:rPr lang="fi-FI" dirty="0"/>
              <a:t>Kirjoita otsikko ja sijoita vapaasti</a:t>
            </a:r>
          </a:p>
        </p:txBody>
      </p:sp>
      <p:sp>
        <p:nvSpPr>
          <p:cNvPr id="4" name="Sisällön paikkamerkki 2">
            <a:extLst>
              <a:ext uri="{FF2B5EF4-FFF2-40B4-BE49-F238E27FC236}">
                <a16:creationId xmlns:a16="http://schemas.microsoft.com/office/drawing/2014/main" id="{7FE52BBD-72D9-4AAF-8B26-0E2426684F7A}"/>
              </a:ext>
            </a:extLst>
          </p:cNvPr>
          <p:cNvSpPr>
            <a:spLocks noGrp="1"/>
          </p:cNvSpPr>
          <p:nvPr>
            <p:ph sz="half" idx="1" hasCustomPrompt="1"/>
          </p:nvPr>
        </p:nvSpPr>
        <p:spPr>
          <a:xfrm>
            <a:off x="762000" y="3493966"/>
            <a:ext cx="10668000" cy="1022433"/>
          </a:xfrm>
          <a:prstGeom prst="rect">
            <a:avLst/>
          </a:prstGeom>
          <a:solidFill>
            <a:schemeClr val="accent4"/>
          </a:solidFill>
          <a:ln w="44450">
            <a:solidFill>
              <a:schemeClr val="bg1"/>
            </a:solidFill>
            <a:miter lim="800000"/>
          </a:ln>
        </p:spPr>
        <p:txBody>
          <a:bodyPr wrap="square" lIns="396000" tIns="360000" rIns="396000" bIns="360000" anchor="ctr" anchorCtr="0">
            <a:spAutoFit/>
          </a:bodyPr>
          <a:lstStyle>
            <a:lvl1pPr marL="0" indent="0" algn="ctr">
              <a:buFont typeface="Arial" panose="020B0604020202020204" pitchFamily="34" charset="0"/>
              <a:buNone/>
              <a:defRPr sz="2133" b="0">
                <a:solidFill>
                  <a:schemeClr val="bg1"/>
                </a:solidFill>
              </a:defRPr>
            </a:lvl1pPr>
            <a:lvl2pPr marL="359824" indent="0">
              <a:buNone/>
              <a:defRPr sz="2133">
                <a:solidFill>
                  <a:schemeClr val="bg1"/>
                </a:solidFill>
              </a:defRPr>
            </a:lvl2pPr>
            <a:lvl3pPr marL="719649" indent="0">
              <a:buNone/>
              <a:defRPr sz="1867">
                <a:solidFill>
                  <a:schemeClr val="bg1"/>
                </a:solidFill>
              </a:defRPr>
            </a:lvl3pPr>
            <a:lvl4pPr marL="1075240" indent="0">
              <a:buNone/>
              <a:defRPr sz="1600">
                <a:solidFill>
                  <a:schemeClr val="bg1"/>
                </a:solidFill>
              </a:defRPr>
            </a:lvl4pPr>
            <a:lvl5pPr marL="1439297" indent="0">
              <a:buNone/>
              <a:defRPr sz="1467">
                <a:solidFill>
                  <a:schemeClr val="bg1"/>
                </a:solidFill>
              </a:defRPr>
            </a:lvl5pPr>
          </a:lstStyle>
          <a:p>
            <a:pPr lvl="0"/>
            <a:r>
              <a:rPr lang="fi-FI" dirty="0"/>
              <a:t>Kirjoita leipätekstiä ja asemoi otsikon kanssa vapaasti</a:t>
            </a:r>
          </a:p>
        </p:txBody>
      </p:sp>
    </p:spTree>
    <p:extLst>
      <p:ext uri="{BB962C8B-B14F-4D97-AF65-F5344CB8AC3E}">
        <p14:creationId xmlns:p14="http://schemas.microsoft.com/office/powerpoint/2010/main" val="102186147"/>
      </p:ext>
    </p:extLst>
  </p:cSld>
  <p:clrMapOvr>
    <a:masterClrMapping/>
  </p:clrMapOvr>
  <p:transition>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4.sv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344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707" r:id="rId12"/>
    <p:sldLayoutId id="2147483712" r:id="rId13"/>
  </p:sldLayoutIdLst>
  <p:transition>
    <p:push dir="d"/>
  </p:transition>
  <p:hf sldNum="0" hdr="0" ftr="0" dt="0"/>
  <p:txStyles>
    <p:titleStyle>
      <a:lvl1pPr algn="l" defTabSz="914377" rtl="0" eaLnBrk="1" latinLnBrk="0" hangingPunct="1">
        <a:lnSpc>
          <a:spcPct val="90000"/>
        </a:lnSpc>
        <a:spcBef>
          <a:spcPct val="0"/>
        </a:spcBef>
        <a:buNone/>
        <a:defRPr sz="4267" kern="1200" spc="-67">
          <a:solidFill>
            <a:srgbClr val="6E6E6E"/>
          </a:solidFill>
          <a:latin typeface="+mj-lt"/>
          <a:ea typeface="+mj-ea"/>
          <a:cs typeface="+mj-cs"/>
        </a:defRPr>
      </a:lvl1pPr>
    </p:titleStyle>
    <p:bodyStyle>
      <a:lvl1pPr marL="359824" indent="-35982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rgbClr val="6E6E6E"/>
          </a:solidFill>
          <a:latin typeface="+mn-lt"/>
          <a:ea typeface="+mn-ea"/>
          <a:cs typeface="+mn-cs"/>
        </a:defRPr>
      </a:lvl1pPr>
      <a:lvl2pPr marL="719649" indent="-359824"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mn-lt"/>
          <a:ea typeface="+mn-ea"/>
          <a:cs typeface="+mn-cs"/>
        </a:defRPr>
      </a:lvl2pPr>
      <a:lvl3pPr marL="1075240" indent="-355591"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mn-lt"/>
          <a:ea typeface="+mn-ea"/>
          <a:cs typeface="+mn-cs"/>
        </a:defRPr>
      </a:lvl3pPr>
      <a:lvl4pPr marL="1439297" indent="-364058"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mn-lt"/>
          <a:ea typeface="+mn-ea"/>
          <a:cs typeface="+mn-cs"/>
        </a:defRPr>
      </a:lvl4pPr>
      <a:lvl5pPr marL="1794888" indent="-355591"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mn-lt"/>
          <a:ea typeface="+mn-ea"/>
          <a:cs typeface="+mn-cs"/>
        </a:defRPr>
      </a:lvl5pPr>
      <a:lvl6pPr marL="2150480" indent="-355591"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OP Chevin Pro Light" panose="020F0303030000060003" pitchFamily="34" charset="0"/>
          <a:ea typeface="+mn-ea"/>
          <a:cs typeface="+mn-cs"/>
        </a:defRPr>
      </a:lvl6pPr>
      <a:lvl7pPr marL="2514537" indent="-364058"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OP Chevin Pro Light" panose="020F0303030000060003" pitchFamily="34" charset="0"/>
          <a:ea typeface="+mn-ea"/>
          <a:cs typeface="+mn-cs"/>
        </a:defRPr>
      </a:lvl7pPr>
      <a:lvl8pPr marL="2870128" indent="-355591"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OP Chevin Pro Light" panose="020F0303030000060003" pitchFamily="34" charset="0"/>
          <a:ea typeface="+mn-ea"/>
          <a:cs typeface="+mn-cs"/>
        </a:defRPr>
      </a:lvl8pPr>
      <a:lvl9pPr marL="3225719" indent="-355591" algn="l" defTabSz="914377" rtl="0" eaLnBrk="1" latinLnBrk="0" hangingPunct="1">
        <a:lnSpc>
          <a:spcPct val="90000"/>
        </a:lnSpc>
        <a:spcBef>
          <a:spcPts val="500"/>
        </a:spcBef>
        <a:buFont typeface="Arial" panose="020B0604020202020204" pitchFamily="34" charset="0"/>
        <a:buChar char="•"/>
        <a:defRPr sz="2400" kern="1200">
          <a:solidFill>
            <a:srgbClr val="6E6E6E"/>
          </a:solidFill>
          <a:latin typeface="OP Chevin Pro Light" panose="020F0303030000060003" pitchFamily="34" charset="0"/>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EB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42682" y="956795"/>
            <a:ext cx="10697880" cy="1138870"/>
          </a:xfrm>
          <a:prstGeom prst="rect">
            <a:avLst/>
          </a:prstGeom>
        </p:spPr>
        <p:txBody>
          <a:bodyPr vert="horz" lIns="0" tIns="0" rIns="0" bIns="0" rtlCol="0" anchor="t" anchorCtr="0">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42682" y="2484000"/>
            <a:ext cx="10515600" cy="3636000"/>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4988417" y="6366456"/>
            <a:ext cx="2219459" cy="346055"/>
          </a:xfrm>
          <a:prstGeom prst="rect">
            <a:avLst/>
          </a:prstGeom>
        </p:spPr>
        <p:txBody>
          <a:bodyPr vert="horz" lIns="0" tIns="0" rIns="0" bIns="0" rtlCol="0" anchor="ctr">
            <a:normAutofit/>
          </a:bodyPr>
          <a:lstStyle>
            <a:lvl1pPr algn="ctr">
              <a:defRPr sz="1200">
                <a:solidFill>
                  <a:srgbClr val="EB5C18"/>
                </a:solidFill>
                <a:latin typeface="+mn-lt"/>
              </a:defRPr>
            </a:lvl1pPr>
          </a:lstStyle>
          <a:p>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838200" y="6366456"/>
            <a:ext cx="3677992" cy="346055"/>
          </a:xfrm>
          <a:prstGeom prst="rect">
            <a:avLst/>
          </a:prstGeom>
        </p:spPr>
        <p:txBody>
          <a:bodyPr vert="horz" lIns="0" tIns="0" rIns="0" bIns="0" rtlCol="0" anchor="ctr">
            <a:normAutofit/>
          </a:bodyPr>
          <a:lstStyle>
            <a:lvl1pPr algn="l">
              <a:defRPr sz="1200">
                <a:solidFill>
                  <a:srgbClr val="EB5C18"/>
                </a:solidFill>
                <a:latin typeface="+mn-lt"/>
              </a:defRPr>
            </a:lvl1pPr>
          </a:lstStyle>
          <a:p>
            <a:r>
              <a:rPr lang="fi-FI"/>
              <a:t>Strategia 2024 In8arin kunta</a:t>
            </a:r>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8610600" y="6366456"/>
            <a:ext cx="2743200" cy="346055"/>
          </a:xfrm>
          <a:prstGeom prst="rect">
            <a:avLst/>
          </a:prstGeom>
        </p:spPr>
        <p:txBody>
          <a:bodyPr vert="horz" lIns="0" tIns="0" rIns="0" bIns="0" rtlCol="0" anchor="ctr">
            <a:normAutofit/>
          </a:bodyPr>
          <a:lstStyle>
            <a:lvl1pPr algn="r">
              <a:defRPr sz="1200">
                <a:solidFill>
                  <a:srgbClr val="EB5C18"/>
                </a:solidFill>
                <a:latin typeface="+mn-lt"/>
              </a:defRPr>
            </a:lvl1pPr>
          </a:lstStyle>
          <a:p>
            <a:fld id="{31160B98-140E-4345-B1A3-2A7247C42973}" type="slidenum">
              <a:rPr lang="fi-FI" smtClean="0"/>
              <a:pPr/>
              <a:t>‹#›</a:t>
            </a:fld>
            <a:endParaRPr lang="fi-FI"/>
          </a:p>
        </p:txBody>
      </p:sp>
      <p:pic>
        <p:nvPicPr>
          <p:cNvPr id="12" name="Graphic 11">
            <a:extLst>
              <a:ext uri="{FF2B5EF4-FFF2-40B4-BE49-F238E27FC236}">
                <a16:creationId xmlns:a16="http://schemas.microsoft.com/office/drawing/2014/main" id="{1453C556-00A6-2A9E-E437-3406B3D3C9B0}"/>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0778260" y="257544"/>
            <a:ext cx="762302" cy="234009"/>
          </a:xfrm>
          <a:prstGeom prst="rect">
            <a:avLst/>
          </a:prstGeom>
        </p:spPr>
      </p:pic>
    </p:spTree>
    <p:extLst>
      <p:ext uri="{BB962C8B-B14F-4D97-AF65-F5344CB8AC3E}">
        <p14:creationId xmlns:p14="http://schemas.microsoft.com/office/powerpoint/2010/main" val="6615657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hf sldNum="0" hdr="0" ftr="0" dt="0"/>
  <p:txStyles>
    <p:title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p:titleStyle>
    <p:bodyStyle>
      <a:lvl1pPr marL="228600" indent="-228600"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1pPr>
      <a:lvl2pPr marL="896938" indent="-269875"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A503F64-C345-1326-0781-8C100B8EB6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30900" y="-357243"/>
            <a:ext cx="15081975" cy="7458421"/>
          </a:xfrm>
          <a:prstGeom prst="rect">
            <a:avLst/>
          </a:prstGeom>
        </p:spPr>
      </p:pic>
      <p:sp>
        <p:nvSpPr>
          <p:cNvPr id="3" name="Otsikko 2"/>
          <p:cNvSpPr>
            <a:spLocks noGrp="1"/>
          </p:cNvSpPr>
          <p:nvPr>
            <p:ph type="title"/>
          </p:nvPr>
        </p:nvSpPr>
        <p:spPr>
          <a:xfrm>
            <a:off x="43248" y="738575"/>
            <a:ext cx="7753866" cy="697659"/>
          </a:xfrm>
          <a:noFill/>
          <a:ln>
            <a:noFill/>
          </a:ln>
        </p:spPr>
        <p:txBody>
          <a:bodyPr/>
          <a:lstStyle/>
          <a:p>
            <a:pPr algn="l"/>
            <a:r>
              <a:rPr lang="fi-FI" dirty="0">
                <a:solidFill>
                  <a:schemeClr val="tx1"/>
                </a:solidFill>
              </a:rPr>
              <a:t>Inari </a:t>
            </a:r>
            <a:r>
              <a:rPr lang="en-GB" dirty="0">
                <a:solidFill>
                  <a:schemeClr val="tx1"/>
                </a:solidFill>
              </a:rPr>
              <a:t>municipality</a:t>
            </a:r>
            <a:r>
              <a:rPr lang="fi-FI" dirty="0">
                <a:solidFill>
                  <a:schemeClr val="tx1"/>
                </a:solidFill>
              </a:rPr>
              <a:t> – </a:t>
            </a:r>
            <a:r>
              <a:rPr lang="fi-FI" dirty="0" err="1">
                <a:solidFill>
                  <a:schemeClr val="tx1"/>
                </a:solidFill>
              </a:rPr>
              <a:t>Strategy</a:t>
            </a:r>
            <a:r>
              <a:rPr lang="fi-FI" dirty="0">
                <a:solidFill>
                  <a:schemeClr val="tx1"/>
                </a:solidFill>
              </a:rPr>
              <a:t> 2030 </a:t>
            </a:r>
          </a:p>
        </p:txBody>
      </p:sp>
      <p:sp>
        <p:nvSpPr>
          <p:cNvPr id="4" name="Tekstiruutu 3">
            <a:extLst>
              <a:ext uri="{FF2B5EF4-FFF2-40B4-BE49-F238E27FC236}">
                <a16:creationId xmlns:a16="http://schemas.microsoft.com/office/drawing/2014/main" id="{9560F6BE-82A8-CABC-D2CD-5D57B7D56E5C}"/>
              </a:ext>
            </a:extLst>
          </p:cNvPr>
          <p:cNvSpPr txBox="1"/>
          <p:nvPr/>
        </p:nvSpPr>
        <p:spPr>
          <a:xfrm>
            <a:off x="8422727" y="5922187"/>
            <a:ext cx="4159797" cy="710552"/>
          </a:xfrm>
          <a:prstGeom prst="rect">
            <a:avLst/>
          </a:prstGeom>
          <a:noFill/>
          <a:ln w="44450" cap="sq">
            <a:noFill/>
            <a:miter lim="800000"/>
          </a:ln>
        </p:spPr>
        <p:txBody>
          <a:bodyPr wrap="square" lIns="360000" tIns="108000" bIns="108000" rtlCol="0" anchor="ctr" anchorCtr="0">
            <a:spAutoFit/>
          </a:bodyPr>
          <a:lstStyle/>
          <a:p>
            <a:pPr algn="l"/>
            <a:r>
              <a:rPr lang="fi-FI" sz="1600" dirty="0" err="1">
                <a:solidFill>
                  <a:schemeClr val="bg1"/>
                </a:solidFill>
                <a:latin typeface="+mj-lt"/>
              </a:rPr>
              <a:t>Approved</a:t>
            </a:r>
            <a:r>
              <a:rPr lang="fi-FI" sz="1600" dirty="0">
                <a:solidFill>
                  <a:schemeClr val="bg1"/>
                </a:solidFill>
                <a:latin typeface="+mj-lt"/>
              </a:rPr>
              <a:t> </a:t>
            </a:r>
            <a:r>
              <a:rPr lang="fi-FI" sz="1600" dirty="0" err="1">
                <a:solidFill>
                  <a:schemeClr val="bg1"/>
                </a:solidFill>
                <a:latin typeface="+mj-lt"/>
              </a:rPr>
              <a:t>by</a:t>
            </a:r>
            <a:r>
              <a:rPr lang="fi-FI" sz="1600" dirty="0">
                <a:solidFill>
                  <a:schemeClr val="bg1"/>
                </a:solidFill>
                <a:latin typeface="+mj-lt"/>
              </a:rPr>
              <a:t> </a:t>
            </a:r>
            <a:r>
              <a:rPr lang="fi-FI" sz="1600" dirty="0" err="1">
                <a:solidFill>
                  <a:schemeClr val="bg1"/>
                </a:solidFill>
                <a:latin typeface="+mj-lt"/>
              </a:rPr>
              <a:t>the</a:t>
            </a:r>
            <a:r>
              <a:rPr lang="fi-FI" sz="1600" dirty="0">
                <a:solidFill>
                  <a:schemeClr val="bg1"/>
                </a:solidFill>
                <a:latin typeface="+mj-lt"/>
              </a:rPr>
              <a:t> </a:t>
            </a:r>
            <a:r>
              <a:rPr lang="fi-FI" sz="1600" dirty="0" err="1">
                <a:solidFill>
                  <a:schemeClr val="bg1"/>
                </a:solidFill>
                <a:latin typeface="+mj-lt"/>
              </a:rPr>
              <a:t>Municipality</a:t>
            </a:r>
            <a:r>
              <a:rPr lang="fi-FI" sz="1600">
                <a:solidFill>
                  <a:schemeClr val="bg1"/>
                </a:solidFill>
                <a:latin typeface="+mj-lt"/>
              </a:rPr>
              <a:t> Council</a:t>
            </a:r>
            <a:r>
              <a:rPr lang="fi-FI" sz="1600" dirty="0">
                <a:solidFill>
                  <a:schemeClr val="bg1"/>
                </a:solidFill>
                <a:latin typeface="+mj-lt"/>
              </a:rPr>
              <a:t> 11.3.2024 §21</a:t>
            </a:r>
          </a:p>
        </p:txBody>
      </p:sp>
    </p:spTree>
    <p:extLst>
      <p:ext uri="{BB962C8B-B14F-4D97-AF65-F5344CB8AC3E}">
        <p14:creationId xmlns:p14="http://schemas.microsoft.com/office/powerpoint/2010/main" val="418431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a:extLst>
              <a:ext uri="{FF2B5EF4-FFF2-40B4-BE49-F238E27FC236}">
                <a16:creationId xmlns:a16="http://schemas.microsoft.com/office/drawing/2014/main" id="{3BA8B28B-4A0D-EA5A-466C-C0CB9BE3EF2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73" r="17173"/>
          <a:stretch/>
        </p:blipFill>
        <p:spPr/>
      </p:pic>
      <p:grpSp>
        <p:nvGrpSpPr>
          <p:cNvPr id="13" name="Group 12">
            <a:extLst>
              <a:ext uri="{FF2B5EF4-FFF2-40B4-BE49-F238E27FC236}">
                <a16:creationId xmlns:a16="http://schemas.microsoft.com/office/drawing/2014/main" id="{2D5BB2A9-7CBE-566F-10F8-D9E4D4295FD4}"/>
              </a:ext>
            </a:extLst>
          </p:cNvPr>
          <p:cNvGrpSpPr/>
          <p:nvPr/>
        </p:nvGrpSpPr>
        <p:grpSpPr>
          <a:xfrm>
            <a:off x="198209" y="2950"/>
            <a:ext cx="11999425" cy="6874940"/>
            <a:chOff x="385470" y="-1"/>
            <a:chExt cx="24019507" cy="13761715"/>
          </a:xfrm>
        </p:grpSpPr>
        <p:sp>
          <p:nvSpPr>
            <p:cNvPr id="14" name="Freeform 13">
              <a:extLst>
                <a:ext uri="{FF2B5EF4-FFF2-40B4-BE49-F238E27FC236}">
                  <a16:creationId xmlns:a16="http://schemas.microsoft.com/office/drawing/2014/main" id="{3481CF61-FE57-D956-E9A2-B449C173EF76}"/>
                </a:ext>
              </a:extLst>
            </p:cNvPr>
            <p:cNvSpPr/>
            <p:nvPr/>
          </p:nvSpPr>
          <p:spPr>
            <a:xfrm>
              <a:off x="8633381" y="-1"/>
              <a:ext cx="15771596" cy="13761714"/>
            </a:xfrm>
            <a:custGeom>
              <a:avLst/>
              <a:gdLst>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22600"/>
                <a:gd name="connsiteY0" fmla="*/ 0 h 13792200"/>
                <a:gd name="connsiteX1" fmla="*/ 15253368 w 15722600"/>
                <a:gd name="connsiteY1" fmla="*/ 176463 h 13792200"/>
                <a:gd name="connsiteX2" fmla="*/ 15722600 w 15722600"/>
                <a:gd name="connsiteY2" fmla="*/ 13792200 h 13792200"/>
                <a:gd name="connsiteX3" fmla="*/ 0 w 15722600"/>
                <a:gd name="connsiteY3" fmla="*/ 13716000 h 13792200"/>
                <a:gd name="connsiteX4" fmla="*/ 2006600 w 15722600"/>
                <a:gd name="connsiteY4" fmla="*/ 12547600 h 13792200"/>
                <a:gd name="connsiteX5" fmla="*/ 3429000 w 15722600"/>
                <a:gd name="connsiteY5" fmla="*/ 10922000 h 13792200"/>
                <a:gd name="connsiteX6" fmla="*/ 4318000 w 15722600"/>
                <a:gd name="connsiteY6" fmla="*/ 8991600 h 13792200"/>
                <a:gd name="connsiteX7" fmla="*/ 4978400 w 15722600"/>
                <a:gd name="connsiteY7" fmla="*/ 6451600 h 13792200"/>
                <a:gd name="connsiteX8" fmla="*/ 4165600 w 15722600"/>
                <a:gd name="connsiteY8" fmla="*/ 2895600 h 13792200"/>
                <a:gd name="connsiteX9" fmla="*/ 3048000 w 15722600"/>
                <a:gd name="connsiteY9" fmla="*/ 1473200 h 13792200"/>
                <a:gd name="connsiteX10" fmla="*/ 2413000 w 15722600"/>
                <a:gd name="connsiteY10" fmla="*/ 863600 h 13792200"/>
                <a:gd name="connsiteX11" fmla="*/ 2286000 w 15722600"/>
                <a:gd name="connsiteY11" fmla="*/ 660400 h 13792200"/>
                <a:gd name="connsiteX12" fmla="*/ 1676400 w 15722600"/>
                <a:gd name="connsiteY12" fmla="*/ 25400 h 13792200"/>
                <a:gd name="connsiteX13" fmla="*/ 1676400 w 15722600"/>
                <a:gd name="connsiteY13" fmla="*/ 25400 h 13792200"/>
                <a:gd name="connsiteX14" fmla="*/ 1676400 w 15722600"/>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2006600 w 15766715"/>
                <a:gd name="connsiteY4" fmla="*/ 12547600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30274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39191"/>
                <a:gd name="connsiteX1" fmla="*/ 15766715 w 15766715"/>
                <a:gd name="connsiteY1" fmla="*/ 0 h 13739191"/>
                <a:gd name="connsiteX2" fmla="*/ 15762357 w 15766715"/>
                <a:gd name="connsiteY2" fmla="*/ 13739191 h 13739191"/>
                <a:gd name="connsiteX3" fmla="*/ 0 w 15766715"/>
                <a:gd name="connsiteY3" fmla="*/ 13716000 h 13739191"/>
                <a:gd name="connsiteX4" fmla="*/ 1942431 w 15766715"/>
                <a:gd name="connsiteY4" fmla="*/ 12563642 h 13739191"/>
                <a:gd name="connsiteX5" fmla="*/ 3429000 w 15766715"/>
                <a:gd name="connsiteY5" fmla="*/ 10922000 h 13739191"/>
                <a:gd name="connsiteX6" fmla="*/ 4318000 w 15766715"/>
                <a:gd name="connsiteY6" fmla="*/ 8991600 h 13739191"/>
                <a:gd name="connsiteX7" fmla="*/ 4930274 w 15766715"/>
                <a:gd name="connsiteY7" fmla="*/ 6451600 h 13739191"/>
                <a:gd name="connsiteX8" fmla="*/ 4165600 w 15766715"/>
                <a:gd name="connsiteY8" fmla="*/ 2895600 h 13739191"/>
                <a:gd name="connsiteX9" fmla="*/ 3048000 w 15766715"/>
                <a:gd name="connsiteY9" fmla="*/ 1473200 h 13739191"/>
                <a:gd name="connsiteX10" fmla="*/ 2413000 w 15766715"/>
                <a:gd name="connsiteY10" fmla="*/ 863600 h 13739191"/>
                <a:gd name="connsiteX11" fmla="*/ 2286000 w 15766715"/>
                <a:gd name="connsiteY11" fmla="*/ 660400 h 13739191"/>
                <a:gd name="connsiteX12" fmla="*/ 1676400 w 15766715"/>
                <a:gd name="connsiteY12" fmla="*/ 25400 h 13739191"/>
                <a:gd name="connsiteX13" fmla="*/ 1676400 w 15766715"/>
                <a:gd name="connsiteY13" fmla="*/ 25400 h 13739191"/>
                <a:gd name="connsiteX14" fmla="*/ 1676400 w 15766715"/>
                <a:gd name="connsiteY14" fmla="*/ 25400 h 13739191"/>
                <a:gd name="connsiteX0" fmla="*/ 1574800 w 15771596"/>
                <a:gd name="connsiteY0" fmla="*/ 0 h 13739191"/>
                <a:gd name="connsiteX1" fmla="*/ 15766715 w 15771596"/>
                <a:gd name="connsiteY1" fmla="*/ 0 h 13739191"/>
                <a:gd name="connsiteX2" fmla="*/ 15771411 w 15771596"/>
                <a:gd name="connsiteY2" fmla="*/ 13739191 h 13739191"/>
                <a:gd name="connsiteX3" fmla="*/ 0 w 15771596"/>
                <a:gd name="connsiteY3" fmla="*/ 13716000 h 13739191"/>
                <a:gd name="connsiteX4" fmla="*/ 1942431 w 15771596"/>
                <a:gd name="connsiteY4" fmla="*/ 12563642 h 13739191"/>
                <a:gd name="connsiteX5" fmla="*/ 3429000 w 15771596"/>
                <a:gd name="connsiteY5" fmla="*/ 10922000 h 13739191"/>
                <a:gd name="connsiteX6" fmla="*/ 4318000 w 15771596"/>
                <a:gd name="connsiteY6" fmla="*/ 8991600 h 13739191"/>
                <a:gd name="connsiteX7" fmla="*/ 4930274 w 15771596"/>
                <a:gd name="connsiteY7" fmla="*/ 6451600 h 13739191"/>
                <a:gd name="connsiteX8" fmla="*/ 4165600 w 15771596"/>
                <a:gd name="connsiteY8" fmla="*/ 2895600 h 13739191"/>
                <a:gd name="connsiteX9" fmla="*/ 3048000 w 15771596"/>
                <a:gd name="connsiteY9" fmla="*/ 1473200 h 13739191"/>
                <a:gd name="connsiteX10" fmla="*/ 2413000 w 15771596"/>
                <a:gd name="connsiteY10" fmla="*/ 863600 h 13739191"/>
                <a:gd name="connsiteX11" fmla="*/ 2286000 w 15771596"/>
                <a:gd name="connsiteY11" fmla="*/ 660400 h 13739191"/>
                <a:gd name="connsiteX12" fmla="*/ 1676400 w 15771596"/>
                <a:gd name="connsiteY12" fmla="*/ 25400 h 13739191"/>
                <a:gd name="connsiteX13" fmla="*/ 1676400 w 15771596"/>
                <a:gd name="connsiteY13" fmla="*/ 25400 h 13739191"/>
                <a:gd name="connsiteX14" fmla="*/ 1676400 w 15771596"/>
                <a:gd name="connsiteY14" fmla="*/ 25400 h 137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71596" h="13739191">
                  <a:moveTo>
                    <a:pt x="1574800" y="0"/>
                  </a:moveTo>
                  <a:lnTo>
                    <a:pt x="15766715" y="0"/>
                  </a:lnTo>
                  <a:cubicBezTo>
                    <a:pt x="15765262" y="4579730"/>
                    <a:pt x="15772864" y="9159461"/>
                    <a:pt x="15771411" y="13739191"/>
                  </a:cubicBezTo>
                  <a:lnTo>
                    <a:pt x="0" y="13716000"/>
                  </a:lnTo>
                  <a:lnTo>
                    <a:pt x="1942431" y="12563642"/>
                  </a:lnTo>
                  <a:lnTo>
                    <a:pt x="3429000" y="10922000"/>
                  </a:lnTo>
                  <a:lnTo>
                    <a:pt x="4318000" y="8991600"/>
                  </a:lnTo>
                  <a:lnTo>
                    <a:pt x="4930274" y="6451600"/>
                  </a:lnTo>
                  <a:lnTo>
                    <a:pt x="4165600" y="2895600"/>
                  </a:lnTo>
                  <a:lnTo>
                    <a:pt x="3048000" y="1473200"/>
                  </a:lnTo>
                  <a:lnTo>
                    <a:pt x="2413000" y="863600"/>
                  </a:lnTo>
                  <a:lnTo>
                    <a:pt x="2286000" y="660400"/>
                  </a:lnTo>
                  <a:lnTo>
                    <a:pt x="1676400" y="25400"/>
                  </a:lnTo>
                  <a:lnTo>
                    <a:pt x="1676400" y="25400"/>
                  </a:lnTo>
                  <a:lnTo>
                    <a:pt x="1676400" y="25400"/>
                  </a:lnTo>
                </a:path>
              </a:pathLst>
            </a:custGeom>
            <a:solidFill>
              <a:schemeClr val="accent2"/>
            </a:solidFill>
            <a:ln w="1905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FI" sz="1799" dirty="0"/>
            </a:p>
          </p:txBody>
        </p:sp>
        <p:pic>
          <p:nvPicPr>
            <p:cNvPr id="15" name="Kuva 11">
              <a:extLst>
                <a:ext uri="{FF2B5EF4-FFF2-40B4-BE49-F238E27FC236}">
                  <a16:creationId xmlns:a16="http://schemas.microsoft.com/office/drawing/2014/main" id="{751203F7-F805-8122-8EB2-20EFB163E25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391" b="4634"/>
            <a:stretch/>
          </p:blipFill>
          <p:spPr>
            <a:xfrm>
              <a:off x="385470" y="0"/>
              <a:ext cx="16013251" cy="13761714"/>
            </a:xfrm>
            <a:prstGeom prst="rect">
              <a:avLst/>
            </a:prstGeom>
          </p:spPr>
        </p:pic>
      </p:grpSp>
      <p:sp>
        <p:nvSpPr>
          <p:cNvPr id="16" name="TextBox 15">
            <a:extLst>
              <a:ext uri="{FF2B5EF4-FFF2-40B4-BE49-F238E27FC236}">
                <a16:creationId xmlns:a16="http://schemas.microsoft.com/office/drawing/2014/main" id="{2C5507B2-494A-660F-42CE-E9C5B781BB8B}"/>
              </a:ext>
            </a:extLst>
          </p:cNvPr>
          <p:cNvSpPr txBox="1"/>
          <p:nvPr/>
        </p:nvSpPr>
        <p:spPr>
          <a:xfrm>
            <a:off x="7225996" y="2688004"/>
            <a:ext cx="4503101" cy="2112970"/>
          </a:xfrm>
          <a:prstGeom prst="rect">
            <a:avLst/>
          </a:prstGeom>
          <a:noFill/>
          <a:ln w="44450" cap="sq">
            <a:noFill/>
            <a:miter lim="800000"/>
          </a:ln>
        </p:spPr>
        <p:txBody>
          <a:bodyPr wrap="square" lIns="179845" tIns="53953" bIns="53953" rtlCol="0" anchor="t" anchorCtr="0">
            <a:spAutoFit/>
          </a:bodyPr>
          <a:lstStyle/>
          <a:p>
            <a:pPr algn="l"/>
            <a:endParaRPr lang="en-FI" sz="3196" dirty="0">
              <a:solidFill>
                <a:schemeClr val="accent1"/>
              </a:solidFill>
              <a:latin typeface="+mj-lt"/>
            </a:endParaRPr>
          </a:p>
          <a:p>
            <a:pPr>
              <a:spcBef>
                <a:spcPts val="299"/>
              </a:spcBef>
            </a:pPr>
            <a:endParaRPr lang="fi-FI" sz="2269" b="1" dirty="0">
              <a:solidFill>
                <a:schemeClr val="accent1"/>
              </a:solidFill>
              <a:latin typeface="+mj-lt"/>
            </a:endParaRPr>
          </a:p>
          <a:p>
            <a:pPr>
              <a:spcBef>
                <a:spcPts val="299"/>
              </a:spcBef>
            </a:pPr>
            <a:r>
              <a:rPr lang="fi-FI" sz="2269" dirty="0">
                <a:solidFill>
                  <a:schemeClr val="accent1"/>
                </a:solidFill>
                <a:latin typeface="+mj-lt"/>
              </a:rPr>
              <a:t>Action Plan 2024-2026</a:t>
            </a:r>
          </a:p>
          <a:p>
            <a:pPr>
              <a:spcBef>
                <a:spcPts val="299"/>
              </a:spcBef>
            </a:pPr>
            <a:r>
              <a:rPr lang="fi-FI" sz="2269" dirty="0">
                <a:solidFill>
                  <a:schemeClr val="accent1"/>
                </a:solidFill>
                <a:latin typeface="+mj-lt"/>
              </a:rPr>
              <a:t>To </a:t>
            </a:r>
            <a:r>
              <a:rPr lang="fi-FI" sz="2269" dirty="0" err="1">
                <a:solidFill>
                  <a:schemeClr val="accent1"/>
                </a:solidFill>
                <a:latin typeface="+mj-lt"/>
              </a:rPr>
              <a:t>advance</a:t>
            </a:r>
            <a:r>
              <a:rPr lang="fi-FI" sz="2269" dirty="0">
                <a:solidFill>
                  <a:schemeClr val="accent1"/>
                </a:solidFill>
                <a:latin typeface="+mj-lt"/>
              </a:rPr>
              <a:t> </a:t>
            </a:r>
            <a:r>
              <a:rPr lang="fi-FI" sz="2269" dirty="0" err="1">
                <a:solidFill>
                  <a:schemeClr val="accent1"/>
                </a:solidFill>
                <a:latin typeface="+mj-lt"/>
              </a:rPr>
              <a:t>the</a:t>
            </a:r>
            <a:r>
              <a:rPr lang="fi-FI" sz="2269" dirty="0">
                <a:solidFill>
                  <a:schemeClr val="accent1"/>
                </a:solidFill>
                <a:latin typeface="+mj-lt"/>
              </a:rPr>
              <a:t> </a:t>
            </a:r>
            <a:r>
              <a:rPr lang="fi-FI" sz="2269" dirty="0" err="1">
                <a:solidFill>
                  <a:schemeClr val="accent1"/>
                </a:solidFill>
                <a:latin typeface="+mj-lt"/>
              </a:rPr>
              <a:t>strategic</a:t>
            </a:r>
            <a:r>
              <a:rPr lang="fi-FI" sz="2269" dirty="0">
                <a:solidFill>
                  <a:schemeClr val="accent1"/>
                </a:solidFill>
                <a:latin typeface="+mj-lt"/>
              </a:rPr>
              <a:t> </a:t>
            </a:r>
            <a:r>
              <a:rPr lang="fi-FI" sz="2269" dirty="0" err="1">
                <a:solidFill>
                  <a:schemeClr val="accent1"/>
                </a:solidFill>
                <a:latin typeface="+mj-lt"/>
              </a:rPr>
              <a:t>focus</a:t>
            </a:r>
            <a:r>
              <a:rPr lang="fi-FI" sz="2269" dirty="0">
                <a:solidFill>
                  <a:schemeClr val="accent1"/>
                </a:solidFill>
                <a:latin typeface="+mj-lt"/>
              </a:rPr>
              <a:t> </a:t>
            </a:r>
            <a:r>
              <a:rPr lang="fi-FI" sz="2269" dirty="0" err="1">
                <a:solidFill>
                  <a:schemeClr val="accent1"/>
                </a:solidFill>
                <a:latin typeface="+mj-lt"/>
              </a:rPr>
              <a:t>areas</a:t>
            </a:r>
            <a:endParaRPr lang="en-FI" sz="2269" dirty="0">
              <a:solidFill>
                <a:schemeClr val="accent1"/>
              </a:solidFill>
              <a:latin typeface="+mj-lt"/>
            </a:endParaRPr>
          </a:p>
        </p:txBody>
      </p:sp>
    </p:spTree>
    <p:extLst>
      <p:ext uri="{BB962C8B-B14F-4D97-AF65-F5344CB8AC3E}">
        <p14:creationId xmlns:p14="http://schemas.microsoft.com/office/powerpoint/2010/main" val="2970090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34D23492-6C0F-8D34-1423-05192AB13A0A}"/>
              </a:ext>
            </a:extLst>
          </p:cNvPr>
          <p:cNvSpPr txBox="1">
            <a:spLocks/>
          </p:cNvSpPr>
          <p:nvPr/>
        </p:nvSpPr>
        <p:spPr>
          <a:xfrm>
            <a:off x="225555" y="77720"/>
            <a:ext cx="10390188" cy="841375"/>
          </a:xfrm>
          <a:prstGeom prst="rect">
            <a:avLst/>
          </a:prstGeom>
        </p:spPr>
        <p:txBody>
          <a:bodyPr vert="horz" lIns="0" tIns="0" rIns="0" bIns="0" rtlCol="0" anchor="t" anchorCtr="0">
            <a:normAutofit fontScale="45000" lnSpcReduction="20000"/>
          </a:bodyPr>
          <a:lst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a:lstStyle>
          <a:p>
            <a:endParaRPr lang="fi-FI" i="1" dirty="0">
              <a:ea typeface="Calibri" panose="020F0502020204030204" pitchFamily="34" charset="0"/>
            </a:endParaRPr>
          </a:p>
          <a:p>
            <a:r>
              <a:rPr lang="fi-FI" sz="4400" i="1" dirty="0" err="1">
                <a:ea typeface="Calibri" panose="020F0502020204030204" pitchFamily="34" charset="0"/>
              </a:rPr>
              <a:t>Nature</a:t>
            </a:r>
            <a:r>
              <a:rPr lang="fi-FI" sz="4400" i="1" dirty="0">
                <a:ea typeface="Calibri" panose="020F0502020204030204" pitchFamily="34" charset="0"/>
              </a:rPr>
              <a:t> – </a:t>
            </a:r>
            <a:r>
              <a:rPr lang="fi-FI" sz="4400" i="1" dirty="0" err="1">
                <a:ea typeface="Calibri" panose="020F0502020204030204" pitchFamily="34" charset="0"/>
              </a:rPr>
              <a:t>Sustainable</a:t>
            </a:r>
            <a:r>
              <a:rPr lang="fi-FI" sz="4400" i="1" dirty="0">
                <a:ea typeface="Calibri" panose="020F0502020204030204" pitchFamily="34" charset="0"/>
              </a:rPr>
              <a:t> </a:t>
            </a:r>
            <a:r>
              <a:rPr lang="fi-FI" sz="4400" i="1" dirty="0" err="1">
                <a:ea typeface="Calibri" panose="020F0502020204030204" pitchFamily="34" charset="0"/>
              </a:rPr>
              <a:t>use</a:t>
            </a:r>
            <a:r>
              <a:rPr lang="fi-FI" sz="4400" i="1" dirty="0">
                <a:ea typeface="Calibri" panose="020F0502020204030204" pitchFamily="34" charset="0"/>
              </a:rPr>
              <a:t> of </a:t>
            </a:r>
            <a:r>
              <a:rPr lang="fi-FI" sz="4400" i="1" dirty="0" err="1">
                <a:ea typeface="Calibri" panose="020F0502020204030204" pitchFamily="34" charset="0"/>
              </a:rPr>
              <a:t>nature</a:t>
            </a:r>
            <a:br>
              <a:rPr lang="fi-FI" sz="3000" i="1" dirty="0">
                <a:ea typeface="Calibri" panose="020F0502020204030204" pitchFamily="34" charset="0"/>
              </a:rPr>
            </a:br>
            <a:br>
              <a:rPr lang="fi-FI" sz="2000" i="1" dirty="0">
                <a:ea typeface="Calibri" panose="020F0502020204030204" pitchFamily="34" charset="0"/>
              </a:rPr>
            </a:br>
            <a:br>
              <a:rPr lang="fi-FI" sz="2000" dirty="0">
                <a:ea typeface="Calibri" panose="020F0502020204030204" pitchFamily="34" charset="0"/>
              </a:rPr>
            </a:br>
            <a:br>
              <a:rPr lang="fi-FI" sz="1800" dirty="0">
                <a:latin typeface="Calibri" panose="020F0502020204030204" pitchFamily="34" charset="0"/>
                <a:ea typeface="Calibri" panose="020F0502020204030204" pitchFamily="34" charset="0"/>
                <a:cs typeface="Times New Roman" panose="02020603050405020304" pitchFamily="18" charset="0"/>
              </a:rPr>
            </a:br>
            <a:endParaRPr lang="fi-FI" sz="3600" dirty="0"/>
          </a:p>
        </p:txBody>
      </p:sp>
      <p:graphicFrame>
        <p:nvGraphicFramePr>
          <p:cNvPr id="6" name="Sisällön paikkamerkki 6">
            <a:extLst>
              <a:ext uri="{FF2B5EF4-FFF2-40B4-BE49-F238E27FC236}">
                <a16:creationId xmlns:a16="http://schemas.microsoft.com/office/drawing/2014/main" id="{8B89ED35-2290-D705-CD44-730E5D8125F3}"/>
              </a:ext>
            </a:extLst>
          </p:cNvPr>
          <p:cNvGraphicFramePr>
            <a:graphicFrameLocks/>
          </p:cNvGraphicFramePr>
          <p:nvPr>
            <p:extLst>
              <p:ext uri="{D42A27DB-BD31-4B8C-83A1-F6EECF244321}">
                <p14:modId xmlns:p14="http://schemas.microsoft.com/office/powerpoint/2010/main" val="542732130"/>
              </p:ext>
            </p:extLst>
          </p:nvPr>
        </p:nvGraphicFramePr>
        <p:xfrm>
          <a:off x="1" y="640752"/>
          <a:ext cx="12192000" cy="5958169"/>
        </p:xfrm>
        <a:graphic>
          <a:graphicData uri="http://schemas.openxmlformats.org/drawingml/2006/table">
            <a:tbl>
              <a:tblPr firstRow="1" bandRow="1">
                <a:tableStyleId>{72833802-FEF1-4C79-8D5D-14CF1EAF98D9}</a:tableStyleId>
              </a:tblPr>
              <a:tblGrid>
                <a:gridCol w="2277712">
                  <a:extLst>
                    <a:ext uri="{9D8B030D-6E8A-4147-A177-3AD203B41FA5}">
                      <a16:colId xmlns:a16="http://schemas.microsoft.com/office/drawing/2014/main" val="2819241334"/>
                    </a:ext>
                  </a:extLst>
                </a:gridCol>
                <a:gridCol w="6623007">
                  <a:extLst>
                    <a:ext uri="{9D8B030D-6E8A-4147-A177-3AD203B41FA5}">
                      <a16:colId xmlns:a16="http://schemas.microsoft.com/office/drawing/2014/main" val="469963773"/>
                    </a:ext>
                  </a:extLst>
                </a:gridCol>
                <a:gridCol w="3291281">
                  <a:extLst>
                    <a:ext uri="{9D8B030D-6E8A-4147-A177-3AD203B41FA5}">
                      <a16:colId xmlns:a16="http://schemas.microsoft.com/office/drawing/2014/main" val="3271946545"/>
                    </a:ext>
                  </a:extLst>
                </a:gridCol>
              </a:tblGrid>
              <a:tr h="807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dirty="0" err="1">
                          <a:solidFill>
                            <a:schemeClr val="bg1"/>
                          </a:solidFill>
                          <a:latin typeface="Arial" panose="020B0604020202020204" pitchFamily="34" charset="0"/>
                          <a:cs typeface="Arial" panose="020B0604020202020204" pitchFamily="34" charset="0"/>
                        </a:rPr>
                        <a:t>Operational</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goal</a:t>
                      </a:r>
                      <a:endParaRPr lang="fi-FI" sz="1400" b="0" dirty="0">
                        <a:solidFill>
                          <a:schemeClr val="bg1"/>
                        </a:solidFill>
                        <a:latin typeface="Arial" panose="020B0604020202020204" pitchFamily="34" charset="0"/>
                        <a:cs typeface="Arial" panose="020B0604020202020204" pitchFamily="34" charset="0"/>
                      </a:endParaRPr>
                    </a:p>
                    <a:p>
                      <a:pPr algn="l"/>
                      <a:endParaRPr lang="fi-FI" sz="1400" b="0" dirty="0">
                        <a:solidFill>
                          <a:schemeClr val="accent6"/>
                        </a:solidFill>
                        <a:latin typeface="Arial" panose="020B0604020202020204" pitchFamily="34" charset="0"/>
                        <a:cs typeface="Arial" panose="020B0604020202020204" pitchFamily="34" charset="0"/>
                      </a:endParaRPr>
                    </a:p>
                  </a:txBody>
                  <a:tcPr/>
                </a:tc>
                <a:tc>
                  <a:txBody>
                    <a:bodyPr/>
                    <a:lstStyle/>
                    <a:p>
                      <a:pPr algn="l"/>
                      <a:r>
                        <a:rPr lang="fi-FI" sz="1400" b="0" dirty="0">
                          <a:solidFill>
                            <a:schemeClr val="bg1"/>
                          </a:solidFill>
                          <a:latin typeface="Arial" panose="020B0604020202020204" pitchFamily="34" charset="0"/>
                          <a:cs typeface="Arial" panose="020B0604020202020204" pitchFamily="34" charset="0"/>
                        </a:rPr>
                        <a:t>Top </a:t>
                      </a:r>
                      <a:r>
                        <a:rPr lang="fi-FI" sz="1400" b="0" dirty="0" err="1">
                          <a:solidFill>
                            <a:schemeClr val="bg1"/>
                          </a:solidFill>
                          <a:latin typeface="Arial" panose="020B0604020202020204" pitchFamily="34" charset="0"/>
                          <a:cs typeface="Arial" panose="020B0604020202020204" pitchFamily="34" charset="0"/>
                        </a:rPr>
                        <a:t>measures</a:t>
                      </a:r>
                      <a:endParaRPr lang="fi-FI" sz="1400" b="0" dirty="0">
                        <a:solidFill>
                          <a:schemeClr val="bg1"/>
                        </a:solidFill>
                        <a:latin typeface="Arial" panose="020B0604020202020204" pitchFamily="34" charset="0"/>
                        <a:cs typeface="Arial" panose="020B0604020202020204" pitchFamily="34" charset="0"/>
                      </a:endParaRPr>
                    </a:p>
                  </a:txBody>
                  <a:tcPr/>
                </a:tc>
                <a:tc>
                  <a:txBody>
                    <a:bodyPr/>
                    <a:lstStyle/>
                    <a:p>
                      <a:pPr algn="l"/>
                      <a:r>
                        <a:rPr lang="fi-FI" sz="1400" b="0" dirty="0" err="1">
                          <a:solidFill>
                            <a:schemeClr val="bg1"/>
                          </a:solidFill>
                          <a:latin typeface="Arial" panose="020B0604020202020204" pitchFamily="34" charset="0"/>
                          <a:cs typeface="Arial" panose="020B0604020202020204" pitchFamily="34" charset="0"/>
                        </a:rPr>
                        <a:t>Monitoring</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Indicators</a:t>
                      </a:r>
                      <a:r>
                        <a:rPr lang="fi-FI" sz="1400" b="0" dirty="0">
                          <a:solidFill>
                            <a:schemeClr val="bg1"/>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033660198"/>
                  </a:ext>
                </a:extLst>
              </a:tr>
              <a:tr h="420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j-lt"/>
                          <a:cs typeface="Arial" panose="020B0604020202020204" pitchFamily="34" charset="0"/>
                        </a:rPr>
                        <a:t>INCREASING THE VALUE OF NATURAL CAPITAL</a:t>
                      </a:r>
                      <a:endParaRPr lang="fi-FI" sz="1200" kern="1200" dirty="0">
                        <a:solidFill>
                          <a:srgbClr val="000000"/>
                        </a:solidFill>
                        <a:effectLst/>
                        <a:latin typeface="+mj-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dirty="0">
                          <a:solidFill>
                            <a:srgbClr val="000000"/>
                          </a:solidFill>
                          <a:latin typeface="+mn-lt"/>
                          <a:cs typeface="Arial" panose="020B0604020202020204" pitchFamily="34" charset="0"/>
                        </a:rPr>
                        <a:t>Identifying natural values and dependencies in decision-making and tendering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Implementing zoning based on comprehensive biodiversity surveys</a:t>
                      </a:r>
                      <a:r>
                        <a:rPr lang="en-GB" sz="1100" kern="1200" baseline="0" dirty="0">
                          <a:solidFill>
                            <a:srgbClr val="000000"/>
                          </a:solidFill>
                          <a:effectLst/>
                          <a:latin typeface="+mn-lt"/>
                          <a:ea typeface="+mn-ea"/>
                          <a:cs typeface="Arial" panose="020B0604020202020204" pitchFamily="34" charset="0"/>
                        </a:rPr>
                        <a:t> and </a:t>
                      </a:r>
                      <a:r>
                        <a:rPr lang="en-GB" sz="1100" kern="1200" dirty="0">
                          <a:solidFill>
                            <a:srgbClr val="000000"/>
                          </a:solidFill>
                          <a:effectLst/>
                          <a:latin typeface="+mn-lt"/>
                          <a:ea typeface="+mn-ea"/>
                          <a:cs typeface="Arial" panose="020B0604020202020204" pitchFamily="34" charset="0"/>
                        </a:rPr>
                        <a:t>participation, to safeguard biodiversity and account</a:t>
                      </a:r>
                      <a:r>
                        <a:rPr lang="en-GB" sz="1100" kern="1200" baseline="0" dirty="0">
                          <a:solidFill>
                            <a:srgbClr val="000000"/>
                          </a:solidFill>
                          <a:effectLst/>
                          <a:latin typeface="+mn-lt"/>
                          <a:ea typeface="+mn-ea"/>
                          <a:cs typeface="Arial" panose="020B0604020202020204" pitchFamily="34" charset="0"/>
                        </a:rPr>
                        <a:t> for</a:t>
                      </a:r>
                      <a:r>
                        <a:rPr lang="en-GB" sz="1100" kern="1200" dirty="0">
                          <a:solidFill>
                            <a:srgbClr val="000000"/>
                          </a:solidFill>
                          <a:effectLst/>
                          <a:latin typeface="+mn-lt"/>
                          <a:ea typeface="+mn-ea"/>
                          <a:cs typeface="Arial" panose="020B0604020202020204" pitchFamily="34" charset="0"/>
                        </a:rPr>
                        <a:t> cultural landscapes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Actively exploring alternative long-term solutions for heat production</a:t>
                      </a:r>
                      <a:endParaRPr lang="fi-FI" sz="1100" kern="1200" dirty="0">
                        <a:solidFill>
                          <a:srgbClr val="000000"/>
                        </a:solidFill>
                        <a:effectLst/>
                        <a:latin typeface="+mn-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Percentage of tenders incorporating environmental criteria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Whether relevant sustainability indicators have been adopted in planning,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Area (m²) and proportion of protected areas in the municipality's land area</a:t>
                      </a:r>
                      <a:endParaRPr lang="fi-FI" sz="1100" dirty="0">
                        <a:solidFill>
                          <a:srgbClr val="000000"/>
                        </a:solidFill>
                      </a:endParaRPr>
                    </a:p>
                  </a:txBody>
                  <a:tcPr/>
                </a:tc>
                <a:extLst>
                  <a:ext uri="{0D108BD9-81ED-4DB2-BD59-A6C34878D82A}">
                    <a16:rowId xmlns:a16="http://schemas.microsoft.com/office/drawing/2014/main" val="3303941396"/>
                  </a:ext>
                </a:extLst>
              </a:tr>
              <a:tr h="686513">
                <a:tc>
                  <a:txBody>
                    <a:bodyPr/>
                    <a:lstStyle/>
                    <a:p>
                      <a:pPr algn="l"/>
                      <a:r>
                        <a:rPr lang="fi-FI" sz="1200" b="0" i="0" u="none" strike="noStrike" baseline="0" dirty="0">
                          <a:solidFill>
                            <a:srgbClr val="000000"/>
                          </a:solidFill>
                          <a:latin typeface="+mj-lt"/>
                          <a:cs typeface="Arial" panose="020B0604020202020204" pitchFamily="34" charset="0"/>
                        </a:rPr>
                        <a:t>RESPONDING TO CLIMATE CHANGE</a:t>
                      </a:r>
                    </a:p>
                    <a:p>
                      <a:pPr algn="l"/>
                      <a:endParaRPr lang="fi-FI" sz="1200" b="0" i="0" u="none" strike="noStrike" baseline="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Developing a climate action plan for the municipality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Preparing plans for environmental construction, maintenance, and upkeep with principles of sustainability (low-carbon)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Adapting and preparing for climate change locally as much as possible (flooding, snow and rainfall, extreme cold)</a:t>
                      </a:r>
                      <a:endParaRPr lang="fi-FI" sz="1100" kern="1200" dirty="0">
                        <a:solidFill>
                          <a:srgbClr val="000000"/>
                        </a:solidFill>
                        <a:effectLst/>
                        <a:latin typeface="+mn-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Climate action plan has been made,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Development of maintenance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Extreme weather phenomena scripted for in the contingency plan, Yes/No</a:t>
                      </a:r>
                      <a:endParaRPr lang="fi-FI" sz="110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3333964541"/>
                  </a:ext>
                </a:extLst>
              </a:tr>
              <a:tr h="587111">
                <a:tc>
                  <a:txBody>
                    <a:bodyPr/>
                    <a:lstStyle/>
                    <a:p>
                      <a:pPr algn="l"/>
                      <a:r>
                        <a:rPr lang="fi-FI" sz="1200" kern="1200" dirty="0">
                          <a:solidFill>
                            <a:srgbClr val="000000"/>
                          </a:solidFill>
                          <a:effectLst/>
                          <a:latin typeface="+mj-lt"/>
                          <a:ea typeface="+mn-ea"/>
                          <a:cs typeface="Arial" panose="020B0604020202020204" pitchFamily="34" charset="0"/>
                        </a:rPr>
                        <a:t>PROMOTING CIRCULAR ECONOMY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Increasing recycling rates through active collaboration with the Lapin </a:t>
                      </a:r>
                      <a:r>
                        <a:rPr lang="en-GB" sz="1100" kern="1200" dirty="0" err="1">
                          <a:solidFill>
                            <a:srgbClr val="000000"/>
                          </a:solidFill>
                          <a:effectLst/>
                          <a:latin typeface="+mn-lt"/>
                          <a:ea typeface="+mn-ea"/>
                          <a:cs typeface="Arial" panose="020B0604020202020204" pitchFamily="34" charset="0"/>
                        </a:rPr>
                        <a:t>Jätehuolto</a:t>
                      </a:r>
                      <a:r>
                        <a:rPr lang="en-GB" sz="1100" kern="1200" dirty="0">
                          <a:solidFill>
                            <a:srgbClr val="000000"/>
                          </a:solidFill>
                          <a:effectLst/>
                          <a:latin typeface="+mn-lt"/>
                          <a:ea typeface="+mn-ea"/>
                          <a:cs typeface="Arial" panose="020B0604020202020204" pitchFamily="34" charset="0"/>
                        </a:rPr>
                        <a:t> </a:t>
                      </a:r>
                      <a:r>
                        <a:rPr lang="en-GB" sz="1100" kern="1200" dirty="0" err="1">
                          <a:solidFill>
                            <a:srgbClr val="000000"/>
                          </a:solidFill>
                          <a:effectLst/>
                          <a:latin typeface="+mn-lt"/>
                          <a:ea typeface="+mn-ea"/>
                          <a:cs typeface="Arial" panose="020B0604020202020204" pitchFamily="34" charset="0"/>
                        </a:rPr>
                        <a:t>kuntayhtymä</a:t>
                      </a:r>
                      <a:endParaRPr lang="en-GB" sz="1100" kern="1200" dirty="0">
                        <a:solidFill>
                          <a:srgbClr val="000000"/>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Encouraging efficient utilization of raw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Providing guidance and information in collaboration with schools, early childhood education, and waste management authorities</a:t>
                      </a:r>
                      <a:endParaRPr lang="fi-FI" sz="1100" kern="1200" dirty="0">
                        <a:solidFill>
                          <a:srgbClr val="000000"/>
                        </a:solidFill>
                        <a:effectLst/>
                        <a:latin typeface="+mn-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err="1">
                          <a:solidFill>
                            <a:srgbClr val="000000"/>
                          </a:solidFill>
                        </a:rPr>
                        <a:t>Development</a:t>
                      </a:r>
                      <a:r>
                        <a:rPr lang="fi-FI" sz="1100" dirty="0">
                          <a:solidFill>
                            <a:srgbClr val="000000"/>
                          </a:solidFill>
                        </a:rPr>
                        <a:t> of </a:t>
                      </a:r>
                      <a:r>
                        <a:rPr lang="fi-FI" sz="1100" dirty="0" err="1">
                          <a:solidFill>
                            <a:srgbClr val="000000"/>
                          </a:solidFill>
                        </a:rPr>
                        <a:t>recycling</a:t>
                      </a:r>
                      <a:r>
                        <a:rPr lang="fi-FI" sz="1100" dirty="0">
                          <a:solidFill>
                            <a:srgbClr val="000000"/>
                          </a:solidFill>
                        </a:rPr>
                        <a:t> </a:t>
                      </a:r>
                      <a:r>
                        <a:rPr lang="fi-FI" sz="1100" dirty="0" err="1">
                          <a:solidFill>
                            <a:srgbClr val="000000"/>
                          </a:solidFill>
                        </a:rPr>
                        <a:t>rate</a:t>
                      </a:r>
                      <a:r>
                        <a:rPr lang="fi-FI" sz="1100" dirty="0">
                          <a:solidFill>
                            <a:srgbClr val="00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err="1">
                          <a:solidFill>
                            <a:srgbClr val="000000"/>
                          </a:solidFill>
                        </a:rPr>
                        <a:t>Developing</a:t>
                      </a:r>
                      <a:r>
                        <a:rPr lang="fi-FI" sz="1100" dirty="0">
                          <a:solidFill>
                            <a:srgbClr val="000000"/>
                          </a:solidFill>
                        </a:rPr>
                        <a:t> </a:t>
                      </a:r>
                      <a:r>
                        <a:rPr lang="fi-FI" sz="1100" dirty="0" err="1">
                          <a:solidFill>
                            <a:srgbClr val="000000"/>
                          </a:solidFill>
                        </a:rPr>
                        <a:t>plan</a:t>
                      </a:r>
                      <a:r>
                        <a:rPr lang="fi-FI" sz="1100" dirty="0">
                          <a:solidFill>
                            <a:srgbClr val="000000"/>
                          </a:solidFill>
                        </a:rPr>
                        <a:t> </a:t>
                      </a:r>
                      <a:r>
                        <a:rPr lang="fi-FI" sz="1100" dirty="0" err="1">
                          <a:solidFill>
                            <a:srgbClr val="000000"/>
                          </a:solidFill>
                        </a:rPr>
                        <a:t>produced</a:t>
                      </a:r>
                      <a:r>
                        <a:rPr lang="fi-FI" sz="1100" dirty="0">
                          <a:solidFill>
                            <a:srgbClr val="000000"/>
                          </a:solidFill>
                        </a:rPr>
                        <a:t>,</a:t>
                      </a:r>
                      <a:r>
                        <a:rPr lang="fi-FI" sz="1100" baseline="0" dirty="0">
                          <a:solidFill>
                            <a:srgbClr val="000000"/>
                          </a:solidFill>
                        </a:rPr>
                        <a:t> </a:t>
                      </a:r>
                      <a:r>
                        <a:rPr lang="fi-FI" sz="1100" baseline="0" dirty="0" err="1">
                          <a:solidFill>
                            <a:srgbClr val="000000"/>
                          </a:solidFill>
                        </a:rPr>
                        <a:t>Yes</a:t>
                      </a:r>
                      <a:r>
                        <a:rPr lang="fi-FI" sz="1100" dirty="0">
                          <a:solidFill>
                            <a:srgbClr val="000000"/>
                          </a:solidFill>
                        </a:rPr>
                        <a:t>/No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rPr>
                        <a:t>Number of completed educational campaigns per year</a:t>
                      </a:r>
                      <a:endParaRPr lang="fi-FI" sz="110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1021368689"/>
                  </a:ext>
                </a:extLst>
              </a:tr>
              <a:tr h="729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mj-lt"/>
                          <a:cs typeface="Arial" panose="020B0604020202020204" pitchFamily="34" charset="0"/>
                        </a:rPr>
                        <a:t>GUIDED AND MARKED TRAILS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latin typeface="+mn-lt"/>
                          <a:cs typeface="Arial" panose="020B0604020202020204" pitchFamily="34" charset="0"/>
                        </a:rPr>
                        <a:t>Considering both local needs and customs as well as the needs of tourists in nature tourism destinations, while preserving untouched nature and concentrating trails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latin typeface="+mn-lt"/>
                          <a:cs typeface="Arial" panose="020B0604020202020204" pitchFamily="34" charset="0"/>
                        </a:rPr>
                        <a:t>Implementing guided routes to nearby natural areas and recreational areas, considering diverse usage needs and accessibility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Feedback on the condition and maintenance of routes (summary after each season)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mn-lt"/>
                          <a:ea typeface="+mn-ea"/>
                          <a:cs typeface="Arial" panose="020B0604020202020204" pitchFamily="34" charset="0"/>
                        </a:rPr>
                        <a:t>Targeted usage rate counters</a:t>
                      </a:r>
                      <a:endParaRPr lang="fi-FI" sz="1100" strike="noStrike"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1702198671"/>
                  </a:ext>
                </a:extLst>
              </a:tr>
              <a:tr h="0">
                <a:tc>
                  <a:txBody>
                    <a:bodyPr/>
                    <a:lstStyle/>
                    <a:p>
                      <a:r>
                        <a:rPr lang="fi-FI" sz="1200" kern="1200" dirty="0">
                          <a:solidFill>
                            <a:srgbClr val="000000"/>
                          </a:solidFill>
                          <a:latin typeface="+mj-lt"/>
                          <a:ea typeface="+mn-ea"/>
                          <a:cs typeface="Arial" panose="020B0604020202020204" pitchFamily="34" charset="0"/>
                        </a:rPr>
                        <a:t>SUSTAINABLE LAND USE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Avenir Next LT Pro (Otsikot)"/>
                          <a:ea typeface="+mn-ea"/>
                          <a:cs typeface="Arial" panose="020B0604020202020204" pitchFamily="34" charset="0"/>
                        </a:rPr>
                        <a:t>Identifying regional characteristics and development needs; Ivalo, Inari, and </a:t>
                      </a:r>
                      <a:r>
                        <a:rPr lang="en-GB" sz="1100" kern="1200" dirty="0" err="1">
                          <a:solidFill>
                            <a:srgbClr val="000000"/>
                          </a:solidFill>
                          <a:effectLst/>
                          <a:latin typeface="Avenir Next LT Pro (Otsikot)"/>
                          <a:ea typeface="+mn-ea"/>
                          <a:cs typeface="Arial" panose="020B0604020202020204" pitchFamily="34" charset="0"/>
                        </a:rPr>
                        <a:t>Saariselkä</a:t>
                      </a:r>
                      <a:r>
                        <a:rPr lang="en-GB" sz="1100" kern="1200" dirty="0">
                          <a:solidFill>
                            <a:srgbClr val="000000"/>
                          </a:solidFill>
                          <a:effectLst/>
                          <a:latin typeface="Avenir Next LT Pro (Otsikot)"/>
                          <a:ea typeface="+mn-ea"/>
                          <a:cs typeface="Arial" panose="020B0604020202020204" pitchFamily="34" charset="0"/>
                        </a:rPr>
                        <a:t>, as well as villages, and conduct comprehensive area-wide assessments as the basis for detailed planning (Master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Avenir Next LT Pro (Otsikot)"/>
                          <a:ea typeface="+mn-ea"/>
                          <a:cs typeface="Arial" panose="020B0604020202020204" pitchFamily="34" charset="0"/>
                        </a:rPr>
                        <a:t>Considering social sustainability in land use planning throughout the municipality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Avenir Next LT Pro (Otsikot)"/>
                          <a:ea typeface="+mn-ea"/>
                          <a:cs typeface="Arial" panose="020B0604020202020204" pitchFamily="34" charset="0"/>
                        </a:rPr>
                        <a:t>Responding to diverse and sustainable plot offerings to meet the needs of businesses, public functions, and residential construction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rgbClr val="000000"/>
                          </a:solidFill>
                          <a:effectLst/>
                          <a:latin typeface="Avenir Next LT Pro (Otsikot)"/>
                          <a:ea typeface="+mn-ea"/>
                          <a:cs typeface="Arial" panose="020B0604020202020204" pitchFamily="34" charset="0"/>
                        </a:rPr>
                        <a:t>Updating the land use plan for </a:t>
                      </a:r>
                      <a:r>
                        <a:rPr lang="en-GB" sz="1100" kern="1200" dirty="0" err="1">
                          <a:solidFill>
                            <a:srgbClr val="000000"/>
                          </a:solidFill>
                          <a:effectLst/>
                          <a:latin typeface="Avenir Next LT Pro (Otsikot)"/>
                          <a:ea typeface="+mn-ea"/>
                          <a:cs typeface="Arial" panose="020B0604020202020204" pitchFamily="34" charset="0"/>
                        </a:rPr>
                        <a:t>Saariselkä</a:t>
                      </a:r>
                      <a:endParaRPr lang="en-GB" sz="1100" kern="1200" dirty="0">
                        <a:solidFill>
                          <a:srgbClr val="000000"/>
                        </a:solidFill>
                        <a:effectLst/>
                        <a:latin typeface="Avenir Next LT Pro (Otsiko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baseline="0" dirty="0">
                          <a:solidFill>
                            <a:srgbClr val="000000"/>
                          </a:solidFill>
                          <a:effectLst/>
                          <a:latin typeface="Avenir Next LT Pro (Otsikot)"/>
                          <a:ea typeface="+mn-ea"/>
                          <a:cs typeface="Arial" panose="020B0604020202020204" pitchFamily="34" charset="0"/>
                        </a:rPr>
                        <a:t>Results of citizen surveys (residential comfortability and satisfaction with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strike="noStrike" kern="1200" dirty="0">
                          <a:solidFill>
                            <a:srgbClr val="000000"/>
                          </a:solidFill>
                          <a:effectLst/>
                          <a:latin typeface="Avenir Next LT Pro (Otsikot)"/>
                          <a:ea typeface="+mn-ea"/>
                          <a:cs typeface="Arial" panose="020B0604020202020204" pitchFamily="34" charset="0"/>
                        </a:rPr>
                        <a:t>Comparison between completed regional comprehensive assessments and the plan for creating area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strike="noStrike" kern="1200" dirty="0">
                          <a:solidFill>
                            <a:srgbClr val="000000"/>
                          </a:solidFill>
                          <a:effectLst/>
                          <a:latin typeface="Avenir Next LT Pro (Otsikot)"/>
                          <a:ea typeface="+mn-ea"/>
                          <a:cs typeface="Arial" panose="020B0604020202020204" pitchFamily="34" charset="0"/>
                        </a:rPr>
                        <a:t>Update of the development plan for </a:t>
                      </a:r>
                      <a:r>
                        <a:rPr lang="en-GB" sz="1100" strike="noStrike" kern="1200" dirty="0" err="1">
                          <a:solidFill>
                            <a:srgbClr val="000000"/>
                          </a:solidFill>
                          <a:effectLst/>
                          <a:latin typeface="Avenir Next LT Pro (Otsikot)"/>
                          <a:ea typeface="+mn-ea"/>
                          <a:cs typeface="Arial" panose="020B0604020202020204" pitchFamily="34" charset="0"/>
                        </a:rPr>
                        <a:t>Saariselkä</a:t>
                      </a:r>
                      <a:r>
                        <a:rPr lang="en-GB" sz="1100" strike="noStrike" kern="1200" dirty="0">
                          <a:solidFill>
                            <a:srgbClr val="000000"/>
                          </a:solidFill>
                          <a:effectLst/>
                          <a:latin typeface="Avenir Next LT Pro (Otsikot)"/>
                          <a:ea typeface="+mn-ea"/>
                          <a:cs typeface="Arial" panose="020B0604020202020204" pitchFamily="34" charset="0"/>
                        </a:rPr>
                        <a:t>,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strike="noStrike" kern="1200" dirty="0">
                          <a:solidFill>
                            <a:srgbClr val="000000"/>
                          </a:solidFill>
                          <a:effectLst/>
                          <a:latin typeface="Avenir Next LT Pro (Otsikot)"/>
                          <a:ea typeface="+mn-ea"/>
                          <a:cs typeface="Arial" panose="020B0604020202020204" pitchFamily="34" charset="0"/>
                        </a:rPr>
                        <a:t>Number of newly plotted plots per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strike="noStrike" kern="1200" dirty="0">
                          <a:solidFill>
                            <a:srgbClr val="000000"/>
                          </a:solidFill>
                          <a:effectLst/>
                          <a:latin typeface="Avenir Next LT Pro (Otsikot)"/>
                          <a:ea typeface="+mn-ea"/>
                          <a:cs typeface="Arial" panose="020B0604020202020204" pitchFamily="34" charset="0"/>
                        </a:rPr>
                        <a:t>Actual construction per year</a:t>
                      </a:r>
                    </a:p>
                  </a:txBody>
                  <a:tcPr/>
                </a:tc>
                <a:extLst>
                  <a:ext uri="{0D108BD9-81ED-4DB2-BD59-A6C34878D82A}">
                    <a16:rowId xmlns:a16="http://schemas.microsoft.com/office/drawing/2014/main" val="4138262181"/>
                  </a:ext>
                </a:extLst>
              </a:tr>
            </a:tbl>
          </a:graphicData>
        </a:graphic>
      </p:graphicFrame>
    </p:spTree>
    <p:extLst>
      <p:ext uri="{BB962C8B-B14F-4D97-AF65-F5344CB8AC3E}">
        <p14:creationId xmlns:p14="http://schemas.microsoft.com/office/powerpoint/2010/main" val="377059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BFD01BB8-9C7E-98AD-E003-CDEE5E76384F}"/>
              </a:ext>
            </a:extLst>
          </p:cNvPr>
          <p:cNvSpPr txBox="1">
            <a:spLocks/>
          </p:cNvSpPr>
          <p:nvPr/>
        </p:nvSpPr>
        <p:spPr>
          <a:xfrm>
            <a:off x="164123" y="230309"/>
            <a:ext cx="10080625" cy="841375"/>
          </a:xfrm>
          <a:prstGeom prst="rect">
            <a:avLst/>
          </a:prstGeom>
        </p:spPr>
        <p:txBody>
          <a:bodyPr vert="horz" lIns="0" tIns="0" rIns="0" bIns="0" rtlCol="0" anchor="t" anchorCtr="0">
            <a:normAutofit fontScale="97500" lnSpcReduction="10000"/>
          </a:bodyPr>
          <a:lst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a:lstStyle>
          <a:p>
            <a:pPr marL="0" marR="0" lvl="0" indent="0" algn="l" defTabSz="914400" rtl="0" eaLnBrk="1" fontAlgn="auto" latinLnBrk="0" hangingPunct="1">
              <a:lnSpc>
                <a:spcPct val="83000"/>
              </a:lnSpc>
              <a:spcBef>
                <a:spcPct val="0"/>
              </a:spcBef>
              <a:spcAft>
                <a:spcPts val="0"/>
              </a:spcAft>
              <a:buClrTx/>
              <a:buSzTx/>
              <a:buFontTx/>
              <a:buNone/>
              <a:tabLst/>
              <a:defRPr/>
            </a:pPr>
            <a:r>
              <a:rPr lang="fi-FI" sz="2000" i="1" dirty="0" err="1">
                <a:solidFill>
                  <a:srgbClr val="323232"/>
                </a:solidFill>
                <a:latin typeface="Avenir Next LT Pro"/>
                <a:ea typeface="Calibri" panose="020F0502020204030204" pitchFamily="34" charset="0"/>
              </a:rPr>
              <a:t>Vitality</a:t>
            </a:r>
            <a:r>
              <a:rPr lang="fi-FI" sz="2000" i="1" dirty="0">
                <a:solidFill>
                  <a:srgbClr val="323232"/>
                </a:solidFill>
                <a:latin typeface="Avenir Next LT Pro"/>
                <a:ea typeface="Calibri" panose="020F0502020204030204" pitchFamily="34" charset="0"/>
              </a:rPr>
              <a:t> – </a:t>
            </a:r>
            <a:r>
              <a:rPr lang="fi-FI" sz="2000" i="1" dirty="0" err="1">
                <a:solidFill>
                  <a:srgbClr val="323232"/>
                </a:solidFill>
                <a:latin typeface="Avenir Next LT Pro"/>
                <a:ea typeface="Calibri" panose="020F0502020204030204" pitchFamily="34" charset="0"/>
              </a:rPr>
              <a:t>Diversifying</a:t>
            </a:r>
            <a:r>
              <a:rPr lang="fi-FI" sz="2000" i="1" dirty="0">
                <a:solidFill>
                  <a:srgbClr val="323232"/>
                </a:solidFill>
                <a:latin typeface="Avenir Next LT Pro"/>
                <a:ea typeface="Calibri" panose="020F0502020204030204" pitchFamily="34" charset="0"/>
              </a:rPr>
              <a:t> </a:t>
            </a:r>
            <a:r>
              <a:rPr lang="fi-FI" sz="2000" i="1" dirty="0" err="1">
                <a:solidFill>
                  <a:srgbClr val="323232"/>
                </a:solidFill>
                <a:latin typeface="Avenir Next LT Pro"/>
                <a:ea typeface="Calibri" panose="020F0502020204030204" pitchFamily="34" charset="0"/>
              </a:rPr>
              <a:t>economic</a:t>
            </a:r>
            <a:r>
              <a:rPr lang="fi-FI" sz="2000" i="1" dirty="0">
                <a:solidFill>
                  <a:srgbClr val="323232"/>
                </a:solidFill>
                <a:latin typeface="Avenir Next LT Pro"/>
                <a:ea typeface="Calibri" panose="020F0502020204030204" pitchFamily="34" charset="0"/>
              </a:rPr>
              <a:t> </a:t>
            </a:r>
            <a:r>
              <a:rPr lang="fi-FI" sz="2000" i="1" dirty="0" err="1">
                <a:solidFill>
                  <a:srgbClr val="323232"/>
                </a:solidFill>
                <a:latin typeface="Avenir Next LT Pro"/>
                <a:ea typeface="Calibri" panose="020F0502020204030204" pitchFamily="34" charset="0"/>
              </a:rPr>
              <a:t>activities</a:t>
            </a:r>
            <a:r>
              <a:rPr lang="fi-FI" sz="2000" i="1" dirty="0">
                <a:solidFill>
                  <a:srgbClr val="323232"/>
                </a:solidFill>
                <a:latin typeface="Avenir Next LT Pro"/>
                <a:ea typeface="Calibri" panose="020F0502020204030204" pitchFamily="34" charset="0"/>
              </a:rPr>
              <a:t> for </a:t>
            </a:r>
            <a:r>
              <a:rPr lang="fi-FI" sz="2000" i="1" dirty="0" err="1">
                <a:solidFill>
                  <a:srgbClr val="323232"/>
                </a:solidFill>
                <a:latin typeface="Avenir Next LT Pro"/>
                <a:ea typeface="Calibri" panose="020F0502020204030204" pitchFamily="34" charset="0"/>
              </a:rPr>
              <a:t>year-round</a:t>
            </a:r>
            <a:r>
              <a:rPr lang="fi-FI" sz="2000" i="1" dirty="0">
                <a:solidFill>
                  <a:srgbClr val="323232"/>
                </a:solidFill>
                <a:latin typeface="Avenir Next LT Pro"/>
                <a:ea typeface="Calibri" panose="020F0502020204030204" pitchFamily="34" charset="0"/>
              </a:rPr>
              <a:t>  </a:t>
            </a:r>
            <a:br>
              <a:rPr kumimoji="0" lang="fi-FI" sz="2000" b="1" i="1" u="none" strike="noStrike" kern="1200" cap="none" spc="-40" normalizeH="0" baseline="0" noProof="0" dirty="0">
                <a:ln>
                  <a:noFill/>
                </a:ln>
                <a:solidFill>
                  <a:srgbClr val="323232"/>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fi-FI" sz="1800" b="0" i="0" u="none" strike="noStrike" kern="1200" cap="none" spc="-40" normalizeH="0" baseline="0" noProof="0" dirty="0">
                <a:ln>
                  <a:noFill/>
                </a:ln>
                <a:solidFill>
                  <a:srgbClr val="323232"/>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fi-FI" sz="3600" b="0" i="0" u="none" strike="noStrike" kern="1200" cap="none" spc="-40" normalizeH="0" baseline="0" noProof="0" dirty="0">
              <a:ln>
                <a:noFill/>
              </a:ln>
              <a:solidFill>
                <a:srgbClr val="323232"/>
              </a:solidFill>
              <a:effectLst/>
              <a:uLnTx/>
              <a:uFillTx/>
              <a:latin typeface="Avenir Next LT Pro"/>
              <a:ea typeface="+mj-ea"/>
              <a:cs typeface="+mj-cs"/>
            </a:endParaRPr>
          </a:p>
        </p:txBody>
      </p:sp>
      <p:graphicFrame>
        <p:nvGraphicFramePr>
          <p:cNvPr id="4" name="Sisällön paikkamerkki 6">
            <a:extLst>
              <a:ext uri="{FF2B5EF4-FFF2-40B4-BE49-F238E27FC236}">
                <a16:creationId xmlns:a16="http://schemas.microsoft.com/office/drawing/2014/main" id="{FCF46715-D375-6283-4305-6A06E559CCF1}"/>
              </a:ext>
            </a:extLst>
          </p:cNvPr>
          <p:cNvGraphicFramePr>
            <a:graphicFrameLocks/>
          </p:cNvGraphicFramePr>
          <p:nvPr>
            <p:extLst>
              <p:ext uri="{D42A27DB-BD31-4B8C-83A1-F6EECF244321}">
                <p14:modId xmlns:p14="http://schemas.microsoft.com/office/powerpoint/2010/main" val="2081401949"/>
              </p:ext>
            </p:extLst>
          </p:nvPr>
        </p:nvGraphicFramePr>
        <p:xfrm>
          <a:off x="0" y="589660"/>
          <a:ext cx="12192000" cy="5982815"/>
        </p:xfrm>
        <a:graphic>
          <a:graphicData uri="http://schemas.openxmlformats.org/drawingml/2006/table">
            <a:tbl>
              <a:tblPr firstRow="1" bandRow="1">
                <a:tableStyleId>{72833802-FEF1-4C79-8D5D-14CF1EAF98D9}</a:tableStyleId>
              </a:tblPr>
              <a:tblGrid>
                <a:gridCol w="2315308">
                  <a:extLst>
                    <a:ext uri="{9D8B030D-6E8A-4147-A177-3AD203B41FA5}">
                      <a16:colId xmlns:a16="http://schemas.microsoft.com/office/drawing/2014/main" val="2819241334"/>
                    </a:ext>
                  </a:extLst>
                </a:gridCol>
                <a:gridCol w="6623593">
                  <a:extLst>
                    <a:ext uri="{9D8B030D-6E8A-4147-A177-3AD203B41FA5}">
                      <a16:colId xmlns:a16="http://schemas.microsoft.com/office/drawing/2014/main" val="469963773"/>
                    </a:ext>
                  </a:extLst>
                </a:gridCol>
                <a:gridCol w="3253099">
                  <a:extLst>
                    <a:ext uri="{9D8B030D-6E8A-4147-A177-3AD203B41FA5}">
                      <a16:colId xmlns:a16="http://schemas.microsoft.com/office/drawing/2014/main" val="481026378"/>
                    </a:ext>
                  </a:extLst>
                </a:gridCol>
              </a:tblGrid>
              <a:tr h="735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dirty="0" err="1">
                          <a:solidFill>
                            <a:schemeClr val="bg1"/>
                          </a:solidFill>
                          <a:latin typeface="Arial" panose="020B0604020202020204" pitchFamily="34" charset="0"/>
                          <a:cs typeface="Arial" panose="020B0604020202020204" pitchFamily="34" charset="0"/>
                        </a:rPr>
                        <a:t>Operational</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goal</a:t>
                      </a:r>
                      <a:endParaRPr lang="fi-FI" sz="1400" b="0" dirty="0">
                        <a:solidFill>
                          <a:schemeClr val="bg1"/>
                        </a:solidFill>
                        <a:latin typeface="Arial" panose="020B0604020202020204" pitchFamily="34" charset="0"/>
                        <a:cs typeface="Arial" panose="020B0604020202020204" pitchFamily="34" charset="0"/>
                      </a:endParaRPr>
                    </a:p>
                  </a:txBody>
                  <a:tcPr/>
                </a:tc>
                <a:tc>
                  <a:txBody>
                    <a:bodyPr/>
                    <a:lstStyle/>
                    <a:p>
                      <a:pPr algn="l"/>
                      <a:r>
                        <a:rPr lang="fi-FI" sz="1400" b="0" dirty="0">
                          <a:solidFill>
                            <a:schemeClr val="bg1"/>
                          </a:solidFill>
                          <a:latin typeface="Arial" panose="020B0604020202020204" pitchFamily="34" charset="0"/>
                          <a:cs typeface="Arial" panose="020B0604020202020204" pitchFamily="34" charset="0"/>
                        </a:rPr>
                        <a:t>Top </a:t>
                      </a:r>
                      <a:r>
                        <a:rPr lang="fi-FI" sz="1400" b="0" dirty="0" err="1">
                          <a:solidFill>
                            <a:schemeClr val="bg1"/>
                          </a:solidFill>
                          <a:latin typeface="Arial" panose="020B0604020202020204" pitchFamily="34" charset="0"/>
                          <a:cs typeface="Arial" panose="020B0604020202020204" pitchFamily="34" charset="0"/>
                        </a:rPr>
                        <a:t>measures</a:t>
                      </a:r>
                      <a:endParaRPr lang="fi-FI" sz="1400" b="0" dirty="0">
                        <a:solidFill>
                          <a:schemeClr val="bg1"/>
                        </a:solidFill>
                        <a:latin typeface="Arial" panose="020B0604020202020204" pitchFamily="34" charset="0"/>
                        <a:cs typeface="Arial" panose="020B0604020202020204" pitchFamily="34" charset="0"/>
                      </a:endParaRPr>
                    </a:p>
                  </a:txBody>
                  <a:tcPr/>
                </a:tc>
                <a:tc>
                  <a:txBody>
                    <a:bodyPr/>
                    <a:lstStyle/>
                    <a:p>
                      <a:pPr algn="l"/>
                      <a:r>
                        <a:rPr lang="fi-FI" sz="1400" b="0" dirty="0" err="1">
                          <a:solidFill>
                            <a:schemeClr val="bg1"/>
                          </a:solidFill>
                          <a:latin typeface="Arial" panose="020B0604020202020204" pitchFamily="34" charset="0"/>
                          <a:cs typeface="Arial" panose="020B0604020202020204" pitchFamily="34" charset="0"/>
                        </a:rPr>
                        <a:t>Monitoring</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Indicators</a:t>
                      </a:r>
                      <a:r>
                        <a:rPr lang="fi-FI" sz="1400" b="0" dirty="0">
                          <a:solidFill>
                            <a:schemeClr val="bg1"/>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033660198"/>
                  </a:ext>
                </a:extLst>
              </a:tr>
              <a:tr h="68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rgbClr val="000000"/>
                          </a:solidFill>
                          <a:effectLst/>
                          <a:latin typeface="+mj-lt"/>
                          <a:ea typeface="+mn-ea"/>
                          <a:cs typeface="Arial" panose="020B0604020202020204" pitchFamily="34" charset="0"/>
                        </a:rPr>
                        <a:t>FOSTERING THE INVESTMENTS</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Defining a common vision for targeted investments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Promoting residential and commercial property investments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Increasing the supply of commercial spaces and diversifying the use of properties</a:t>
                      </a:r>
                      <a:endParaRPr lang="fi-FI" sz="1000" dirty="0">
                        <a:solidFill>
                          <a:srgbClr val="000000"/>
                        </a:solidFill>
                        <a:latin typeface="+mn-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rPr>
                        <a:t>Municipal group investment program prepared,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rPr>
                        <a:t>Number of new building permits issued annually</a:t>
                      </a:r>
                      <a:endParaRPr lang="fi-FI" sz="1000" dirty="0">
                        <a:solidFill>
                          <a:srgbClr val="000000"/>
                        </a:solidFill>
                        <a:latin typeface="+mn-lt"/>
                      </a:endParaRPr>
                    </a:p>
                  </a:txBody>
                  <a:tcPr/>
                </a:tc>
                <a:extLst>
                  <a:ext uri="{0D108BD9-81ED-4DB2-BD59-A6C34878D82A}">
                    <a16:rowId xmlns:a16="http://schemas.microsoft.com/office/drawing/2014/main" val="3303941396"/>
                  </a:ext>
                </a:extLst>
              </a:tr>
              <a:tr h="707010">
                <a:tc>
                  <a:txBody>
                    <a:bodyPr/>
                    <a:lstStyle/>
                    <a:p>
                      <a:pPr algn="l"/>
                      <a:r>
                        <a:rPr lang="en-GB" sz="1000" dirty="0">
                          <a:solidFill>
                            <a:srgbClr val="000000"/>
                          </a:solidFill>
                          <a:latin typeface="+mj-lt"/>
                          <a:cs typeface="Arial" panose="020B0604020202020204" pitchFamily="34" charset="0"/>
                        </a:rPr>
                        <a:t>STRENGTHENING AND DIVERSIFICATION OF THE ECONOMIC STRUCTURE</a:t>
                      </a:r>
                      <a:endParaRPr lang="fi-FI" sz="100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Supporting the production of goods and services by local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Attracting new businesses to the area, for example, testing, audiovisual production, assembly, or other industrial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Strengthening cooperation in education and research (including secondary education, universities, and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Utilizing research findings in the development of industries</a:t>
                      </a:r>
                      <a:endParaRPr lang="fi-FI" sz="1000" dirty="0">
                        <a:solidFill>
                          <a:srgbClr val="000000"/>
                        </a:solidFill>
                        <a:latin typeface="+mn-lt"/>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Evolution of corporate revenue streams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Annual count of newly established enterprises within the region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fi-FI" sz="1000" dirty="0">
                          <a:solidFill>
                            <a:srgbClr val="000000"/>
                          </a:solidFill>
                          <a:latin typeface="+mn-lt"/>
                          <a:cs typeface="Arial"/>
                        </a:rPr>
                        <a:t>New </a:t>
                      </a:r>
                      <a:r>
                        <a:rPr lang="fi-FI" sz="1000" dirty="0" err="1">
                          <a:solidFill>
                            <a:srgbClr val="000000"/>
                          </a:solidFill>
                          <a:latin typeface="+mn-lt"/>
                          <a:cs typeface="Arial"/>
                        </a:rPr>
                        <a:t>initiatives</a:t>
                      </a:r>
                      <a:r>
                        <a:rPr lang="fi-FI" sz="1000" dirty="0">
                          <a:solidFill>
                            <a:srgbClr val="000000"/>
                          </a:solidFill>
                          <a:latin typeface="+mn-lt"/>
                          <a:cs typeface="Arial"/>
                        </a:rPr>
                        <a:t> in </a:t>
                      </a:r>
                      <a:r>
                        <a:rPr lang="fi-FI" sz="1000" dirty="0" err="1">
                          <a:solidFill>
                            <a:srgbClr val="000000"/>
                          </a:solidFill>
                          <a:latin typeface="+mn-lt"/>
                          <a:cs typeface="Arial"/>
                        </a:rPr>
                        <a:t>educational</a:t>
                      </a:r>
                      <a:r>
                        <a:rPr lang="fi-FI" sz="1000" dirty="0">
                          <a:solidFill>
                            <a:srgbClr val="000000"/>
                          </a:solidFill>
                          <a:latin typeface="+mn-lt"/>
                          <a:cs typeface="Arial"/>
                        </a:rPr>
                        <a:t> </a:t>
                      </a:r>
                      <a:r>
                        <a:rPr lang="fi-FI" sz="1000" dirty="0" err="1">
                          <a:solidFill>
                            <a:srgbClr val="000000"/>
                          </a:solidFill>
                          <a:latin typeface="+mn-lt"/>
                          <a:cs typeface="Arial"/>
                        </a:rPr>
                        <a:t>institution</a:t>
                      </a:r>
                      <a:r>
                        <a:rPr lang="fi-FI" sz="1000" dirty="0">
                          <a:solidFill>
                            <a:srgbClr val="000000"/>
                          </a:solidFill>
                          <a:latin typeface="+mn-lt"/>
                          <a:cs typeface="Arial"/>
                        </a:rPr>
                        <a:t> </a:t>
                      </a:r>
                      <a:r>
                        <a:rPr lang="fi-FI" sz="1000" dirty="0" err="1">
                          <a:solidFill>
                            <a:srgbClr val="000000"/>
                          </a:solidFill>
                          <a:latin typeface="+mn-lt"/>
                          <a:cs typeface="Arial"/>
                        </a:rPr>
                        <a:t>collaboration</a:t>
                      </a:r>
                      <a:endParaRPr lang="fi-FI" sz="1000" dirty="0">
                        <a:solidFill>
                          <a:srgbClr val="000000"/>
                        </a:solidFill>
                        <a:latin typeface="+mn-lt"/>
                      </a:endParaRPr>
                    </a:p>
                  </a:txBody>
                  <a:tcPr/>
                </a:tc>
                <a:extLst>
                  <a:ext uri="{0D108BD9-81ED-4DB2-BD59-A6C34878D82A}">
                    <a16:rowId xmlns:a16="http://schemas.microsoft.com/office/drawing/2014/main" val="1021368689"/>
                  </a:ext>
                </a:extLst>
              </a:tr>
              <a:tr h="659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solidFill>
                            <a:srgbClr val="000000"/>
                          </a:solidFill>
                          <a:latin typeface="+mj-lt"/>
                          <a:cs typeface="Arial" panose="020B0604020202020204" pitchFamily="34" charset="0"/>
                        </a:rPr>
                        <a:t>SECURING SKILLED WORKFORCE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Investigating </a:t>
                      </a:r>
                      <a:r>
                        <a:rPr lang="en-GB" sz="1000" noProof="0" dirty="0" err="1">
                          <a:solidFill>
                            <a:srgbClr val="000000"/>
                          </a:solidFill>
                          <a:latin typeface="+mn-lt"/>
                          <a:cs typeface="Arial" panose="020B0604020202020204" pitchFamily="34" charset="0"/>
                        </a:rPr>
                        <a:t>labor</a:t>
                      </a:r>
                      <a:r>
                        <a:rPr lang="en-GB" sz="1000" dirty="0">
                          <a:solidFill>
                            <a:srgbClr val="000000"/>
                          </a:solidFill>
                          <a:latin typeface="+mn-lt"/>
                          <a:cs typeface="Arial" panose="020B0604020202020204" pitchFamily="34" charset="0"/>
                        </a:rPr>
                        <a:t> needs and ensuring the permanence of the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Increasing the number of jobs around Sámi languages and Sámi-speaking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Developing </a:t>
                      </a:r>
                      <a:r>
                        <a:rPr lang="en-GB" sz="1000" dirty="0" err="1">
                          <a:solidFill>
                            <a:srgbClr val="000000"/>
                          </a:solidFill>
                          <a:latin typeface="+mn-lt"/>
                          <a:cs typeface="Arial" panose="020B0604020202020204" pitchFamily="34" charset="0"/>
                        </a:rPr>
                        <a:t>recidential</a:t>
                      </a:r>
                      <a:r>
                        <a:rPr lang="en-GB" sz="1000" dirty="0">
                          <a:solidFill>
                            <a:srgbClr val="000000"/>
                          </a:solidFill>
                          <a:latin typeface="+mn-lt"/>
                          <a:cs typeface="Arial" panose="020B0604020202020204" pitchFamily="34" charset="0"/>
                        </a:rPr>
                        <a:t> and service solutions for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Targeting municipal marketing towards returning residents</a:t>
                      </a:r>
                      <a:endParaRPr lang="fi-FI" sz="1000" dirty="0">
                        <a:solidFill>
                          <a:srgbClr val="000000"/>
                        </a:solidFill>
                        <a:latin typeface="+mn-lt"/>
                        <a:cs typeface="Arial" panose="020B0604020202020204" pitchFamily="34" charset="0"/>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rPr>
                        <a:t>Development of the municipality's population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rPr>
                        <a:t>Count of employees receiving language supplement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rPr>
                        <a:t>Count of individuals awaiting housing</a:t>
                      </a:r>
                      <a:endParaRPr lang="fi-FI" sz="1000" baseline="0" dirty="0">
                        <a:solidFill>
                          <a:srgbClr val="000000"/>
                        </a:solidFill>
                        <a:latin typeface="+mn-lt"/>
                      </a:endParaRPr>
                    </a:p>
                  </a:txBody>
                  <a:tcPr/>
                </a:tc>
                <a:extLst>
                  <a:ext uri="{0D108BD9-81ED-4DB2-BD59-A6C34878D82A}">
                    <a16:rowId xmlns:a16="http://schemas.microsoft.com/office/drawing/2014/main" val="13408361"/>
                  </a:ext>
                </a:extLst>
              </a:tr>
              <a:tr h="712981">
                <a:tc>
                  <a:txBody>
                    <a:bodyPr/>
                    <a:lstStyle/>
                    <a:p>
                      <a:pPr algn="l"/>
                      <a:r>
                        <a:rPr lang="fi-FI" sz="1000" kern="1200" dirty="0">
                          <a:solidFill>
                            <a:srgbClr val="000000"/>
                          </a:solidFill>
                          <a:effectLst/>
                          <a:latin typeface="+mj-lt"/>
                          <a:ea typeface="+mn-ea"/>
                          <a:cs typeface="Arial" panose="020B0604020202020204" pitchFamily="34" charset="0"/>
                        </a:rPr>
                        <a:t>RESPONSIBLE YEAR-ROUND TOURISM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Aiming year-round tourism and longer stays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Developing responsible and climate-smart tourism services and structures (including trails and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Supporting tourism marketing and enhancing collaboration in the tourism sector</a:t>
                      </a:r>
                      <a:endParaRPr lang="fi-FI" sz="1000" dirty="0">
                        <a:solidFill>
                          <a:srgbClr val="000000"/>
                        </a:solidFill>
                        <a:latin typeface="+mn-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Duration of stay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Monthly occupancy rate of accommodation capacity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Initiatives supporting sustainable tourism</a:t>
                      </a:r>
                      <a:endParaRPr lang="fi-FI" sz="1000" dirty="0">
                        <a:solidFill>
                          <a:srgbClr val="000000"/>
                        </a:solidFill>
                        <a:latin typeface="+mn-lt"/>
                        <a:cs typeface="Arial"/>
                      </a:endParaRPr>
                    </a:p>
                  </a:txBody>
                  <a:tcPr/>
                </a:tc>
                <a:extLst>
                  <a:ext uri="{0D108BD9-81ED-4DB2-BD59-A6C34878D82A}">
                    <a16:rowId xmlns:a16="http://schemas.microsoft.com/office/drawing/2014/main" val="4046528128"/>
                  </a:ext>
                </a:extLst>
              </a:tr>
              <a:tr h="589969">
                <a:tc>
                  <a:txBody>
                    <a:bodyPr/>
                    <a:lstStyle/>
                    <a:p>
                      <a:pPr algn="l"/>
                      <a:r>
                        <a:rPr lang="fi-FI" sz="1000" dirty="0">
                          <a:solidFill>
                            <a:srgbClr val="000000"/>
                          </a:solidFill>
                          <a:latin typeface="+mj-lt"/>
                          <a:cs typeface="Arial" panose="020B0604020202020204" pitchFamily="34" charset="0"/>
                        </a:rPr>
                        <a:t>NATURE-BASED NORTHERN INDUSTRIES</a:t>
                      </a:r>
                      <a:endParaRPr lang="fi-FI" sz="1000" strike="sngStrike"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Building an ecosystem for nature-based industries (reindeer, fishing, natural products, handicrafts,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Increasing the level of product processing and utilizing opportunities in the circular economy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Promote business and testing activities that take advantage of the natural conditions of the North</a:t>
                      </a:r>
                      <a:endParaRPr lang="fi-FI" sz="1000" dirty="0">
                        <a:solidFill>
                          <a:srgbClr val="000000"/>
                        </a:solidFill>
                        <a:latin typeface="+mn-lt"/>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Ecosystem plan produced for nature-based industries, Yes/No</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Degree of products processing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Number of development projects</a:t>
                      </a:r>
                      <a:endParaRPr lang="fi-FI" sz="100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2918035719"/>
                  </a:ext>
                </a:extLst>
              </a:tr>
              <a:tr h="37849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mj-lt"/>
                          <a:cs typeface="Arial" panose="020B0604020202020204" pitchFamily="34" charset="0"/>
                        </a:rPr>
                        <a:t>FUNCTIONAL WORKFORCE AND BUSINESS SERVICES</a:t>
                      </a:r>
                      <a:endParaRPr lang="fi-FI" sz="1000" strike="sngStrike" dirty="0">
                        <a:solidFill>
                          <a:srgbClr val="000000"/>
                        </a:solidFill>
                        <a:latin typeface="Arial" panose="020B0604020202020204" pitchFamily="34" charset="0"/>
                        <a:cs typeface="Arial" panose="020B0604020202020204" pitchFamily="34" charset="0"/>
                      </a:endParaRP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Conceptualizing business services and developing network collaboration (entrepreneurial organizations, advisory bodies, and funders)</a:t>
                      </a:r>
                    </a:p>
                    <a:p>
                      <a:pPr marL="171450" marR="0" lvl="0" indent="-171450" algn="l">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Providing advisory services for start-ups and developing businesses</a:t>
                      </a:r>
                    </a:p>
                    <a:p>
                      <a:pPr marL="171450" marR="0" lvl="0" indent="-171450" algn="l">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Enhancing workforce services</a:t>
                      </a:r>
                      <a:endParaRPr lang="fi-FI" sz="1000" dirty="0">
                        <a:solidFill>
                          <a:srgbClr val="000000"/>
                        </a:solidFill>
                        <a:latin typeface="+mn-lt"/>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kern="1200" dirty="0">
                          <a:solidFill>
                            <a:srgbClr val="000000"/>
                          </a:solidFill>
                          <a:effectLst/>
                          <a:latin typeface="+mn-lt"/>
                          <a:ea typeface="+mn-ea"/>
                          <a:cs typeface="Arial" panose="020B0604020202020204" pitchFamily="34" charset="0"/>
                        </a:rPr>
                        <a:t>Net </a:t>
                      </a:r>
                      <a:r>
                        <a:rPr lang="fi-FI" sz="1000" kern="1200" dirty="0" err="1">
                          <a:solidFill>
                            <a:srgbClr val="000000"/>
                          </a:solidFill>
                          <a:effectLst/>
                          <a:latin typeface="+mn-lt"/>
                          <a:ea typeface="+mn-ea"/>
                          <a:cs typeface="Arial" panose="020B0604020202020204" pitchFamily="34" charset="0"/>
                        </a:rPr>
                        <a:t>number</a:t>
                      </a:r>
                      <a:r>
                        <a:rPr lang="fi-FI" sz="1000" kern="1200" dirty="0">
                          <a:solidFill>
                            <a:srgbClr val="000000"/>
                          </a:solidFill>
                          <a:effectLst/>
                          <a:latin typeface="+mn-lt"/>
                          <a:ea typeface="+mn-ea"/>
                          <a:cs typeface="Arial" panose="020B0604020202020204" pitchFamily="34" charset="0"/>
                        </a:rPr>
                        <a:t> of </a:t>
                      </a:r>
                      <a:r>
                        <a:rPr lang="fi-FI" sz="1000" kern="1200" dirty="0" err="1">
                          <a:solidFill>
                            <a:srgbClr val="000000"/>
                          </a:solidFill>
                          <a:effectLst/>
                          <a:latin typeface="+mn-lt"/>
                          <a:ea typeface="+mn-ea"/>
                          <a:cs typeface="Arial" panose="020B0604020202020204" pitchFamily="34" charset="0"/>
                        </a:rPr>
                        <a:t>businesses</a:t>
                      </a:r>
                      <a:endParaRPr lang="fi-FI" sz="1000" kern="1200" dirty="0">
                        <a:solidFill>
                          <a:srgbClr val="000000"/>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rgbClr val="000000"/>
                          </a:solidFill>
                          <a:effectLst/>
                          <a:latin typeface="+mn-lt"/>
                          <a:ea typeface="+mn-ea"/>
                          <a:cs typeface="Arial" panose="020B0604020202020204" pitchFamily="34" charset="0"/>
                        </a:rPr>
                        <a:t>A vitality agreement with the entrepreneur organization,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rgbClr val="000000"/>
                          </a:solidFill>
                          <a:effectLst/>
                          <a:latin typeface="+mn-lt"/>
                          <a:ea typeface="+mn-ea"/>
                          <a:cs typeface="Arial" panose="020B0604020202020204" pitchFamily="34" charset="0"/>
                        </a:rPr>
                        <a:t>Results of the Finnish Entrepreneurship Barometer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rgbClr val="000000"/>
                          </a:solidFill>
                          <a:effectLst/>
                          <a:latin typeface="+mn-lt"/>
                          <a:ea typeface="+mn-ea"/>
                          <a:cs typeface="Arial" panose="020B0604020202020204" pitchFamily="34" charset="0"/>
                        </a:rPr>
                        <a:t>Amount of applied business grants (€)</a:t>
                      </a:r>
                      <a:endParaRPr lang="fi-FI" sz="100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3512135673"/>
                  </a:ext>
                </a:extLst>
              </a:tr>
              <a:tr h="585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rgbClr val="000000"/>
                          </a:solidFill>
                          <a:effectLst/>
                          <a:latin typeface="+mj-lt"/>
                          <a:ea typeface="+mn-ea"/>
                          <a:cs typeface="Arial" panose="020B0604020202020204" pitchFamily="34" charset="0"/>
                        </a:rPr>
                        <a:t>ACCESSIBILITY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dirty="0">
                        <a:solidFill>
                          <a:srgbClr val="000000"/>
                        </a:solidFill>
                        <a:latin typeface="+mj-lt"/>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a:rPr>
                        <a:t>Increasing the number of air route connections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a:rPr>
                        <a:t>Promoting responsible travel chains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a:rPr>
                        <a:t>Improving telecommunications connections</a:t>
                      </a:r>
                      <a:endParaRPr lang="fi-FI" sz="1000" dirty="0">
                        <a:solidFill>
                          <a:srgbClr val="000000"/>
                        </a:solidFill>
                        <a:latin typeface="+mn-lt"/>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rPr>
                        <a:t>Number of direct flight connections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rPr>
                        <a:t>Coverage of telephone and internet connections</a:t>
                      </a:r>
                      <a:endParaRPr lang="fi-FI" sz="1050" dirty="0">
                        <a:solidFill>
                          <a:srgbClr val="000000"/>
                        </a:solidFill>
                        <a:latin typeface="+mn-lt"/>
                      </a:endParaRPr>
                    </a:p>
                  </a:txBody>
                  <a:tcPr/>
                </a:tc>
                <a:extLst>
                  <a:ext uri="{0D108BD9-81ED-4DB2-BD59-A6C34878D82A}">
                    <a16:rowId xmlns:a16="http://schemas.microsoft.com/office/drawing/2014/main" val="1702198671"/>
                  </a:ext>
                </a:extLst>
              </a:tr>
            </a:tbl>
          </a:graphicData>
        </a:graphic>
      </p:graphicFrame>
    </p:spTree>
    <p:extLst>
      <p:ext uri="{BB962C8B-B14F-4D97-AF65-F5344CB8AC3E}">
        <p14:creationId xmlns:p14="http://schemas.microsoft.com/office/powerpoint/2010/main" val="136903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7DC8594-DDAD-4E40-91E3-637C0171BA2C}"/>
              </a:ext>
            </a:extLst>
          </p:cNvPr>
          <p:cNvSpPr txBox="1">
            <a:spLocks/>
          </p:cNvSpPr>
          <p:nvPr/>
        </p:nvSpPr>
        <p:spPr>
          <a:xfrm>
            <a:off x="99645" y="140328"/>
            <a:ext cx="10990555" cy="977774"/>
          </a:xfrm>
        </p:spPr>
        <p:txBody>
          <a:bodyPr>
            <a:noAutofit/>
          </a:bodyPr>
          <a:lstStyle>
            <a:lvl1pPr algn="l" defTabSz="914377" rtl="0" eaLnBrk="1" latinLnBrk="0" hangingPunct="1">
              <a:lnSpc>
                <a:spcPct val="90000"/>
              </a:lnSpc>
              <a:spcBef>
                <a:spcPct val="0"/>
              </a:spcBef>
              <a:buNone/>
              <a:defRPr sz="4267" kern="1200" spc="-67">
                <a:solidFill>
                  <a:srgbClr val="6E6E6E"/>
                </a:solidFill>
                <a:latin typeface="+mj-lt"/>
                <a:ea typeface="+mj-ea"/>
                <a:cs typeface="+mj-cs"/>
              </a:defRPr>
            </a:lvl1pPr>
          </a:lstStyle>
          <a:p>
            <a:pPr lvl="0" defTabSz="914400">
              <a:lnSpc>
                <a:spcPct val="100000"/>
              </a:lnSpc>
              <a:spcBef>
                <a:spcPts val="0"/>
              </a:spcBef>
              <a:defRPr/>
            </a:pPr>
            <a:r>
              <a:rPr lang="en-GB" sz="2000" dirty="0">
                <a:solidFill>
                  <a:schemeClr val="accent6"/>
                </a:solidFill>
                <a:cs typeface="Arial" panose="020B0604020202020204" pitchFamily="34" charset="0"/>
              </a:rPr>
              <a:t>Sámi culture - Increase the prominence of Sámi languages and culture</a:t>
            </a:r>
            <a:endParaRPr lang="fi-FI" sz="4800" b="1" spc="0" dirty="0">
              <a:solidFill>
                <a:schemeClr val="accent6"/>
              </a:solidFill>
            </a:endParaRPr>
          </a:p>
        </p:txBody>
      </p:sp>
      <p:graphicFrame>
        <p:nvGraphicFramePr>
          <p:cNvPr id="7" name="Sisällön paikkamerkki 6">
            <a:extLst>
              <a:ext uri="{FF2B5EF4-FFF2-40B4-BE49-F238E27FC236}">
                <a16:creationId xmlns:a16="http://schemas.microsoft.com/office/drawing/2014/main" id="{E250BD96-C47E-42E6-BC6C-A21C0EC52BDE}"/>
              </a:ext>
            </a:extLst>
          </p:cNvPr>
          <p:cNvGraphicFramePr>
            <a:graphicFrameLocks/>
          </p:cNvGraphicFramePr>
          <p:nvPr>
            <p:extLst>
              <p:ext uri="{D42A27DB-BD31-4B8C-83A1-F6EECF244321}">
                <p14:modId xmlns:p14="http://schemas.microsoft.com/office/powerpoint/2010/main" val="3162036139"/>
              </p:ext>
            </p:extLst>
          </p:nvPr>
        </p:nvGraphicFramePr>
        <p:xfrm>
          <a:off x="0" y="629215"/>
          <a:ext cx="12192000" cy="7018625"/>
        </p:xfrm>
        <a:graphic>
          <a:graphicData uri="http://schemas.openxmlformats.org/drawingml/2006/table">
            <a:tbl>
              <a:tblPr firstRow="1" bandRow="1">
                <a:tableStyleId>{72833802-FEF1-4C79-8D5D-14CF1EAF98D9}</a:tableStyleId>
              </a:tblPr>
              <a:tblGrid>
                <a:gridCol w="2321169">
                  <a:extLst>
                    <a:ext uri="{9D8B030D-6E8A-4147-A177-3AD203B41FA5}">
                      <a16:colId xmlns:a16="http://schemas.microsoft.com/office/drawing/2014/main" val="2819241334"/>
                    </a:ext>
                  </a:extLst>
                </a:gridCol>
                <a:gridCol w="6600093">
                  <a:extLst>
                    <a:ext uri="{9D8B030D-6E8A-4147-A177-3AD203B41FA5}">
                      <a16:colId xmlns:a16="http://schemas.microsoft.com/office/drawing/2014/main" val="469963773"/>
                    </a:ext>
                  </a:extLst>
                </a:gridCol>
                <a:gridCol w="3270738">
                  <a:extLst>
                    <a:ext uri="{9D8B030D-6E8A-4147-A177-3AD203B41FA5}">
                      <a16:colId xmlns:a16="http://schemas.microsoft.com/office/drawing/2014/main" val="1347860836"/>
                    </a:ext>
                  </a:extLst>
                </a:gridCol>
              </a:tblGrid>
              <a:tr h="83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dirty="0" err="1">
                          <a:solidFill>
                            <a:schemeClr val="bg1"/>
                          </a:solidFill>
                          <a:latin typeface="+mj-lt"/>
                          <a:cs typeface="Arial" panose="020B0604020202020204" pitchFamily="34" charset="0"/>
                        </a:rPr>
                        <a:t>Operational</a:t>
                      </a:r>
                      <a:r>
                        <a:rPr lang="fi-FI" sz="1400" b="0" dirty="0">
                          <a:solidFill>
                            <a:schemeClr val="bg1"/>
                          </a:solidFill>
                          <a:latin typeface="+mj-lt"/>
                          <a:cs typeface="Arial" panose="020B0604020202020204" pitchFamily="34" charset="0"/>
                        </a:rPr>
                        <a:t> </a:t>
                      </a:r>
                      <a:r>
                        <a:rPr lang="fi-FI" sz="1400" b="0" dirty="0" err="1">
                          <a:solidFill>
                            <a:schemeClr val="bg1"/>
                          </a:solidFill>
                          <a:latin typeface="+mj-lt"/>
                          <a:cs typeface="Arial" panose="020B0604020202020204" pitchFamily="34" charset="0"/>
                        </a:rPr>
                        <a:t>goal</a:t>
                      </a:r>
                      <a:endParaRPr lang="fi-FI" sz="1400" b="0" dirty="0">
                        <a:solidFill>
                          <a:schemeClr val="bg1"/>
                        </a:solidFill>
                        <a:latin typeface="+mj-lt"/>
                        <a:cs typeface="Arial" panose="020B0604020202020204" pitchFamily="34" charset="0"/>
                      </a:endParaRPr>
                    </a:p>
                    <a:p>
                      <a:pPr algn="l"/>
                      <a:endParaRPr lang="fi-FI" sz="1400" b="0" dirty="0">
                        <a:solidFill>
                          <a:schemeClr val="accent6"/>
                        </a:solidFill>
                        <a:latin typeface="+mj-lt"/>
                        <a:cs typeface="Arial" panose="020B0604020202020204" pitchFamily="34" charset="0"/>
                      </a:endParaRPr>
                    </a:p>
                  </a:txBody>
                  <a:tcPr/>
                </a:tc>
                <a:tc>
                  <a:txBody>
                    <a:bodyPr/>
                    <a:lstStyle/>
                    <a:p>
                      <a:pPr algn="l"/>
                      <a:r>
                        <a:rPr lang="fi-FI" sz="1400" b="0" dirty="0">
                          <a:solidFill>
                            <a:schemeClr val="bg1"/>
                          </a:solidFill>
                          <a:latin typeface="+mj-lt"/>
                          <a:cs typeface="Arial" panose="020B0604020202020204" pitchFamily="34" charset="0"/>
                        </a:rPr>
                        <a:t>Top </a:t>
                      </a:r>
                      <a:r>
                        <a:rPr lang="fi-FI" sz="1400" b="0" dirty="0" err="1">
                          <a:solidFill>
                            <a:schemeClr val="bg1"/>
                          </a:solidFill>
                          <a:latin typeface="+mj-lt"/>
                          <a:cs typeface="Arial" panose="020B0604020202020204" pitchFamily="34" charset="0"/>
                        </a:rPr>
                        <a:t>measures</a:t>
                      </a:r>
                      <a:endParaRPr lang="fi-FI" sz="1400" b="0" dirty="0">
                        <a:solidFill>
                          <a:schemeClr val="bg1"/>
                        </a:solidFill>
                        <a:latin typeface="+mj-lt"/>
                        <a:cs typeface="Arial" panose="020B0604020202020204" pitchFamily="34" charset="0"/>
                      </a:endParaRPr>
                    </a:p>
                  </a:txBody>
                  <a:tcPr/>
                </a:tc>
                <a:tc>
                  <a:txBody>
                    <a:bodyPr/>
                    <a:lstStyle/>
                    <a:p>
                      <a:pPr algn="l"/>
                      <a:r>
                        <a:rPr lang="fi-FI" sz="1400" b="0" dirty="0" err="1">
                          <a:solidFill>
                            <a:schemeClr val="bg1"/>
                          </a:solidFill>
                          <a:latin typeface="+mj-lt"/>
                          <a:cs typeface="Arial" panose="020B0604020202020204" pitchFamily="34" charset="0"/>
                        </a:rPr>
                        <a:t>Monitoring</a:t>
                      </a:r>
                      <a:r>
                        <a:rPr lang="fi-FI" sz="1400" b="0" dirty="0">
                          <a:solidFill>
                            <a:schemeClr val="bg1"/>
                          </a:solidFill>
                          <a:latin typeface="+mj-lt"/>
                          <a:cs typeface="Arial" panose="020B0604020202020204" pitchFamily="34" charset="0"/>
                        </a:rPr>
                        <a:t> (</a:t>
                      </a:r>
                      <a:r>
                        <a:rPr lang="fi-FI" sz="1400" b="0" dirty="0" err="1">
                          <a:solidFill>
                            <a:schemeClr val="bg1"/>
                          </a:solidFill>
                          <a:latin typeface="+mj-lt"/>
                          <a:cs typeface="Arial" panose="020B0604020202020204" pitchFamily="34" charset="0"/>
                        </a:rPr>
                        <a:t>Indicators</a:t>
                      </a:r>
                      <a:r>
                        <a:rPr lang="fi-FI" sz="1400" b="0" dirty="0">
                          <a:solidFill>
                            <a:schemeClr val="bg1"/>
                          </a:solidFill>
                          <a:latin typeface="+mj-lt"/>
                          <a:cs typeface="Arial" panose="020B0604020202020204" pitchFamily="34" charset="0"/>
                        </a:rPr>
                        <a:t>)</a:t>
                      </a:r>
                    </a:p>
                  </a:txBody>
                  <a:tcPr/>
                </a:tc>
                <a:extLst>
                  <a:ext uri="{0D108BD9-81ED-4DB2-BD59-A6C34878D82A}">
                    <a16:rowId xmlns:a16="http://schemas.microsoft.com/office/drawing/2014/main" val="4033660198"/>
                  </a:ext>
                </a:extLst>
              </a:tr>
              <a:tr h="740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dirty="0">
                          <a:solidFill>
                            <a:srgbClr val="000000"/>
                          </a:solidFill>
                          <a:latin typeface="+mj-lt"/>
                          <a:cs typeface="Arial" panose="020B0604020202020204" pitchFamily="34" charset="0"/>
                        </a:rPr>
                        <a:t>SÁMI HERITAGE IS A CHERISHED FACET OF INARI’S DAILY LIFE</a:t>
                      </a:r>
                      <a:endParaRPr lang="fi-FI" sz="1050" b="0" i="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dirty="0" err="1">
                          <a:solidFill>
                            <a:srgbClr val="000000"/>
                          </a:solidFill>
                          <a:latin typeface="+mn-lt"/>
                          <a:cs typeface="Arial"/>
                        </a:rPr>
                        <a:t>Samí</a:t>
                      </a:r>
                      <a:r>
                        <a:rPr lang="en-GB" sz="1050" b="0" i="0" dirty="0">
                          <a:solidFill>
                            <a:srgbClr val="000000"/>
                          </a:solidFill>
                          <a:latin typeface="+mn-lt"/>
                          <a:cs typeface="Arial"/>
                        </a:rPr>
                        <a:t> culture shown as an integral part of everyday life in Inari from childhood onwards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dirty="0">
                          <a:solidFill>
                            <a:srgbClr val="000000"/>
                          </a:solidFill>
                          <a:latin typeface="+mn-lt"/>
                          <a:cs typeface="Arial" panose="020B0604020202020204" pitchFamily="34" charset="0"/>
                        </a:rPr>
                        <a:t>Information about the </a:t>
                      </a:r>
                      <a:r>
                        <a:rPr lang="en-GB" sz="1050" b="0" i="0" dirty="0" err="1">
                          <a:solidFill>
                            <a:srgbClr val="000000"/>
                          </a:solidFill>
                          <a:latin typeface="+mn-lt"/>
                          <a:cs typeface="Arial" panose="020B0604020202020204" pitchFamily="34" charset="0"/>
                        </a:rPr>
                        <a:t>Samí</a:t>
                      </a:r>
                      <a:r>
                        <a:rPr lang="en-GB" sz="1050" b="0" i="0" dirty="0">
                          <a:solidFill>
                            <a:srgbClr val="000000"/>
                          </a:solidFill>
                          <a:latin typeface="+mn-lt"/>
                          <a:cs typeface="Arial" panose="020B0604020202020204" pitchFamily="34" charset="0"/>
                        </a:rPr>
                        <a:t> people and Sámi-language services in external communications, staff orientation, and informing new residents of the municipality</a:t>
                      </a:r>
                      <a:endParaRPr lang="fi-FI" sz="1050" b="0" i="0" dirty="0">
                        <a:solidFill>
                          <a:srgbClr val="000000"/>
                        </a:solidFill>
                        <a:latin typeface="+mn-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latin typeface="+mn-lt"/>
                          <a:ea typeface="+mn-ea"/>
                          <a:cs typeface="+mn-cs"/>
                        </a:rPr>
                        <a:t>Number of participants in Sámi culture and Sámi-language events organized by the municipality per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latin typeface="+mn-lt"/>
                          <a:ea typeface="+mn-ea"/>
                          <a:cs typeface="+mn-cs"/>
                        </a:rPr>
                        <a:t>Availability of orientation materials, Yes/No</a:t>
                      </a:r>
                      <a:endParaRPr lang="fi-FI" sz="1050" kern="1200" dirty="0">
                        <a:solidFill>
                          <a:srgbClr val="000000"/>
                        </a:solidFill>
                        <a:latin typeface="+mn-lt"/>
                        <a:ea typeface="+mn-ea"/>
                        <a:cs typeface="+mn-cs"/>
                      </a:endParaRPr>
                    </a:p>
                  </a:txBody>
                  <a:tcPr/>
                </a:tc>
                <a:extLst>
                  <a:ext uri="{0D108BD9-81ED-4DB2-BD59-A6C34878D82A}">
                    <a16:rowId xmlns:a16="http://schemas.microsoft.com/office/drawing/2014/main" val="3303941396"/>
                  </a:ext>
                </a:extLst>
              </a:tr>
              <a:tr h="901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mj-lt"/>
                          <a:ea typeface="+mn-ea"/>
                          <a:cs typeface="+mn-cs"/>
                        </a:rPr>
                        <a:t>STRENGTHENING THE VISIBILITY OF SÁMI LANGUAGES</a:t>
                      </a:r>
                      <a:endParaRPr kumimoji="0" lang="fi-FI" sz="1050" b="0" i="0" u="none" strike="noStrike" kern="1200" cap="none" spc="0" normalizeH="0" baseline="0" noProof="0" dirty="0">
                        <a:ln>
                          <a:noFill/>
                        </a:ln>
                        <a:solidFill>
                          <a:srgbClr val="000000"/>
                        </a:solidFill>
                        <a:effectLst/>
                        <a:uLnTx/>
                        <a:uFillTx/>
                        <a:latin typeface="+mj-lt"/>
                        <a:ea typeface="+mn-ea"/>
                        <a:cs typeface="+mn-cs"/>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i="0" u="none" strike="noStrike" kern="1200" cap="none" spc="0" normalizeH="0" baseline="0" noProof="0" dirty="0">
                          <a:ln>
                            <a:noFill/>
                          </a:ln>
                          <a:solidFill>
                            <a:srgbClr val="000000"/>
                          </a:solidFill>
                          <a:effectLst/>
                          <a:uLnTx/>
                          <a:uFillTx/>
                          <a:latin typeface="+mn-lt"/>
                          <a:ea typeface="+mn-ea"/>
                          <a:cs typeface="+mn-cs"/>
                        </a:rPr>
                        <a:t>Enhancing the visibility of </a:t>
                      </a:r>
                      <a:r>
                        <a:rPr lang="en-GB" sz="1050" b="0" i="0" u="none" strike="noStrike" kern="1200" cap="none" spc="0" normalizeH="0" baseline="0" noProof="0" dirty="0" err="1">
                          <a:ln>
                            <a:noFill/>
                          </a:ln>
                          <a:solidFill>
                            <a:srgbClr val="000000"/>
                          </a:solidFill>
                          <a:effectLst/>
                          <a:uLnTx/>
                          <a:uFillTx/>
                          <a:latin typeface="+mn-lt"/>
                          <a:ea typeface="+mn-ea"/>
                          <a:cs typeface="+mn-cs"/>
                        </a:rPr>
                        <a:t>Samí</a:t>
                      </a:r>
                      <a:r>
                        <a:rPr lang="en-GB" sz="1050" b="0" i="0" u="none" strike="noStrike" kern="1200" cap="none" spc="0" normalizeH="0" baseline="0" noProof="0" dirty="0">
                          <a:ln>
                            <a:noFill/>
                          </a:ln>
                          <a:solidFill>
                            <a:srgbClr val="000000"/>
                          </a:solidFill>
                          <a:effectLst/>
                          <a:uLnTx/>
                          <a:uFillTx/>
                          <a:latin typeface="+mn-lt"/>
                          <a:ea typeface="+mn-ea"/>
                          <a:cs typeface="+mn-cs"/>
                        </a:rPr>
                        <a:t> culture and languages (including physical signage and online communication)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dirty="0">
                          <a:solidFill>
                            <a:srgbClr val="000000"/>
                          </a:solidFill>
                          <a:effectLst/>
                          <a:latin typeface="+mn-lt"/>
                          <a:ea typeface="+mn-ea"/>
                          <a:cs typeface="Arial" panose="020B0604020202020204" pitchFamily="34" charset="0"/>
                        </a:rPr>
                        <a:t>Systematic increase of Sámi-language communication, such as interpretation services for Sámi languages during council meetings</a:t>
                      </a:r>
                      <a:endParaRPr lang="fi-FI" sz="1050" kern="1200" dirty="0">
                        <a:solidFill>
                          <a:srgbClr val="000000"/>
                        </a:solidFill>
                        <a:effectLst/>
                        <a:latin typeface="+mn-lt"/>
                        <a:ea typeface="+mn-ea"/>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dirty="0" err="1">
                          <a:solidFill>
                            <a:srgbClr val="000000"/>
                          </a:solidFill>
                          <a:latin typeface="+mn-lt"/>
                        </a:rPr>
                        <a:t>Actions</a:t>
                      </a:r>
                      <a:r>
                        <a:rPr lang="fi-FI" sz="1050" dirty="0">
                          <a:solidFill>
                            <a:srgbClr val="000000"/>
                          </a:solidFill>
                          <a:latin typeface="+mn-lt"/>
                        </a:rPr>
                        <a:t> </a:t>
                      </a:r>
                      <a:r>
                        <a:rPr lang="fi-FI" sz="1050" dirty="0" err="1">
                          <a:solidFill>
                            <a:srgbClr val="000000"/>
                          </a:solidFill>
                          <a:latin typeface="+mn-lt"/>
                        </a:rPr>
                        <a:t>taken</a:t>
                      </a:r>
                      <a:r>
                        <a:rPr lang="fi-FI" sz="1050" dirty="0">
                          <a:solidFill>
                            <a:srgbClr val="000000"/>
                          </a:solidFill>
                          <a:latin typeface="+mn-lt"/>
                        </a:rPr>
                        <a:t> per </a:t>
                      </a:r>
                      <a:r>
                        <a:rPr lang="fi-FI" sz="1050" dirty="0" err="1">
                          <a:solidFill>
                            <a:srgbClr val="000000"/>
                          </a:solidFill>
                          <a:latin typeface="+mn-lt"/>
                        </a:rPr>
                        <a:t>year</a:t>
                      </a:r>
                      <a:endParaRPr lang="fi-FI" sz="1050" dirty="0">
                        <a:solidFill>
                          <a:srgbClr val="000000"/>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Funds and personnel resources allocated per year for translations, interpretation, announcements, and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Number of individuals reached through Sámi-language interpreted council streams per year</a:t>
                      </a:r>
                      <a:endParaRPr lang="fi-FI" sz="105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3333964541"/>
                  </a:ext>
                </a:extLst>
              </a:tr>
              <a:tr h="1063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baseline="0" dirty="0">
                          <a:solidFill>
                            <a:srgbClr val="000000"/>
                          </a:solidFill>
                          <a:latin typeface="+mj-lt"/>
                          <a:cs typeface="Arial" panose="020B0604020202020204" pitchFamily="34" charset="0"/>
                        </a:rPr>
                        <a:t>IMPROVING THE AVAILABILITY OF SÁMI-SPEAKING EMPLOYEES</a:t>
                      </a:r>
                      <a:endParaRPr lang="fi-FI" sz="1050" kern="1200" dirty="0">
                        <a:solidFill>
                          <a:srgbClr val="000000"/>
                        </a:solidFill>
                        <a:effectLst/>
                        <a:latin typeface="+mj-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Collaborative development of recruitment strategies for Sámi-speaking employees with the Sámi Parliament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Ensuring availability and retention of Sámi-speaking employees through conducive working conditions and language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Motivating employees for language training and encouraging young individuals to pursue early childhood and basic education sectors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Strengthening Inari municipality's attractiveness and retention capabilities for Sámi-speaking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Including mention of Sámi language supplement in job postings</a:t>
                      </a:r>
                      <a:endParaRPr lang="fi-FI" sz="1050" kern="1200" dirty="0">
                        <a:solidFill>
                          <a:srgbClr val="000000"/>
                        </a:solidFill>
                        <a:effectLst/>
                        <a:latin typeface="+mn-lt"/>
                        <a:ea typeface="+mn-ea"/>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dirty="0">
                          <a:solidFill>
                            <a:srgbClr val="000000"/>
                          </a:solidFill>
                          <a:effectLst/>
                          <a:latin typeface="Avenir Next LT Pro" panose="020B0504020202020204" pitchFamily="34" charset="0"/>
                          <a:ea typeface="+mn-ea"/>
                          <a:cs typeface="Arial"/>
                        </a:rPr>
                        <a:t>Applicants per open Sámi-language job position (eligibility criteria)</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dirty="0">
                          <a:solidFill>
                            <a:srgbClr val="000000"/>
                          </a:solidFill>
                          <a:effectLst/>
                          <a:latin typeface="Avenir Next LT Pro" panose="020B0504020202020204" pitchFamily="34" charset="0"/>
                          <a:ea typeface="+mn-ea"/>
                          <a:cs typeface="Arial"/>
                        </a:rPr>
                        <a:t>Percentage of Sámi-speaking employees (language supplement) in the municipality</a:t>
                      </a:r>
                      <a:r>
                        <a:rPr lang="fi-FI" sz="1050" kern="1200" dirty="0">
                          <a:solidFill>
                            <a:srgbClr val="000000"/>
                          </a:solidFill>
                          <a:effectLst/>
                          <a:latin typeface="Avenir Next LT Pro" panose="020B0504020202020204" pitchFamily="34" charset="0"/>
                          <a:ea typeface="+mn-ea"/>
                          <a:cs typeface="Arial" panose="020B0604020202020204" pitchFamily="34" charset="0"/>
                        </a:rPr>
                        <a:t> (%)</a:t>
                      </a:r>
                    </a:p>
                  </a:txBody>
                  <a:tcPr/>
                </a:tc>
                <a:extLst>
                  <a:ext uri="{0D108BD9-81ED-4DB2-BD59-A6C34878D82A}">
                    <a16:rowId xmlns:a16="http://schemas.microsoft.com/office/drawing/2014/main" val="1021368689"/>
                  </a:ext>
                </a:extLst>
              </a:tr>
              <a:tr h="1549574">
                <a:tc>
                  <a:txBody>
                    <a:bodyPr/>
                    <a:lstStyle/>
                    <a:p>
                      <a:pPr algn="l"/>
                      <a:r>
                        <a:rPr lang="fi-FI" sz="1050" dirty="0">
                          <a:solidFill>
                            <a:srgbClr val="000000"/>
                          </a:solidFill>
                          <a:latin typeface="+mj-lt"/>
                          <a:cs typeface="Arial" panose="020B0604020202020204" pitchFamily="34" charset="0"/>
                        </a:rPr>
                        <a:t>ENHANCING SÁMI-LANGUAGE SERVICES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000000"/>
                          </a:solidFill>
                          <a:latin typeface="+mn-lt"/>
                          <a:cs typeface="Arial" panose="020B0604020202020204" pitchFamily="34" charset="0"/>
                        </a:rPr>
                        <a:t>Securing funding for Sámi-language early childhood education, primary education, Sámi-language high school education, and ensuring their continuity - the municipality plays a crucial role in safeguarding endangered languages'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000000"/>
                          </a:solidFill>
                          <a:latin typeface="+mn-lt"/>
                          <a:cs typeface="Arial" panose="020B0604020202020204" pitchFamily="34" charset="0"/>
                        </a:rPr>
                        <a:t>Providing Sámi-language and culturally appropriate services, recognizing Sámi culture as an asset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000000"/>
                          </a:solidFill>
                          <a:latin typeface="+mn-lt"/>
                          <a:cs typeface="Arial" panose="020B0604020202020204" pitchFamily="34" charset="0"/>
                        </a:rPr>
                        <a:t>Active collaboration</a:t>
                      </a:r>
                      <a:r>
                        <a:rPr lang="en-GB" sz="1050" baseline="0" dirty="0">
                          <a:solidFill>
                            <a:srgbClr val="000000"/>
                          </a:solidFill>
                          <a:latin typeface="+mn-lt"/>
                          <a:cs typeface="Arial" panose="020B0604020202020204" pitchFamily="34" charset="0"/>
                        </a:rPr>
                        <a:t> with actors in the Sámi region to secure funding for statutory services</a:t>
                      </a:r>
                      <a:endParaRPr lang="en-GB" sz="1050" dirty="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000000"/>
                          </a:solidFill>
                          <a:latin typeface="+mn-lt"/>
                          <a:cs typeface="Arial"/>
                        </a:rPr>
                        <a:t>Promoting Sámi-language leisure activities in collaboration with other stakeholders</a:t>
                      </a:r>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Realization of state grants in early childhood education and teaching per year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Amount of Sámi-language education and teaching, as well as Sámi language instruction (actual hours and number of children)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Satisfaction with Sámi-language services (survey)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Analysis of language policy program (language strategy) indicators annually, Yes/No.</a:t>
                      </a:r>
                      <a:endParaRPr lang="fi-FI" sz="105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2918035719"/>
                  </a:ext>
                </a:extLst>
              </a:tr>
              <a:tr h="582554">
                <a:tc>
                  <a:txBody>
                    <a:bodyPr/>
                    <a:lstStyle/>
                    <a:p>
                      <a:pPr algn="l"/>
                      <a:endParaRPr lang="fi-FI" sz="1050" dirty="0">
                        <a:solidFill>
                          <a:srgbClr val="000000"/>
                        </a:solidFill>
                        <a:highlight>
                          <a:srgbClr val="FFFF00"/>
                        </a:highlight>
                        <a:latin typeface="+mj-lt"/>
                        <a:cs typeface="Arial"/>
                      </a:endParaRPr>
                    </a:p>
                    <a:p>
                      <a:pPr algn="l"/>
                      <a:r>
                        <a:rPr lang="fi-FI" sz="1050" dirty="0">
                          <a:solidFill>
                            <a:srgbClr val="000000"/>
                          </a:solidFill>
                          <a:latin typeface="+mj-lt"/>
                          <a:cs typeface="Arial"/>
                        </a:rPr>
                        <a:t>GOOD POPULATION RELATIONS</a:t>
                      </a:r>
                      <a:endParaRPr lang="fi-FI" sz="1050" dirty="0">
                        <a:solidFill>
                          <a:srgbClr val="000000"/>
                        </a:solidFill>
                        <a:highlight>
                          <a:srgbClr val="FFFF00"/>
                        </a:highlight>
                        <a:latin typeface="+mj-lt"/>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dirty="0">
                          <a:solidFill>
                            <a:srgbClr val="000000"/>
                          </a:solidFill>
                          <a:effectLst/>
                          <a:latin typeface="+mn-lt"/>
                          <a:ea typeface="+mn-ea"/>
                          <a:cs typeface="Arial"/>
                        </a:rPr>
                        <a:t>Fostering a safe, open, and learning-oriented discussion atmosphere together</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dirty="0">
                          <a:solidFill>
                            <a:srgbClr val="000000"/>
                          </a:solidFill>
                          <a:effectLst/>
                          <a:latin typeface="+mn-lt"/>
                          <a:ea typeface="+mn-ea"/>
                          <a:cs typeface="Arial"/>
                        </a:rPr>
                        <a:t>Building trust collaboratively</a:t>
                      </a:r>
                      <a:endParaRPr lang="fi-FI" sz="1050" kern="1200" dirty="0">
                        <a:solidFill>
                          <a:srgbClr val="000000"/>
                        </a:solidFill>
                        <a:effectLst/>
                        <a:latin typeface="+mn-lt"/>
                        <a:ea typeface="+mn-ea"/>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a:rPr>
                        <a:t>Results of equality surveys per council term</a:t>
                      </a:r>
                      <a:endParaRPr lang="fi-FI" sz="1050" kern="1200" dirty="0">
                        <a:solidFill>
                          <a:srgbClr val="000000"/>
                        </a:solidFill>
                        <a:effectLst/>
                        <a:latin typeface="+mn-lt"/>
                        <a:ea typeface="+mn-ea"/>
                        <a:cs typeface="Arial"/>
                      </a:endParaRPr>
                    </a:p>
                  </a:txBody>
                  <a:tcPr/>
                </a:tc>
                <a:extLst>
                  <a:ext uri="{0D108BD9-81ED-4DB2-BD59-A6C34878D82A}">
                    <a16:rowId xmlns:a16="http://schemas.microsoft.com/office/drawing/2014/main" val="2196867543"/>
                  </a:ext>
                </a:extLst>
              </a:tr>
              <a:tr h="740095">
                <a:tc>
                  <a:txBody>
                    <a:bodyPr/>
                    <a:lstStyle/>
                    <a:p>
                      <a:pPr algn="l"/>
                      <a:r>
                        <a:rPr lang="en-GB" sz="1050" dirty="0">
                          <a:solidFill>
                            <a:srgbClr val="000000"/>
                          </a:solidFill>
                          <a:latin typeface="+mj-lt"/>
                          <a:cs typeface="Arial" panose="020B0604020202020204" pitchFamily="34" charset="0"/>
                        </a:rPr>
                        <a:t>CONSTRUCTIVE DIALOGUE WITH SÁMI STAKEHOLDERS</a:t>
                      </a:r>
                      <a:endParaRPr lang="fi-FI" sz="1050" dirty="0">
                        <a:solidFill>
                          <a:srgbClr val="000000"/>
                        </a:solidFill>
                        <a:highlight>
                          <a:srgbClr val="FFFF00"/>
                        </a:highlight>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Avenir Next LT Pro" panose="020B0504020202020204" pitchFamily="34" charset="0"/>
                          <a:ea typeface="+mn-ea"/>
                          <a:cs typeface="Arial" panose="020B0604020202020204" pitchFamily="34" charset="0"/>
                        </a:rPr>
                        <a:t>Facilitating dialogue between the municipality and the Sámi Parliament - developing joint advocacy and cooperation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Avenir Next LT Pro" panose="020B0504020202020204" pitchFamily="34" charset="0"/>
                          <a:ea typeface="+mn-ea"/>
                          <a:cs typeface="Arial" panose="020B0604020202020204" pitchFamily="34" charset="0"/>
                        </a:rPr>
                        <a:t>Establishing natural pathways and regularity in collaboration with Sámi stakeholders, including the Sámi Parliament, the Sámi Education Centre, and </a:t>
                      </a:r>
                      <a:r>
                        <a:rPr lang="en-GB" sz="1050" kern="1200" dirty="0" err="1">
                          <a:solidFill>
                            <a:srgbClr val="000000"/>
                          </a:solidFill>
                          <a:effectLst/>
                          <a:latin typeface="Avenir Next LT Pro" panose="020B0504020202020204" pitchFamily="34" charset="0"/>
                          <a:ea typeface="+mn-ea"/>
                          <a:cs typeface="Arial" panose="020B0604020202020204" pitchFamily="34" charset="0"/>
                        </a:rPr>
                        <a:t>Siida</a:t>
                      </a:r>
                      <a:r>
                        <a:rPr lang="en-GB" sz="1050" kern="1200" dirty="0">
                          <a:solidFill>
                            <a:srgbClr val="000000"/>
                          </a:solidFill>
                          <a:effectLst/>
                          <a:latin typeface="Avenir Next LT Pro" panose="020B0504020202020204" pitchFamily="34" charset="0"/>
                          <a:ea typeface="+mn-ea"/>
                          <a:cs typeface="Arial" panose="020B0604020202020204" pitchFamily="34" charset="0"/>
                        </a:rPr>
                        <a:t>, and also ensuring cooperation with the Lapland Welfare Area.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50" kern="1200" dirty="0" err="1">
                          <a:solidFill>
                            <a:srgbClr val="000000"/>
                          </a:solidFill>
                          <a:effectLst/>
                          <a:latin typeface="+mn-lt"/>
                          <a:ea typeface="+mn-ea"/>
                          <a:cs typeface="Arial" panose="020B0604020202020204" pitchFamily="34" charset="0"/>
                        </a:rPr>
                        <a:t>Regular</a:t>
                      </a:r>
                      <a:r>
                        <a:rPr lang="fi-FI" sz="1050" kern="1200" dirty="0">
                          <a:solidFill>
                            <a:srgbClr val="000000"/>
                          </a:solidFill>
                          <a:effectLst/>
                          <a:latin typeface="+mn-lt"/>
                          <a:ea typeface="+mn-ea"/>
                          <a:cs typeface="Arial" panose="020B0604020202020204" pitchFamily="34" charset="0"/>
                        </a:rPr>
                        <a:t> </a:t>
                      </a:r>
                      <a:r>
                        <a:rPr lang="fi-FI" sz="1050" kern="1200" dirty="0" err="1">
                          <a:solidFill>
                            <a:srgbClr val="000000"/>
                          </a:solidFill>
                          <a:effectLst/>
                          <a:latin typeface="+mn-lt"/>
                          <a:ea typeface="+mn-ea"/>
                          <a:cs typeface="Arial" panose="020B0604020202020204" pitchFamily="34" charset="0"/>
                        </a:rPr>
                        <a:t>contact</a:t>
                      </a:r>
                      <a:r>
                        <a:rPr lang="fi-FI" sz="1050" kern="1200" dirty="0">
                          <a:solidFill>
                            <a:srgbClr val="000000"/>
                          </a:solidFill>
                          <a:effectLst/>
                          <a:latin typeface="+mn-lt"/>
                          <a:ea typeface="+mn-ea"/>
                          <a:cs typeface="Arial" panose="020B0604020202020204" pitchFamily="34" charset="0"/>
                        </a:rPr>
                        <a:t>, </a:t>
                      </a:r>
                      <a:r>
                        <a:rPr lang="fi-FI" sz="1050" kern="1200" dirty="0" err="1">
                          <a:solidFill>
                            <a:srgbClr val="000000"/>
                          </a:solidFill>
                          <a:effectLst/>
                          <a:latin typeface="+mn-lt"/>
                          <a:ea typeface="+mn-ea"/>
                          <a:cs typeface="Arial" panose="020B0604020202020204" pitchFamily="34" charset="0"/>
                        </a:rPr>
                        <a:t>meetings</a:t>
                      </a:r>
                      <a:r>
                        <a:rPr lang="fi-FI" sz="1050" kern="1200" dirty="0">
                          <a:solidFill>
                            <a:srgbClr val="000000"/>
                          </a:solidFill>
                          <a:effectLst/>
                          <a:latin typeface="+mn-lt"/>
                          <a:ea typeface="+mn-ea"/>
                          <a:cs typeface="Arial" panose="020B0604020202020204" pitchFamily="34" charset="0"/>
                        </a:rPr>
                        <a:t> / </a:t>
                      </a:r>
                      <a:r>
                        <a:rPr lang="fi-FI" sz="1050" kern="1200" dirty="0" err="1">
                          <a:solidFill>
                            <a:srgbClr val="000000"/>
                          </a:solidFill>
                          <a:effectLst/>
                          <a:latin typeface="+mn-lt"/>
                          <a:ea typeface="+mn-ea"/>
                          <a:cs typeface="Arial" panose="020B0604020202020204" pitchFamily="34" charset="0"/>
                        </a:rPr>
                        <a:t>year</a:t>
                      </a:r>
                      <a:endParaRPr lang="fi-FI" sz="1050" kern="1200" dirty="0">
                        <a:solidFill>
                          <a:srgbClr val="000000"/>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Shared influence measures, pcs/year</a:t>
                      </a:r>
                      <a:endParaRPr lang="fi-FI" sz="1050" kern="1200" dirty="0">
                        <a:solidFill>
                          <a:srgbClr val="000000"/>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5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45704202"/>
                  </a:ext>
                </a:extLst>
              </a:tr>
            </a:tbl>
          </a:graphicData>
        </a:graphic>
      </p:graphicFrame>
    </p:spTree>
    <p:extLst>
      <p:ext uri="{BB962C8B-B14F-4D97-AF65-F5344CB8AC3E}">
        <p14:creationId xmlns:p14="http://schemas.microsoft.com/office/powerpoint/2010/main" val="89013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BFD01BB8-9C7E-98AD-E003-CDEE5E76384F}"/>
              </a:ext>
            </a:extLst>
          </p:cNvPr>
          <p:cNvSpPr txBox="1">
            <a:spLocks/>
          </p:cNvSpPr>
          <p:nvPr/>
        </p:nvSpPr>
        <p:spPr>
          <a:xfrm>
            <a:off x="181708" y="221726"/>
            <a:ext cx="10080625" cy="841375"/>
          </a:xfrm>
          <a:prstGeom prst="rect">
            <a:avLst/>
          </a:prstGeom>
        </p:spPr>
        <p:txBody>
          <a:bodyPr vert="horz" lIns="0" tIns="0" rIns="0" bIns="0" rtlCol="0" anchor="t" anchorCtr="0">
            <a:normAutofit fontScale="97500" lnSpcReduction="10000"/>
          </a:bodyPr>
          <a:lst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a:lstStyle>
          <a:p>
            <a:pPr marL="0" marR="0" lvl="0" indent="0" algn="l" defTabSz="914400" rtl="0" eaLnBrk="1" fontAlgn="auto" latinLnBrk="0" hangingPunct="1">
              <a:lnSpc>
                <a:spcPct val="83000"/>
              </a:lnSpc>
              <a:spcBef>
                <a:spcPct val="0"/>
              </a:spcBef>
              <a:spcAft>
                <a:spcPts val="0"/>
              </a:spcAft>
              <a:buClrTx/>
              <a:buSzTx/>
              <a:buFontTx/>
              <a:buNone/>
              <a:tabLst/>
              <a:defRPr/>
            </a:pPr>
            <a:r>
              <a:rPr lang="fi-FI" sz="2000" i="1" dirty="0" err="1">
                <a:solidFill>
                  <a:srgbClr val="323232"/>
                </a:solidFill>
                <a:latin typeface="Avenir Next LT Pro"/>
                <a:ea typeface="Calibri" panose="020F0502020204030204" pitchFamily="34" charset="0"/>
                <a:cs typeface="Times New Roman" panose="02020603050405020304" pitchFamily="18" charset="0"/>
              </a:rPr>
              <a:t>Good</a:t>
            </a:r>
            <a:r>
              <a:rPr lang="fi-FI" sz="2000" i="1" dirty="0">
                <a:solidFill>
                  <a:srgbClr val="323232"/>
                </a:solidFill>
                <a:latin typeface="Avenir Next LT Pro"/>
                <a:ea typeface="Calibri" panose="020F0502020204030204" pitchFamily="34" charset="0"/>
                <a:cs typeface="Times New Roman" panose="02020603050405020304" pitchFamily="18" charset="0"/>
              </a:rPr>
              <a:t> life</a:t>
            </a:r>
            <a:r>
              <a:rPr kumimoji="0" lang="fi-FI" sz="2000" b="0" i="1" u="none" strike="noStrike" kern="1200" cap="none" spc="-40" normalizeH="0" baseline="0" noProof="0" dirty="0">
                <a:ln>
                  <a:noFill/>
                </a:ln>
                <a:solidFill>
                  <a:srgbClr val="323232"/>
                </a:solidFill>
                <a:effectLst/>
                <a:uLnTx/>
                <a:uFillTx/>
                <a:latin typeface="Avenir Next LT Pro"/>
                <a:ea typeface="Calibri" panose="020F0502020204030204" pitchFamily="34" charset="0"/>
                <a:cs typeface="Times New Roman" panose="02020603050405020304" pitchFamily="18" charset="0"/>
              </a:rPr>
              <a:t> – </a:t>
            </a:r>
            <a:r>
              <a:rPr kumimoji="0" lang="fi-FI" sz="2000" b="0" i="1" u="none" strike="noStrike" kern="1200" cap="none" spc="-40" normalizeH="0" baseline="0" noProof="0" dirty="0" err="1">
                <a:ln>
                  <a:noFill/>
                </a:ln>
                <a:solidFill>
                  <a:srgbClr val="323232"/>
                </a:solidFill>
                <a:effectLst/>
                <a:uLnTx/>
                <a:uFillTx/>
                <a:latin typeface="Avenir Next LT Pro"/>
                <a:ea typeface="Calibri" panose="020F0502020204030204" pitchFamily="34" charset="0"/>
                <a:cs typeface="Times New Roman" panose="02020603050405020304" pitchFamily="18" charset="0"/>
              </a:rPr>
              <a:t>Socially</a:t>
            </a:r>
            <a:r>
              <a:rPr kumimoji="0" lang="fi-FI" sz="2000" b="0" i="1" u="none" strike="noStrike" kern="1200" cap="none" spc="-40" normalizeH="0" baseline="0" noProof="0" dirty="0">
                <a:ln>
                  <a:noFill/>
                </a:ln>
                <a:solidFill>
                  <a:srgbClr val="323232"/>
                </a:solidFill>
                <a:effectLst/>
                <a:uLnTx/>
                <a:uFillTx/>
                <a:latin typeface="Avenir Next LT Pro"/>
                <a:ea typeface="Calibri" panose="020F0502020204030204" pitchFamily="34" charset="0"/>
                <a:cs typeface="Times New Roman" panose="02020603050405020304" pitchFamily="18" charset="0"/>
              </a:rPr>
              <a:t> </a:t>
            </a:r>
            <a:r>
              <a:rPr kumimoji="0" lang="fi-FI" sz="2000" b="0" i="1" u="none" strike="noStrike" kern="1200" cap="none" spc="-40" normalizeH="0" baseline="0" noProof="0" dirty="0" err="1">
                <a:ln>
                  <a:noFill/>
                </a:ln>
                <a:solidFill>
                  <a:srgbClr val="323232"/>
                </a:solidFill>
                <a:effectLst/>
                <a:uLnTx/>
                <a:uFillTx/>
                <a:latin typeface="Avenir Next LT Pro"/>
                <a:ea typeface="Calibri" panose="020F0502020204030204" pitchFamily="34" charset="0"/>
                <a:cs typeface="Times New Roman" panose="02020603050405020304" pitchFamily="18" charset="0"/>
              </a:rPr>
              <a:t>sustainable</a:t>
            </a:r>
            <a:r>
              <a:rPr kumimoji="0" lang="fi-FI" sz="2000" b="0" i="1" u="none" strike="noStrike" kern="1200" cap="none" spc="-40" normalizeH="0" baseline="0" noProof="0" dirty="0">
                <a:ln>
                  <a:noFill/>
                </a:ln>
                <a:solidFill>
                  <a:srgbClr val="323232"/>
                </a:solidFill>
                <a:effectLst/>
                <a:uLnTx/>
                <a:uFillTx/>
                <a:latin typeface="Avenir Next LT Pro"/>
                <a:ea typeface="Calibri" panose="020F0502020204030204" pitchFamily="34" charset="0"/>
                <a:cs typeface="Times New Roman" panose="02020603050405020304" pitchFamily="18" charset="0"/>
              </a:rPr>
              <a:t> </a:t>
            </a:r>
            <a:r>
              <a:rPr kumimoji="0" lang="fi-FI" sz="2000" b="0" i="1" u="none" strike="noStrike" kern="1200" cap="none" spc="-40" normalizeH="0" baseline="0" noProof="0" dirty="0" err="1">
                <a:ln>
                  <a:noFill/>
                </a:ln>
                <a:solidFill>
                  <a:srgbClr val="323232"/>
                </a:solidFill>
                <a:effectLst/>
                <a:uLnTx/>
                <a:uFillTx/>
                <a:latin typeface="Avenir Next LT Pro"/>
                <a:ea typeface="Calibri" panose="020F0502020204030204" pitchFamily="34" charset="0"/>
                <a:cs typeface="Times New Roman" panose="02020603050405020304" pitchFamily="18" charset="0"/>
              </a:rPr>
              <a:t>growth</a:t>
            </a:r>
            <a:br>
              <a:rPr kumimoji="0" lang="fi-FI" sz="2000" b="1" i="1" u="none" strike="noStrike" kern="1200" cap="none" spc="-40" normalizeH="0" baseline="0" noProof="0" dirty="0">
                <a:ln>
                  <a:noFill/>
                </a:ln>
                <a:solidFill>
                  <a:srgbClr val="323232"/>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fi-FI" sz="1800" b="0" i="0" u="none" strike="noStrike" kern="1200" cap="none" spc="-40" normalizeH="0" baseline="0" noProof="0" dirty="0">
                <a:ln>
                  <a:noFill/>
                </a:ln>
                <a:solidFill>
                  <a:srgbClr val="323232"/>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fi-FI" sz="3600" b="0" i="0" u="none" strike="noStrike" kern="1200" cap="none" spc="-40" normalizeH="0" baseline="0" noProof="0" dirty="0">
              <a:ln>
                <a:noFill/>
              </a:ln>
              <a:solidFill>
                <a:srgbClr val="323232"/>
              </a:solidFill>
              <a:effectLst/>
              <a:uLnTx/>
              <a:uFillTx/>
              <a:latin typeface="Avenir Next LT Pro"/>
              <a:ea typeface="+mj-ea"/>
              <a:cs typeface="+mj-cs"/>
            </a:endParaRPr>
          </a:p>
        </p:txBody>
      </p:sp>
      <p:graphicFrame>
        <p:nvGraphicFramePr>
          <p:cNvPr id="4" name="Sisällön paikkamerkki 6">
            <a:extLst>
              <a:ext uri="{FF2B5EF4-FFF2-40B4-BE49-F238E27FC236}">
                <a16:creationId xmlns:a16="http://schemas.microsoft.com/office/drawing/2014/main" id="{FCF46715-D375-6283-4305-6A06E559CCF1}"/>
              </a:ext>
            </a:extLst>
          </p:cNvPr>
          <p:cNvGraphicFramePr>
            <a:graphicFrameLocks/>
          </p:cNvGraphicFramePr>
          <p:nvPr>
            <p:extLst>
              <p:ext uri="{D42A27DB-BD31-4B8C-83A1-F6EECF244321}">
                <p14:modId xmlns:p14="http://schemas.microsoft.com/office/powerpoint/2010/main" val="895224018"/>
              </p:ext>
            </p:extLst>
          </p:nvPr>
        </p:nvGraphicFramePr>
        <p:xfrm>
          <a:off x="0" y="181576"/>
          <a:ext cx="12192000" cy="6676424"/>
        </p:xfrm>
        <a:graphic>
          <a:graphicData uri="http://schemas.openxmlformats.org/drawingml/2006/table">
            <a:tbl>
              <a:tblPr firstRow="1" bandRow="1">
                <a:tableStyleId>{72833802-FEF1-4C79-8D5D-14CF1EAF98D9}</a:tableStyleId>
              </a:tblPr>
              <a:tblGrid>
                <a:gridCol w="2414954">
                  <a:extLst>
                    <a:ext uri="{9D8B030D-6E8A-4147-A177-3AD203B41FA5}">
                      <a16:colId xmlns:a16="http://schemas.microsoft.com/office/drawing/2014/main" val="2819241334"/>
                    </a:ext>
                  </a:extLst>
                </a:gridCol>
                <a:gridCol w="6523947">
                  <a:extLst>
                    <a:ext uri="{9D8B030D-6E8A-4147-A177-3AD203B41FA5}">
                      <a16:colId xmlns:a16="http://schemas.microsoft.com/office/drawing/2014/main" val="469963773"/>
                    </a:ext>
                  </a:extLst>
                </a:gridCol>
                <a:gridCol w="3253099">
                  <a:extLst>
                    <a:ext uri="{9D8B030D-6E8A-4147-A177-3AD203B41FA5}">
                      <a16:colId xmlns:a16="http://schemas.microsoft.com/office/drawing/2014/main" val="481026378"/>
                    </a:ext>
                  </a:extLst>
                </a:gridCol>
              </a:tblGrid>
              <a:tr h="907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dirty="0" err="1">
                          <a:solidFill>
                            <a:schemeClr val="bg1"/>
                          </a:solidFill>
                          <a:latin typeface="Arial" panose="020B0604020202020204" pitchFamily="34" charset="0"/>
                          <a:cs typeface="Arial" panose="020B0604020202020204" pitchFamily="34" charset="0"/>
                        </a:rPr>
                        <a:t>Operational</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goal</a:t>
                      </a:r>
                      <a:endParaRPr lang="fi-FI" sz="1400" b="0" dirty="0">
                        <a:solidFill>
                          <a:schemeClr val="bg1"/>
                        </a:solidFill>
                        <a:latin typeface="Arial" panose="020B0604020202020204" pitchFamily="34" charset="0"/>
                        <a:cs typeface="Arial" panose="020B0604020202020204" pitchFamily="34" charset="0"/>
                      </a:endParaRPr>
                    </a:p>
                    <a:p>
                      <a:pPr algn="l"/>
                      <a:endParaRPr lang="fi-FI" sz="1400" b="0" dirty="0">
                        <a:solidFill>
                          <a:schemeClr val="accent6"/>
                        </a:solidFill>
                        <a:latin typeface="Arial" panose="020B0604020202020204" pitchFamily="34" charset="0"/>
                        <a:cs typeface="Arial" panose="020B0604020202020204" pitchFamily="34" charset="0"/>
                      </a:endParaRPr>
                    </a:p>
                  </a:txBody>
                  <a:tcPr/>
                </a:tc>
                <a:tc>
                  <a:txBody>
                    <a:bodyPr/>
                    <a:lstStyle/>
                    <a:p>
                      <a:pPr algn="l"/>
                      <a:r>
                        <a:rPr lang="fi-FI" sz="1400" b="0" dirty="0">
                          <a:solidFill>
                            <a:schemeClr val="bg1"/>
                          </a:solidFill>
                          <a:latin typeface="Arial" panose="020B0604020202020204" pitchFamily="34" charset="0"/>
                          <a:cs typeface="Arial" panose="020B0604020202020204" pitchFamily="34" charset="0"/>
                        </a:rPr>
                        <a:t>Top </a:t>
                      </a:r>
                      <a:r>
                        <a:rPr lang="fi-FI" sz="1400" b="0" dirty="0" err="1">
                          <a:solidFill>
                            <a:schemeClr val="bg1"/>
                          </a:solidFill>
                          <a:latin typeface="Arial" panose="020B0604020202020204" pitchFamily="34" charset="0"/>
                          <a:cs typeface="Arial" panose="020B0604020202020204" pitchFamily="34" charset="0"/>
                        </a:rPr>
                        <a:t>measures</a:t>
                      </a:r>
                      <a:endParaRPr lang="fi-FI" sz="1400" b="0" dirty="0">
                        <a:solidFill>
                          <a:schemeClr val="bg1"/>
                        </a:solidFill>
                        <a:latin typeface="Arial" panose="020B0604020202020204" pitchFamily="34" charset="0"/>
                        <a:cs typeface="Arial" panose="020B0604020202020204" pitchFamily="34" charset="0"/>
                      </a:endParaRPr>
                    </a:p>
                  </a:txBody>
                  <a:tcPr/>
                </a:tc>
                <a:tc>
                  <a:txBody>
                    <a:bodyPr/>
                    <a:lstStyle/>
                    <a:p>
                      <a:pPr algn="l"/>
                      <a:r>
                        <a:rPr lang="fi-FI" sz="1400" b="0" dirty="0" err="1">
                          <a:solidFill>
                            <a:schemeClr val="bg1"/>
                          </a:solidFill>
                          <a:latin typeface="Arial" panose="020B0604020202020204" pitchFamily="34" charset="0"/>
                          <a:cs typeface="Arial" panose="020B0604020202020204" pitchFamily="34" charset="0"/>
                        </a:rPr>
                        <a:t>Monitoring</a:t>
                      </a:r>
                      <a:r>
                        <a:rPr lang="fi-FI" sz="1400" b="0" dirty="0">
                          <a:solidFill>
                            <a:schemeClr val="bg1"/>
                          </a:solidFill>
                          <a:latin typeface="Arial" panose="020B0604020202020204" pitchFamily="34" charset="0"/>
                          <a:cs typeface="Arial" panose="020B0604020202020204" pitchFamily="34" charset="0"/>
                        </a:rPr>
                        <a:t> (</a:t>
                      </a:r>
                      <a:r>
                        <a:rPr lang="fi-FI" sz="1400" b="0" dirty="0" err="1">
                          <a:solidFill>
                            <a:schemeClr val="bg1"/>
                          </a:solidFill>
                          <a:latin typeface="Arial" panose="020B0604020202020204" pitchFamily="34" charset="0"/>
                          <a:cs typeface="Arial" panose="020B0604020202020204" pitchFamily="34" charset="0"/>
                        </a:rPr>
                        <a:t>Indicators</a:t>
                      </a:r>
                      <a:r>
                        <a:rPr lang="fi-FI" sz="1400" b="0">
                          <a:solidFill>
                            <a:schemeClr val="bg1"/>
                          </a:solidFill>
                          <a:latin typeface="Arial" panose="020B0604020202020204" pitchFamily="34" charset="0"/>
                          <a:cs typeface="Arial" panose="020B0604020202020204" pitchFamily="34" charset="0"/>
                        </a:rPr>
                        <a:t>)</a:t>
                      </a:r>
                      <a:endParaRPr lang="fi-FI" sz="1400"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3660198"/>
                  </a:ext>
                </a:extLst>
              </a:tr>
              <a:tr h="114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rgbClr val="000000"/>
                          </a:solidFill>
                          <a:effectLst/>
                          <a:latin typeface="+mj-lt"/>
                          <a:ea typeface="+mn-ea"/>
                          <a:cs typeface="Arial" panose="020B0604020202020204" pitchFamily="34" charset="0"/>
                        </a:rPr>
                        <a:t>FUNCTIONING SERVICES</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We uphold the integrity of foundational services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In service provisions and client guidance, we employ accessible language</a:t>
                      </a:r>
                      <a:r>
                        <a:rPr lang="en-GB" sz="1000" baseline="0" dirty="0">
                          <a:solidFill>
                            <a:srgbClr val="000000"/>
                          </a:solidFill>
                          <a:latin typeface="+mn-lt"/>
                          <a:cs typeface="Arial"/>
                        </a:rPr>
                        <a:t> while avoiding the use of complex professional terms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We craft</a:t>
                      </a:r>
                      <a:r>
                        <a:rPr lang="en-GB" sz="1000" baseline="0" dirty="0">
                          <a:solidFill>
                            <a:srgbClr val="000000"/>
                          </a:solidFill>
                          <a:latin typeface="+mn-lt"/>
                          <a:cs typeface="Arial"/>
                        </a:rPr>
                        <a:t> service concepts for each village</a:t>
                      </a:r>
                      <a:endParaRPr lang="en-GB" sz="1000" dirty="0">
                        <a:solidFill>
                          <a:srgbClr val="000000"/>
                        </a:solidFill>
                        <a:latin typeface="+mn-lt"/>
                        <a:cs typeface="Aria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We invest in the well-being</a:t>
                      </a:r>
                      <a:r>
                        <a:rPr lang="en-GB" sz="1000" baseline="0" dirty="0">
                          <a:solidFill>
                            <a:srgbClr val="000000"/>
                          </a:solidFill>
                          <a:latin typeface="+mn-lt"/>
                          <a:cs typeface="Arial"/>
                        </a:rPr>
                        <a:t> of the municipal personnel</a:t>
                      </a:r>
                      <a:endParaRPr lang="fi-FI" sz="1000" dirty="0">
                        <a:solidFill>
                          <a:srgbClr val="000000"/>
                        </a:solidFill>
                        <a:latin typeface="+mn-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rPr>
                        <a:t>Satisfaction with services (annual survey) – evolution of ratings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rgbClr val="000000"/>
                          </a:solidFill>
                          <a:latin typeface="+mn-lt"/>
                        </a:rPr>
                        <a:t>Development of HYTE index 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rgbClr val="000000"/>
                          </a:solidFill>
                          <a:latin typeface="+mn-lt"/>
                        </a:rPr>
                        <a:t>Qualification rate of teaching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rgbClr val="000000"/>
                          </a:solidFill>
                          <a:latin typeface="+mn-lt"/>
                        </a:rPr>
                        <a:t>Have two village service concepts been made annually? 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aseline="0" dirty="0" err="1">
                          <a:solidFill>
                            <a:srgbClr val="000000"/>
                          </a:solidFill>
                          <a:latin typeface="+mn-lt"/>
                        </a:rPr>
                        <a:t>Monitoring</a:t>
                      </a:r>
                      <a:r>
                        <a:rPr lang="fi-FI" sz="1000" baseline="0" dirty="0">
                          <a:solidFill>
                            <a:srgbClr val="000000"/>
                          </a:solidFill>
                          <a:latin typeface="+mn-lt"/>
                        </a:rPr>
                        <a:t> of </a:t>
                      </a:r>
                      <a:r>
                        <a:rPr lang="fi-FI" sz="1000" baseline="0" dirty="0" err="1">
                          <a:solidFill>
                            <a:srgbClr val="000000"/>
                          </a:solidFill>
                          <a:latin typeface="+mn-lt"/>
                        </a:rPr>
                        <a:t>staff</a:t>
                      </a:r>
                      <a:r>
                        <a:rPr lang="fi-FI" sz="1000" baseline="0" dirty="0">
                          <a:solidFill>
                            <a:srgbClr val="000000"/>
                          </a:solidFill>
                          <a:latin typeface="+mn-lt"/>
                        </a:rPr>
                        <a:t> </a:t>
                      </a:r>
                      <a:r>
                        <a:rPr lang="fi-FI" sz="1000" baseline="0" dirty="0" err="1">
                          <a:solidFill>
                            <a:srgbClr val="000000"/>
                          </a:solidFill>
                          <a:latin typeface="+mn-lt"/>
                        </a:rPr>
                        <a:t>absenteeism</a:t>
                      </a:r>
                      <a:endParaRPr lang="fi-FI" sz="1000" baseline="0" dirty="0">
                        <a:solidFill>
                          <a:srgbClr val="000000"/>
                        </a:solidFill>
                        <a:latin typeface="+mn-lt"/>
                      </a:endParaRPr>
                    </a:p>
                  </a:txBody>
                  <a:tcPr/>
                </a:tc>
                <a:extLst>
                  <a:ext uri="{0D108BD9-81ED-4DB2-BD59-A6C34878D82A}">
                    <a16:rowId xmlns:a16="http://schemas.microsoft.com/office/drawing/2014/main" val="3303941396"/>
                  </a:ext>
                </a:extLst>
              </a:tr>
              <a:tr h="996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mj-lt"/>
                          <a:cs typeface="Arial" panose="020B0604020202020204" pitchFamily="34" charset="0"/>
                        </a:rPr>
                        <a:t>WELL-BEING OF CHILDREN AND YOUTH</a:t>
                      </a:r>
                      <a:endParaRPr lang="fi-FI" sz="100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support the holistic well-being and developmental prospects of children and adolescents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Through proactive collaboration with various stakeholders, we provide early support to families and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Our endeavours include the refined advancement of the Finnish Model of recreation, contextualized within the framework of Inari municipality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systematically enhance recreational infrastructure</a:t>
                      </a:r>
                      <a:endParaRPr lang="fi-FI" sz="1000" dirty="0">
                        <a:solidFill>
                          <a:srgbClr val="000000"/>
                        </a:solidFill>
                        <a:latin typeface="+mn-lt"/>
                        <a:cs typeface="Arial"/>
                      </a:endParaRPr>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Progress in the results of the school health survey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Percentage of children and adolescents engaged in hobbies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Percentage of children and adolescents with friends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Has a development plan for recreational facilities been established? Yes/No</a:t>
                      </a:r>
                      <a:endParaRPr lang="fi-FI" sz="1000" dirty="0">
                        <a:solidFill>
                          <a:srgbClr val="000000"/>
                        </a:solidFill>
                      </a:endParaRPr>
                    </a:p>
                  </a:txBody>
                  <a:tcPr/>
                </a:tc>
                <a:extLst>
                  <a:ext uri="{0D108BD9-81ED-4DB2-BD59-A6C34878D82A}">
                    <a16:rowId xmlns:a16="http://schemas.microsoft.com/office/drawing/2014/main" val="1021368689"/>
                  </a:ext>
                </a:extLst>
              </a:tr>
              <a:tr h="5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mj-lt"/>
                          <a:cs typeface="Arial"/>
                        </a:rPr>
                        <a:t>WELL-BEING AND QUALITY OF LIFE FOR THE ELDERLY</a:t>
                      </a:r>
                      <a:endParaRPr lang="fi-FI" sz="1000" dirty="0">
                        <a:solidFill>
                          <a:srgbClr val="000000"/>
                        </a:solidFill>
                        <a:latin typeface="+mj-lt"/>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promote</a:t>
                      </a:r>
                      <a:r>
                        <a:rPr lang="en-GB" sz="1000" baseline="0" dirty="0">
                          <a:solidFill>
                            <a:srgbClr val="000000"/>
                          </a:solidFill>
                          <a:latin typeface="+mn-lt"/>
                          <a:cs typeface="Arial" panose="020B0604020202020204" pitchFamily="34" charset="0"/>
                        </a:rPr>
                        <a:t> the well-being and quality of life of the elderly</a:t>
                      </a:r>
                      <a:endParaRPr lang="en-GB" sz="1000" dirty="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maintain the conditions for activities through</a:t>
                      </a:r>
                      <a:r>
                        <a:rPr lang="en-GB" sz="1000" baseline="0" dirty="0">
                          <a:solidFill>
                            <a:srgbClr val="000000"/>
                          </a:solidFill>
                          <a:latin typeface="+mn-lt"/>
                          <a:cs typeface="Arial" panose="020B0604020202020204" pitchFamily="34" charset="0"/>
                        </a:rPr>
                        <a:t> hobbies, facilities and involvement</a:t>
                      </a:r>
                      <a:endParaRPr lang="en-GB" sz="1000" dirty="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encourage the construction of</a:t>
                      </a:r>
                      <a:r>
                        <a:rPr lang="en-GB" sz="1000" baseline="0" dirty="0">
                          <a:solidFill>
                            <a:srgbClr val="000000"/>
                          </a:solidFill>
                          <a:latin typeface="+mn-lt"/>
                          <a:cs typeface="Arial" panose="020B0604020202020204" pitchFamily="34" charset="0"/>
                        </a:rPr>
                        <a:t> accessible housing</a:t>
                      </a:r>
                      <a:endParaRPr lang="fi-FI" sz="1000" dirty="0">
                        <a:solidFill>
                          <a:srgbClr val="000000"/>
                        </a:solidFill>
                        <a:latin typeface="+mn-lt"/>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rPr>
                        <a:t>Percentage of elderly individuals perceiving their quality of life as good (%)</a:t>
                      </a:r>
                      <a:endParaRPr lang="fi-FI" sz="1000" baseline="0" dirty="0">
                        <a:solidFill>
                          <a:srgbClr val="000000"/>
                        </a:solidFill>
                        <a:latin typeface="+mn-lt"/>
                      </a:endParaRPr>
                    </a:p>
                  </a:txBody>
                  <a:tcPr/>
                </a:tc>
                <a:extLst>
                  <a:ext uri="{0D108BD9-81ED-4DB2-BD59-A6C34878D82A}">
                    <a16:rowId xmlns:a16="http://schemas.microsoft.com/office/drawing/2014/main" val="13408361"/>
                  </a:ext>
                </a:extLst>
              </a:tr>
              <a:tr h="552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mj-lt"/>
                          <a:cs typeface="Arial" panose="020B0604020202020204" pitchFamily="34" charset="0"/>
                        </a:rPr>
                        <a:t>COLLABORATION WITH THE LAPLAND WELFARE AREA</a:t>
                      </a:r>
                      <a:endParaRPr lang="fi-FI" sz="100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construct collaborative and functional</a:t>
                      </a:r>
                      <a:r>
                        <a:rPr lang="en-GB" sz="1000" baseline="0" dirty="0">
                          <a:solidFill>
                            <a:srgbClr val="000000"/>
                          </a:solidFill>
                          <a:latin typeface="+mn-lt"/>
                          <a:cs typeface="Arial" panose="020B0604020202020204" pitchFamily="34" charset="0"/>
                        </a:rPr>
                        <a:t> interfaces with the Lapland welfare area operations</a:t>
                      </a:r>
                      <a:endParaRPr lang="en-GB" sz="1000" dirty="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Our collaborative efforts are dedicated to the enhancement of well-being, health, and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monitor</a:t>
                      </a:r>
                      <a:r>
                        <a:rPr lang="en-GB" sz="1000" baseline="0" dirty="0">
                          <a:solidFill>
                            <a:srgbClr val="000000"/>
                          </a:solidFill>
                          <a:latin typeface="+mn-lt"/>
                          <a:cs typeface="Arial" panose="020B0604020202020204" pitchFamily="34" charset="0"/>
                        </a:rPr>
                        <a:t> our interests in the availability of services</a:t>
                      </a:r>
                      <a:endParaRPr lang="fi-FI" sz="1000" dirty="0">
                        <a:solidFill>
                          <a:srgbClr val="000000"/>
                        </a:solidFill>
                        <a:latin typeface="+mn-lt"/>
                        <a:cs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Assessment of the effectiveness of collaboration with the welfare area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Development of HYTE index indicators</a:t>
                      </a:r>
                      <a:endParaRPr lang="fi-FI" sz="1000" dirty="0">
                        <a:solidFill>
                          <a:srgbClr val="000000"/>
                        </a:solidFill>
                        <a:latin typeface="+mn-lt"/>
                        <a:cs typeface="Arial"/>
                      </a:endParaRPr>
                    </a:p>
                  </a:txBody>
                  <a:tcPr/>
                </a:tc>
                <a:extLst>
                  <a:ext uri="{0D108BD9-81ED-4DB2-BD59-A6C34878D82A}">
                    <a16:rowId xmlns:a16="http://schemas.microsoft.com/office/drawing/2014/main" val="4046528128"/>
                  </a:ext>
                </a:extLst>
              </a:tr>
              <a:tr h="694809">
                <a:tc>
                  <a:txBody>
                    <a:bodyPr/>
                    <a:lstStyle/>
                    <a:p>
                      <a:pPr algn="l"/>
                      <a:r>
                        <a:rPr lang="fi-FI" sz="1000" dirty="0">
                          <a:solidFill>
                            <a:srgbClr val="000000"/>
                          </a:solidFill>
                          <a:latin typeface="+mj-lt"/>
                          <a:cs typeface="Arial" panose="020B0604020202020204" pitchFamily="34" charset="0"/>
                        </a:rPr>
                        <a:t>SMART ACCESSIBILITY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promote</a:t>
                      </a:r>
                      <a:r>
                        <a:rPr lang="en-GB" sz="1000" baseline="0" dirty="0">
                          <a:solidFill>
                            <a:srgbClr val="000000"/>
                          </a:solidFill>
                          <a:latin typeface="+mn-lt"/>
                          <a:cs typeface="Arial" panose="020B0604020202020204" pitchFamily="34" charset="0"/>
                        </a:rPr>
                        <a:t> transportation options for individuals</a:t>
                      </a:r>
                      <a:endParaRPr lang="en-GB" sz="1000" dirty="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coordinate service transport and school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latin typeface="+mn-lt"/>
                          <a:cs typeface="Arial" panose="020B0604020202020204" pitchFamily="34" charset="0"/>
                        </a:rPr>
                        <a:t>We actively </a:t>
                      </a:r>
                      <a:r>
                        <a:rPr lang="en-GB" sz="1000" dirty="0">
                          <a:solidFill>
                            <a:srgbClr val="000000"/>
                          </a:solidFill>
                          <a:latin typeface="+mn-lt"/>
                          <a:cs typeface="Arial"/>
                        </a:rPr>
                        <a:t>improve telecommunications connections</a:t>
                      </a:r>
                      <a:endParaRPr lang="fi-FI" sz="1000" dirty="0">
                        <a:solidFill>
                          <a:srgbClr val="000000"/>
                        </a:solidFill>
                        <a:latin typeface="+mn-lt"/>
                        <a:cs typeface="Arial"/>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Number and occupancy rate of transportation services and combined transportation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Has a transportation development plan been created? Yes/No</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rgbClr val="000000"/>
                          </a:solidFill>
                          <a:latin typeface="+mn-lt"/>
                          <a:cs typeface="Arial"/>
                        </a:rPr>
                        <a:t>Internet coverage</a:t>
                      </a:r>
                      <a:endParaRPr lang="fi-FI" sz="100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2918035719"/>
                  </a:ext>
                </a:extLst>
              </a:tr>
              <a:tr h="872116">
                <a:tc>
                  <a:txBody>
                    <a:bodyPr/>
                    <a:lstStyle/>
                    <a:p>
                      <a:endParaRPr lang="fi-FI" sz="1050" dirty="0">
                        <a:solidFill>
                          <a:srgbClr val="000000"/>
                        </a:solidFill>
                        <a:highlight>
                          <a:srgbClr val="FFFF00"/>
                        </a:highlight>
                        <a:latin typeface="+mj-lt"/>
                      </a:endParaRPr>
                    </a:p>
                    <a:p>
                      <a:r>
                        <a:rPr lang="fi-FI" sz="1050" dirty="0">
                          <a:solidFill>
                            <a:srgbClr val="000000"/>
                          </a:solidFill>
                          <a:latin typeface="+mj-lt"/>
                        </a:rPr>
                        <a:t>SUPPORTING VILLAGE  COMMUNITIES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Profiling villages based on their own needs and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We elevate the visibility of villages and foster village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We update the safety plans for the villages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We increase the first-aid and fire suppression capabilities of the villages</a:t>
                      </a:r>
                      <a:endParaRPr lang="fi-FI" sz="1050" kern="1200" dirty="0">
                        <a:solidFill>
                          <a:srgbClr val="000000"/>
                        </a:solidFill>
                        <a:effectLst/>
                        <a:latin typeface="+mn-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j-lt"/>
                          <a:ea typeface="+mn-ea"/>
                          <a:cs typeface="Arial" panose="020B0604020202020204" pitchFamily="34" charset="0"/>
                        </a:rPr>
                        <a:t>Number of organized trainings (village safety)</a:t>
                      </a:r>
                      <a:endParaRPr lang="fi-FI" sz="1050" kern="1200" dirty="0">
                        <a:solidFill>
                          <a:srgbClr val="000000"/>
                        </a:solidFill>
                        <a:effectLst/>
                        <a:latin typeface="+mj-lt"/>
                        <a:ea typeface="+mn-ea"/>
                        <a:cs typeface="Arial" panose="020B0604020202020204" pitchFamily="34" charset="0"/>
                      </a:endParaRPr>
                    </a:p>
                  </a:txBody>
                  <a:tcPr/>
                </a:tc>
                <a:extLst>
                  <a:ext uri="{0D108BD9-81ED-4DB2-BD59-A6C34878D82A}">
                    <a16:rowId xmlns:a16="http://schemas.microsoft.com/office/drawing/2014/main" val="1702198671"/>
                  </a:ext>
                </a:extLst>
              </a:tr>
              <a:tr h="611300">
                <a:tc>
                  <a:txBody>
                    <a:bodyPr/>
                    <a:lstStyle/>
                    <a:p>
                      <a:pPr algn="l"/>
                      <a:r>
                        <a:rPr lang="en-GB" sz="1050" dirty="0">
                          <a:solidFill>
                            <a:srgbClr val="000000"/>
                          </a:solidFill>
                          <a:latin typeface="+mj-lt"/>
                        </a:rPr>
                        <a:t>IMPLEMENTATION OF PRE-ASSESSMENT IN SIGNIFICANT PROJECTS</a:t>
                      </a:r>
                      <a:endParaRPr lang="fi-FI" sz="1050" dirty="0">
                        <a:solidFill>
                          <a:srgbClr val="000000"/>
                        </a:solidFill>
                        <a:latin typeface="+mj-lt"/>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We proactively assess the impacts of significant projects on the local community</a:t>
                      </a:r>
                      <a:endParaRPr lang="fi-FI" sz="1050" kern="1200" dirty="0">
                        <a:solidFill>
                          <a:srgbClr val="000000"/>
                        </a:solidFill>
                        <a:effectLst/>
                        <a:latin typeface="+mn-lt"/>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dirty="0">
                          <a:solidFill>
                            <a:srgbClr val="000000"/>
                          </a:solidFill>
                          <a:effectLst/>
                          <a:latin typeface="+mn-lt"/>
                          <a:ea typeface="+mn-ea"/>
                          <a:cs typeface="Arial" panose="020B0604020202020204" pitchFamily="34" charset="0"/>
                        </a:rPr>
                        <a:t>Number of pre-decision impact assessments carried out </a:t>
                      </a:r>
                      <a:r>
                        <a:rPr lang="fi-FI" sz="1050" kern="1200" baseline="0" dirty="0">
                          <a:solidFill>
                            <a:srgbClr val="000000"/>
                          </a:solidFill>
                          <a:effectLst/>
                          <a:latin typeface="+mn-lt"/>
                          <a:ea typeface="+mn-ea"/>
                          <a:cs typeface="Arial" panose="020B0604020202020204" pitchFamily="34" charset="0"/>
                        </a:rPr>
                        <a:t>(</a:t>
                      </a:r>
                      <a:r>
                        <a:rPr lang="fi-FI" sz="1050" kern="1200" baseline="0" dirty="0" err="1">
                          <a:solidFill>
                            <a:srgbClr val="000000"/>
                          </a:solidFill>
                          <a:effectLst/>
                          <a:latin typeface="+mn-lt"/>
                          <a:ea typeface="+mn-ea"/>
                          <a:cs typeface="Arial" panose="020B0604020202020204" pitchFamily="34" charset="0"/>
                        </a:rPr>
                        <a:t>amount</a:t>
                      </a:r>
                      <a:r>
                        <a:rPr lang="fi-FI" sz="1050" kern="1200" baseline="0" dirty="0">
                          <a:solidFill>
                            <a:srgbClr val="000000"/>
                          </a:solidFill>
                          <a:effectLst/>
                          <a:latin typeface="+mn-lt"/>
                          <a:ea typeface="+mn-ea"/>
                          <a:cs typeface="Arial" panose="020B0604020202020204" pitchFamily="34" charset="0"/>
                        </a:rPr>
                        <a:t> of </a:t>
                      </a:r>
                      <a:r>
                        <a:rPr lang="fi-FI" sz="1050" kern="1200" baseline="0" dirty="0" err="1">
                          <a:solidFill>
                            <a:srgbClr val="000000"/>
                          </a:solidFill>
                          <a:effectLst/>
                          <a:latin typeface="+mn-lt"/>
                          <a:ea typeface="+mn-ea"/>
                          <a:cs typeface="Arial" panose="020B0604020202020204" pitchFamily="34" charset="0"/>
                        </a:rPr>
                        <a:t>EVAs</a:t>
                      </a:r>
                      <a:r>
                        <a:rPr lang="fi-FI" sz="1050" kern="1200" baseline="0" dirty="0">
                          <a:solidFill>
                            <a:srgbClr val="000000"/>
                          </a:solidFill>
                          <a:effectLst/>
                          <a:latin typeface="+mn-lt"/>
                          <a:ea typeface="+mn-ea"/>
                          <a:cs typeface="Arial" panose="020B0604020202020204" pitchFamily="34" charset="0"/>
                        </a:rPr>
                        <a:t>)</a:t>
                      </a:r>
                      <a:endParaRPr lang="fi-FI" sz="1050" kern="1200" dirty="0">
                        <a:solidFill>
                          <a:srgbClr val="000000"/>
                        </a:solidFill>
                        <a:effectLst/>
                        <a:latin typeface="+mn-lt"/>
                        <a:ea typeface="+mn-ea"/>
                        <a:cs typeface="Arial" panose="020B0604020202020204" pitchFamily="34" charset="0"/>
                      </a:endParaRPr>
                    </a:p>
                  </a:txBody>
                  <a:tcPr/>
                </a:tc>
                <a:extLst>
                  <a:ext uri="{0D108BD9-81ED-4DB2-BD59-A6C34878D82A}">
                    <a16:rowId xmlns:a16="http://schemas.microsoft.com/office/drawing/2014/main" val="2499961248"/>
                  </a:ext>
                </a:extLst>
              </a:tr>
            </a:tbl>
          </a:graphicData>
        </a:graphic>
      </p:graphicFrame>
    </p:spTree>
    <p:extLst>
      <p:ext uri="{BB962C8B-B14F-4D97-AF65-F5344CB8AC3E}">
        <p14:creationId xmlns:p14="http://schemas.microsoft.com/office/powerpoint/2010/main" val="26717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8C1AA4E-F956-0128-5528-1852B950AF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976" y="53"/>
            <a:ext cx="13335000" cy="8891778"/>
          </a:xfrm>
          <a:prstGeom prst="rect">
            <a:avLst/>
          </a:prstGeom>
        </p:spPr>
      </p:pic>
    </p:spTree>
    <p:extLst>
      <p:ext uri="{BB962C8B-B14F-4D97-AF65-F5344CB8AC3E}">
        <p14:creationId xmlns:p14="http://schemas.microsoft.com/office/powerpoint/2010/main" val="84556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a:extLst>
              <a:ext uri="{FF2B5EF4-FFF2-40B4-BE49-F238E27FC236}">
                <a16:creationId xmlns:a16="http://schemas.microsoft.com/office/drawing/2014/main" id="{3BA8B28B-4A0D-EA5A-466C-C0CB9BE3EF2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0" r="17160"/>
          <a:stretch/>
        </p:blipFill>
        <p:spPr/>
      </p:pic>
      <p:grpSp>
        <p:nvGrpSpPr>
          <p:cNvPr id="13" name="Group 12">
            <a:extLst>
              <a:ext uri="{FF2B5EF4-FFF2-40B4-BE49-F238E27FC236}">
                <a16:creationId xmlns:a16="http://schemas.microsoft.com/office/drawing/2014/main" id="{2D5BB2A9-7CBE-566F-10F8-D9E4D4295FD4}"/>
              </a:ext>
            </a:extLst>
          </p:cNvPr>
          <p:cNvGrpSpPr/>
          <p:nvPr/>
        </p:nvGrpSpPr>
        <p:grpSpPr>
          <a:xfrm>
            <a:off x="198209" y="2950"/>
            <a:ext cx="11999425" cy="6874940"/>
            <a:chOff x="385470" y="-1"/>
            <a:chExt cx="24019507" cy="13761715"/>
          </a:xfrm>
        </p:grpSpPr>
        <p:sp>
          <p:nvSpPr>
            <p:cNvPr id="14" name="Freeform 13">
              <a:extLst>
                <a:ext uri="{FF2B5EF4-FFF2-40B4-BE49-F238E27FC236}">
                  <a16:creationId xmlns:a16="http://schemas.microsoft.com/office/drawing/2014/main" id="{3481CF61-FE57-D956-E9A2-B449C173EF76}"/>
                </a:ext>
              </a:extLst>
            </p:cNvPr>
            <p:cNvSpPr/>
            <p:nvPr/>
          </p:nvSpPr>
          <p:spPr>
            <a:xfrm>
              <a:off x="8633381" y="-1"/>
              <a:ext cx="15771596" cy="13761714"/>
            </a:xfrm>
            <a:custGeom>
              <a:avLst/>
              <a:gdLst>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22600"/>
                <a:gd name="connsiteY0" fmla="*/ 0 h 13792200"/>
                <a:gd name="connsiteX1" fmla="*/ 15253368 w 15722600"/>
                <a:gd name="connsiteY1" fmla="*/ 176463 h 13792200"/>
                <a:gd name="connsiteX2" fmla="*/ 15722600 w 15722600"/>
                <a:gd name="connsiteY2" fmla="*/ 13792200 h 13792200"/>
                <a:gd name="connsiteX3" fmla="*/ 0 w 15722600"/>
                <a:gd name="connsiteY3" fmla="*/ 13716000 h 13792200"/>
                <a:gd name="connsiteX4" fmla="*/ 2006600 w 15722600"/>
                <a:gd name="connsiteY4" fmla="*/ 12547600 h 13792200"/>
                <a:gd name="connsiteX5" fmla="*/ 3429000 w 15722600"/>
                <a:gd name="connsiteY5" fmla="*/ 10922000 h 13792200"/>
                <a:gd name="connsiteX6" fmla="*/ 4318000 w 15722600"/>
                <a:gd name="connsiteY6" fmla="*/ 8991600 h 13792200"/>
                <a:gd name="connsiteX7" fmla="*/ 4978400 w 15722600"/>
                <a:gd name="connsiteY7" fmla="*/ 6451600 h 13792200"/>
                <a:gd name="connsiteX8" fmla="*/ 4165600 w 15722600"/>
                <a:gd name="connsiteY8" fmla="*/ 2895600 h 13792200"/>
                <a:gd name="connsiteX9" fmla="*/ 3048000 w 15722600"/>
                <a:gd name="connsiteY9" fmla="*/ 1473200 h 13792200"/>
                <a:gd name="connsiteX10" fmla="*/ 2413000 w 15722600"/>
                <a:gd name="connsiteY10" fmla="*/ 863600 h 13792200"/>
                <a:gd name="connsiteX11" fmla="*/ 2286000 w 15722600"/>
                <a:gd name="connsiteY11" fmla="*/ 660400 h 13792200"/>
                <a:gd name="connsiteX12" fmla="*/ 1676400 w 15722600"/>
                <a:gd name="connsiteY12" fmla="*/ 25400 h 13792200"/>
                <a:gd name="connsiteX13" fmla="*/ 1676400 w 15722600"/>
                <a:gd name="connsiteY13" fmla="*/ 25400 h 13792200"/>
                <a:gd name="connsiteX14" fmla="*/ 1676400 w 15722600"/>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2006600 w 15766715"/>
                <a:gd name="connsiteY4" fmla="*/ 12547600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30274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39191"/>
                <a:gd name="connsiteX1" fmla="*/ 15766715 w 15766715"/>
                <a:gd name="connsiteY1" fmla="*/ 0 h 13739191"/>
                <a:gd name="connsiteX2" fmla="*/ 15762357 w 15766715"/>
                <a:gd name="connsiteY2" fmla="*/ 13739191 h 13739191"/>
                <a:gd name="connsiteX3" fmla="*/ 0 w 15766715"/>
                <a:gd name="connsiteY3" fmla="*/ 13716000 h 13739191"/>
                <a:gd name="connsiteX4" fmla="*/ 1942431 w 15766715"/>
                <a:gd name="connsiteY4" fmla="*/ 12563642 h 13739191"/>
                <a:gd name="connsiteX5" fmla="*/ 3429000 w 15766715"/>
                <a:gd name="connsiteY5" fmla="*/ 10922000 h 13739191"/>
                <a:gd name="connsiteX6" fmla="*/ 4318000 w 15766715"/>
                <a:gd name="connsiteY6" fmla="*/ 8991600 h 13739191"/>
                <a:gd name="connsiteX7" fmla="*/ 4930274 w 15766715"/>
                <a:gd name="connsiteY7" fmla="*/ 6451600 h 13739191"/>
                <a:gd name="connsiteX8" fmla="*/ 4165600 w 15766715"/>
                <a:gd name="connsiteY8" fmla="*/ 2895600 h 13739191"/>
                <a:gd name="connsiteX9" fmla="*/ 3048000 w 15766715"/>
                <a:gd name="connsiteY9" fmla="*/ 1473200 h 13739191"/>
                <a:gd name="connsiteX10" fmla="*/ 2413000 w 15766715"/>
                <a:gd name="connsiteY10" fmla="*/ 863600 h 13739191"/>
                <a:gd name="connsiteX11" fmla="*/ 2286000 w 15766715"/>
                <a:gd name="connsiteY11" fmla="*/ 660400 h 13739191"/>
                <a:gd name="connsiteX12" fmla="*/ 1676400 w 15766715"/>
                <a:gd name="connsiteY12" fmla="*/ 25400 h 13739191"/>
                <a:gd name="connsiteX13" fmla="*/ 1676400 w 15766715"/>
                <a:gd name="connsiteY13" fmla="*/ 25400 h 13739191"/>
                <a:gd name="connsiteX14" fmla="*/ 1676400 w 15766715"/>
                <a:gd name="connsiteY14" fmla="*/ 25400 h 13739191"/>
                <a:gd name="connsiteX0" fmla="*/ 1574800 w 15771596"/>
                <a:gd name="connsiteY0" fmla="*/ 0 h 13739191"/>
                <a:gd name="connsiteX1" fmla="*/ 15766715 w 15771596"/>
                <a:gd name="connsiteY1" fmla="*/ 0 h 13739191"/>
                <a:gd name="connsiteX2" fmla="*/ 15771411 w 15771596"/>
                <a:gd name="connsiteY2" fmla="*/ 13739191 h 13739191"/>
                <a:gd name="connsiteX3" fmla="*/ 0 w 15771596"/>
                <a:gd name="connsiteY3" fmla="*/ 13716000 h 13739191"/>
                <a:gd name="connsiteX4" fmla="*/ 1942431 w 15771596"/>
                <a:gd name="connsiteY4" fmla="*/ 12563642 h 13739191"/>
                <a:gd name="connsiteX5" fmla="*/ 3429000 w 15771596"/>
                <a:gd name="connsiteY5" fmla="*/ 10922000 h 13739191"/>
                <a:gd name="connsiteX6" fmla="*/ 4318000 w 15771596"/>
                <a:gd name="connsiteY6" fmla="*/ 8991600 h 13739191"/>
                <a:gd name="connsiteX7" fmla="*/ 4930274 w 15771596"/>
                <a:gd name="connsiteY7" fmla="*/ 6451600 h 13739191"/>
                <a:gd name="connsiteX8" fmla="*/ 4165600 w 15771596"/>
                <a:gd name="connsiteY8" fmla="*/ 2895600 h 13739191"/>
                <a:gd name="connsiteX9" fmla="*/ 3048000 w 15771596"/>
                <a:gd name="connsiteY9" fmla="*/ 1473200 h 13739191"/>
                <a:gd name="connsiteX10" fmla="*/ 2413000 w 15771596"/>
                <a:gd name="connsiteY10" fmla="*/ 863600 h 13739191"/>
                <a:gd name="connsiteX11" fmla="*/ 2286000 w 15771596"/>
                <a:gd name="connsiteY11" fmla="*/ 660400 h 13739191"/>
                <a:gd name="connsiteX12" fmla="*/ 1676400 w 15771596"/>
                <a:gd name="connsiteY12" fmla="*/ 25400 h 13739191"/>
                <a:gd name="connsiteX13" fmla="*/ 1676400 w 15771596"/>
                <a:gd name="connsiteY13" fmla="*/ 25400 h 13739191"/>
                <a:gd name="connsiteX14" fmla="*/ 1676400 w 15771596"/>
                <a:gd name="connsiteY14" fmla="*/ 25400 h 137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71596" h="13739191">
                  <a:moveTo>
                    <a:pt x="1574800" y="0"/>
                  </a:moveTo>
                  <a:lnTo>
                    <a:pt x="15766715" y="0"/>
                  </a:lnTo>
                  <a:cubicBezTo>
                    <a:pt x="15765262" y="4579730"/>
                    <a:pt x="15772864" y="9159461"/>
                    <a:pt x="15771411" y="13739191"/>
                  </a:cubicBezTo>
                  <a:lnTo>
                    <a:pt x="0" y="13716000"/>
                  </a:lnTo>
                  <a:lnTo>
                    <a:pt x="1942431" y="12563642"/>
                  </a:lnTo>
                  <a:lnTo>
                    <a:pt x="3429000" y="10922000"/>
                  </a:lnTo>
                  <a:lnTo>
                    <a:pt x="4318000" y="8991600"/>
                  </a:lnTo>
                  <a:lnTo>
                    <a:pt x="4930274" y="6451600"/>
                  </a:lnTo>
                  <a:lnTo>
                    <a:pt x="4165600" y="2895600"/>
                  </a:lnTo>
                  <a:lnTo>
                    <a:pt x="3048000" y="1473200"/>
                  </a:lnTo>
                  <a:lnTo>
                    <a:pt x="2413000" y="863600"/>
                  </a:lnTo>
                  <a:lnTo>
                    <a:pt x="2286000" y="660400"/>
                  </a:lnTo>
                  <a:lnTo>
                    <a:pt x="1676400" y="25400"/>
                  </a:lnTo>
                  <a:lnTo>
                    <a:pt x="1676400" y="25400"/>
                  </a:lnTo>
                  <a:lnTo>
                    <a:pt x="1676400" y="25400"/>
                  </a:lnTo>
                </a:path>
              </a:pathLst>
            </a:custGeom>
            <a:solidFill>
              <a:schemeClr val="accent2"/>
            </a:solidFill>
            <a:ln w="1905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FI" sz="1799" dirty="0"/>
            </a:p>
          </p:txBody>
        </p:sp>
        <p:pic>
          <p:nvPicPr>
            <p:cNvPr id="15" name="Kuva 11">
              <a:extLst>
                <a:ext uri="{FF2B5EF4-FFF2-40B4-BE49-F238E27FC236}">
                  <a16:creationId xmlns:a16="http://schemas.microsoft.com/office/drawing/2014/main" id="{751203F7-F805-8122-8EB2-20EFB163E25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391" b="4634"/>
            <a:stretch/>
          </p:blipFill>
          <p:spPr>
            <a:xfrm>
              <a:off x="385470" y="0"/>
              <a:ext cx="16013251" cy="13761714"/>
            </a:xfrm>
            <a:prstGeom prst="rect">
              <a:avLst/>
            </a:prstGeom>
          </p:spPr>
        </p:pic>
      </p:grpSp>
      <p:sp>
        <p:nvSpPr>
          <p:cNvPr id="16" name="TextBox 15">
            <a:extLst>
              <a:ext uri="{FF2B5EF4-FFF2-40B4-BE49-F238E27FC236}">
                <a16:creationId xmlns:a16="http://schemas.microsoft.com/office/drawing/2014/main" id="{2C5507B2-494A-660F-42CE-E9C5B781BB8B}"/>
              </a:ext>
            </a:extLst>
          </p:cNvPr>
          <p:cNvSpPr txBox="1"/>
          <p:nvPr/>
        </p:nvSpPr>
        <p:spPr>
          <a:xfrm>
            <a:off x="7283289" y="2732392"/>
            <a:ext cx="4503101" cy="3275981"/>
          </a:xfrm>
          <a:prstGeom prst="rect">
            <a:avLst/>
          </a:prstGeom>
          <a:noFill/>
          <a:ln w="44450" cap="sq">
            <a:noFill/>
            <a:miter lim="800000"/>
          </a:ln>
        </p:spPr>
        <p:txBody>
          <a:bodyPr wrap="square" lIns="179845" tIns="53953" bIns="53953" rtlCol="0" anchor="t" anchorCtr="0">
            <a:spAutoFit/>
          </a:bodyPr>
          <a:lstStyle/>
          <a:p>
            <a:pPr algn="l"/>
            <a:r>
              <a:rPr lang="fi-FI" sz="3196" dirty="0">
                <a:solidFill>
                  <a:schemeClr val="accent1"/>
                </a:solidFill>
                <a:latin typeface="+mj-lt"/>
              </a:rPr>
              <a:t>Vision and Mission</a:t>
            </a:r>
            <a:endParaRPr lang="en-FI" sz="3196" dirty="0">
              <a:solidFill>
                <a:schemeClr val="accent1"/>
              </a:solidFill>
              <a:latin typeface="+mj-lt"/>
            </a:endParaRPr>
          </a:p>
          <a:p>
            <a:pPr>
              <a:spcBef>
                <a:spcPts val="299"/>
              </a:spcBef>
            </a:pPr>
            <a:endParaRPr lang="fi-FI" sz="2269" dirty="0">
              <a:solidFill>
                <a:schemeClr val="accent1"/>
              </a:solidFill>
              <a:latin typeface="+mj-lt"/>
            </a:endParaRPr>
          </a:p>
          <a:p>
            <a:pPr>
              <a:spcBef>
                <a:spcPts val="299"/>
              </a:spcBef>
            </a:pPr>
            <a:r>
              <a:rPr lang="fi-FI" sz="2269" dirty="0">
                <a:solidFill>
                  <a:schemeClr val="accent1"/>
                </a:solidFill>
                <a:latin typeface="+mj-lt"/>
              </a:rPr>
              <a:t>INARI – Mighty </a:t>
            </a:r>
            <a:r>
              <a:rPr lang="fi-FI" sz="2269" dirty="0" err="1">
                <a:solidFill>
                  <a:schemeClr val="accent1"/>
                </a:solidFill>
                <a:latin typeface="+mj-lt"/>
              </a:rPr>
              <a:t>by</a:t>
            </a:r>
            <a:r>
              <a:rPr lang="fi-FI" sz="2269" dirty="0">
                <a:solidFill>
                  <a:schemeClr val="accent1"/>
                </a:solidFill>
                <a:latin typeface="+mj-lt"/>
              </a:rPr>
              <a:t> </a:t>
            </a:r>
            <a:r>
              <a:rPr lang="fi-FI" sz="2269" dirty="0" err="1">
                <a:solidFill>
                  <a:schemeClr val="accent1"/>
                </a:solidFill>
                <a:latin typeface="+mj-lt"/>
              </a:rPr>
              <a:t>nature</a:t>
            </a:r>
            <a:endParaRPr lang="fi-FI" sz="2269" dirty="0">
              <a:solidFill>
                <a:schemeClr val="accent1"/>
              </a:solidFill>
              <a:latin typeface="+mj-lt"/>
            </a:endParaRPr>
          </a:p>
          <a:p>
            <a:pPr>
              <a:spcBef>
                <a:spcPts val="299"/>
              </a:spcBef>
            </a:pPr>
            <a:endParaRPr lang="fi-FI" sz="2269" dirty="0">
              <a:solidFill>
                <a:schemeClr val="accent1"/>
              </a:solidFill>
              <a:latin typeface="+mj-lt"/>
            </a:endParaRPr>
          </a:p>
          <a:p>
            <a:pPr>
              <a:spcBef>
                <a:spcPts val="299"/>
              </a:spcBef>
            </a:pPr>
            <a:r>
              <a:rPr lang="fi-FI" sz="2269" dirty="0">
                <a:solidFill>
                  <a:schemeClr val="accent1"/>
                </a:solidFill>
                <a:latin typeface="+mj-lt"/>
              </a:rPr>
              <a:t>INARI – A </a:t>
            </a:r>
            <a:r>
              <a:rPr lang="fi-FI" sz="2269" dirty="0" err="1">
                <a:solidFill>
                  <a:schemeClr val="accent1"/>
                </a:solidFill>
                <a:latin typeface="+mj-lt"/>
              </a:rPr>
              <a:t>responsible</a:t>
            </a:r>
            <a:r>
              <a:rPr lang="fi-FI" sz="2269" dirty="0">
                <a:solidFill>
                  <a:schemeClr val="accent1"/>
                </a:solidFill>
                <a:latin typeface="+mj-lt"/>
              </a:rPr>
              <a:t> </a:t>
            </a:r>
            <a:r>
              <a:rPr lang="fi-FI" sz="2269" dirty="0" err="1">
                <a:solidFill>
                  <a:schemeClr val="accent1"/>
                </a:solidFill>
                <a:latin typeface="+mj-lt"/>
              </a:rPr>
              <a:t>promoter</a:t>
            </a:r>
            <a:r>
              <a:rPr lang="fi-FI" sz="2269" dirty="0">
                <a:solidFill>
                  <a:schemeClr val="accent1"/>
                </a:solidFill>
                <a:latin typeface="+mj-lt"/>
              </a:rPr>
              <a:t> of </a:t>
            </a:r>
            <a:r>
              <a:rPr lang="fi-FI" sz="2269" dirty="0" err="1">
                <a:solidFill>
                  <a:schemeClr val="accent1"/>
                </a:solidFill>
                <a:latin typeface="+mj-lt"/>
              </a:rPr>
              <a:t>vitality</a:t>
            </a:r>
            <a:r>
              <a:rPr lang="fi-FI" sz="2269" dirty="0">
                <a:solidFill>
                  <a:schemeClr val="accent1"/>
                </a:solidFill>
                <a:latin typeface="+mj-lt"/>
              </a:rPr>
              <a:t> and </a:t>
            </a:r>
            <a:r>
              <a:rPr lang="fi-FI" sz="2269" dirty="0" err="1">
                <a:solidFill>
                  <a:schemeClr val="accent1"/>
                </a:solidFill>
                <a:latin typeface="+mj-lt"/>
              </a:rPr>
              <a:t>good</a:t>
            </a:r>
            <a:r>
              <a:rPr lang="fi-FI" sz="2269" dirty="0">
                <a:solidFill>
                  <a:schemeClr val="accent1"/>
                </a:solidFill>
                <a:latin typeface="+mj-lt"/>
              </a:rPr>
              <a:t> life</a:t>
            </a:r>
          </a:p>
          <a:p>
            <a:pPr>
              <a:spcBef>
                <a:spcPts val="299"/>
              </a:spcBef>
            </a:pPr>
            <a:endParaRPr lang="fi-FI" sz="2269" b="1" dirty="0">
              <a:solidFill>
                <a:schemeClr val="accent1"/>
              </a:solidFill>
              <a:latin typeface="+mj-lt"/>
            </a:endParaRPr>
          </a:p>
          <a:p>
            <a:pPr>
              <a:spcBef>
                <a:spcPts val="299"/>
              </a:spcBef>
            </a:pPr>
            <a:endParaRPr lang="en-FI" sz="2269" b="1" dirty="0">
              <a:solidFill>
                <a:schemeClr val="accent1"/>
              </a:solidFill>
              <a:latin typeface="+mj-lt"/>
            </a:endParaRPr>
          </a:p>
        </p:txBody>
      </p:sp>
    </p:spTree>
    <p:extLst>
      <p:ext uri="{BB962C8B-B14F-4D97-AF65-F5344CB8AC3E}">
        <p14:creationId xmlns:p14="http://schemas.microsoft.com/office/powerpoint/2010/main" val="365797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30F01FE4-A8A7-AF00-7022-750D05C4C4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375" r="28375"/>
          <a:stretch/>
        </p:blipFill>
        <p:spPr>
          <a:xfrm>
            <a:off x="6881475" y="17479"/>
            <a:ext cx="5997892" cy="6858001"/>
          </a:xfrm>
        </p:spPr>
      </p:pic>
      <p:pic>
        <p:nvPicPr>
          <p:cNvPr id="6" name="Picture 5" descr="A white text on a black background&#10;&#10;Description automatically generated">
            <a:extLst>
              <a:ext uri="{FF2B5EF4-FFF2-40B4-BE49-F238E27FC236}">
                <a16:creationId xmlns:a16="http://schemas.microsoft.com/office/drawing/2014/main" id="{759458C6-E2F3-F2F9-1C53-145A2259F8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63470" y="5084824"/>
            <a:ext cx="3122891" cy="1764282"/>
          </a:xfrm>
          <a:prstGeom prst="rect">
            <a:avLst/>
          </a:prstGeom>
        </p:spPr>
      </p:pic>
      <p:pic>
        <p:nvPicPr>
          <p:cNvPr id="8" name="Picture 7" descr="A black and white gradient&#10;&#10;Description automatically generated">
            <a:extLst>
              <a:ext uri="{FF2B5EF4-FFF2-40B4-BE49-F238E27FC236}">
                <a16:creationId xmlns:a16="http://schemas.microsoft.com/office/drawing/2014/main" id="{EC9C011A-7968-940E-6AB5-403FA758B7AA}"/>
              </a:ext>
            </a:extLst>
          </p:cNvPr>
          <p:cNvPicPr>
            <a:picLocks noChangeAspect="1"/>
          </p:cNvPicPr>
          <p:nvPr/>
        </p:nvPicPr>
        <p:blipFill rotWithShape="1">
          <a:blip r:embed="rId4">
            <a:extLst>
              <a:ext uri="{28A0092B-C50C-407E-A947-70E740481C1C}">
                <a14:useLocalDpi xmlns:a14="http://schemas.microsoft.com/office/drawing/2010/main" val="0"/>
              </a:ext>
            </a:extLst>
          </a:blip>
          <a:srcRect t="32899"/>
          <a:stretch/>
        </p:blipFill>
        <p:spPr>
          <a:xfrm>
            <a:off x="6197324" y="3961503"/>
            <a:ext cx="6006724" cy="2900628"/>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588297C0-91CD-68F3-F318-B6F38375C6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64271" y="5097789"/>
            <a:ext cx="3122891" cy="1764282"/>
          </a:xfrm>
          <a:prstGeom prst="rect">
            <a:avLst/>
          </a:prstGeom>
        </p:spPr>
      </p:pic>
      <p:sp>
        <p:nvSpPr>
          <p:cNvPr id="3" name="Freeform 2">
            <a:extLst>
              <a:ext uri="{FF2B5EF4-FFF2-40B4-BE49-F238E27FC236}">
                <a16:creationId xmlns:a16="http://schemas.microsoft.com/office/drawing/2014/main" id="{398A8588-4F4D-6ABB-CEE1-A0500C9414A6}"/>
              </a:ext>
            </a:extLst>
          </p:cNvPr>
          <p:cNvSpPr/>
          <p:nvPr/>
        </p:nvSpPr>
        <p:spPr>
          <a:xfrm>
            <a:off x="-12046" y="-12790"/>
            <a:ext cx="8643335" cy="6888270"/>
          </a:xfrm>
          <a:custGeom>
            <a:avLst/>
            <a:gdLst>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98800"/>
              <a:gd name="connsiteY0" fmla="*/ 0 h 13792200"/>
              <a:gd name="connsiteX1" fmla="*/ 15798800 w 15798800"/>
              <a:gd name="connsiteY1" fmla="*/ 0 h 13792200"/>
              <a:gd name="connsiteX2" fmla="*/ 15722600 w 15798800"/>
              <a:gd name="connsiteY2" fmla="*/ 13792200 h 13792200"/>
              <a:gd name="connsiteX3" fmla="*/ 0 w 15798800"/>
              <a:gd name="connsiteY3" fmla="*/ 13716000 h 13792200"/>
              <a:gd name="connsiteX4" fmla="*/ 2006600 w 15798800"/>
              <a:gd name="connsiteY4" fmla="*/ 12547600 h 13792200"/>
              <a:gd name="connsiteX5" fmla="*/ 3429000 w 15798800"/>
              <a:gd name="connsiteY5" fmla="*/ 10922000 h 13792200"/>
              <a:gd name="connsiteX6" fmla="*/ 4318000 w 15798800"/>
              <a:gd name="connsiteY6" fmla="*/ 8991600 h 13792200"/>
              <a:gd name="connsiteX7" fmla="*/ 4978400 w 15798800"/>
              <a:gd name="connsiteY7" fmla="*/ 6451600 h 13792200"/>
              <a:gd name="connsiteX8" fmla="*/ 4165600 w 15798800"/>
              <a:gd name="connsiteY8" fmla="*/ 2895600 h 13792200"/>
              <a:gd name="connsiteX9" fmla="*/ 3048000 w 15798800"/>
              <a:gd name="connsiteY9" fmla="*/ 1473200 h 13792200"/>
              <a:gd name="connsiteX10" fmla="*/ 2413000 w 15798800"/>
              <a:gd name="connsiteY10" fmla="*/ 863600 h 13792200"/>
              <a:gd name="connsiteX11" fmla="*/ 2286000 w 15798800"/>
              <a:gd name="connsiteY11" fmla="*/ 660400 h 13792200"/>
              <a:gd name="connsiteX12" fmla="*/ 1676400 w 15798800"/>
              <a:gd name="connsiteY12" fmla="*/ 25400 h 13792200"/>
              <a:gd name="connsiteX13" fmla="*/ 1676400 w 15798800"/>
              <a:gd name="connsiteY13" fmla="*/ 25400 h 13792200"/>
              <a:gd name="connsiteX14" fmla="*/ 1676400 w 15798800"/>
              <a:gd name="connsiteY14" fmla="*/ 25400 h 13792200"/>
              <a:gd name="connsiteX0" fmla="*/ 1574800 w 15722600"/>
              <a:gd name="connsiteY0" fmla="*/ 0 h 13792200"/>
              <a:gd name="connsiteX1" fmla="*/ 15253368 w 15722600"/>
              <a:gd name="connsiteY1" fmla="*/ 176463 h 13792200"/>
              <a:gd name="connsiteX2" fmla="*/ 15722600 w 15722600"/>
              <a:gd name="connsiteY2" fmla="*/ 13792200 h 13792200"/>
              <a:gd name="connsiteX3" fmla="*/ 0 w 15722600"/>
              <a:gd name="connsiteY3" fmla="*/ 13716000 h 13792200"/>
              <a:gd name="connsiteX4" fmla="*/ 2006600 w 15722600"/>
              <a:gd name="connsiteY4" fmla="*/ 12547600 h 13792200"/>
              <a:gd name="connsiteX5" fmla="*/ 3429000 w 15722600"/>
              <a:gd name="connsiteY5" fmla="*/ 10922000 h 13792200"/>
              <a:gd name="connsiteX6" fmla="*/ 4318000 w 15722600"/>
              <a:gd name="connsiteY6" fmla="*/ 8991600 h 13792200"/>
              <a:gd name="connsiteX7" fmla="*/ 4978400 w 15722600"/>
              <a:gd name="connsiteY7" fmla="*/ 6451600 h 13792200"/>
              <a:gd name="connsiteX8" fmla="*/ 4165600 w 15722600"/>
              <a:gd name="connsiteY8" fmla="*/ 2895600 h 13792200"/>
              <a:gd name="connsiteX9" fmla="*/ 3048000 w 15722600"/>
              <a:gd name="connsiteY9" fmla="*/ 1473200 h 13792200"/>
              <a:gd name="connsiteX10" fmla="*/ 2413000 w 15722600"/>
              <a:gd name="connsiteY10" fmla="*/ 863600 h 13792200"/>
              <a:gd name="connsiteX11" fmla="*/ 2286000 w 15722600"/>
              <a:gd name="connsiteY11" fmla="*/ 660400 h 13792200"/>
              <a:gd name="connsiteX12" fmla="*/ 1676400 w 15722600"/>
              <a:gd name="connsiteY12" fmla="*/ 25400 h 13792200"/>
              <a:gd name="connsiteX13" fmla="*/ 1676400 w 15722600"/>
              <a:gd name="connsiteY13" fmla="*/ 25400 h 13792200"/>
              <a:gd name="connsiteX14" fmla="*/ 1676400 w 15722600"/>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2006600 w 15766715"/>
              <a:gd name="connsiteY4" fmla="*/ 12547600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78400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92200"/>
              <a:gd name="connsiteX1" fmla="*/ 15766715 w 15766715"/>
              <a:gd name="connsiteY1" fmla="*/ 0 h 13792200"/>
              <a:gd name="connsiteX2" fmla="*/ 15722600 w 15766715"/>
              <a:gd name="connsiteY2" fmla="*/ 13792200 h 13792200"/>
              <a:gd name="connsiteX3" fmla="*/ 0 w 15766715"/>
              <a:gd name="connsiteY3" fmla="*/ 13716000 h 13792200"/>
              <a:gd name="connsiteX4" fmla="*/ 1942431 w 15766715"/>
              <a:gd name="connsiteY4" fmla="*/ 12563642 h 13792200"/>
              <a:gd name="connsiteX5" fmla="*/ 3429000 w 15766715"/>
              <a:gd name="connsiteY5" fmla="*/ 10922000 h 13792200"/>
              <a:gd name="connsiteX6" fmla="*/ 4318000 w 15766715"/>
              <a:gd name="connsiteY6" fmla="*/ 8991600 h 13792200"/>
              <a:gd name="connsiteX7" fmla="*/ 4930274 w 15766715"/>
              <a:gd name="connsiteY7" fmla="*/ 6451600 h 13792200"/>
              <a:gd name="connsiteX8" fmla="*/ 4165600 w 15766715"/>
              <a:gd name="connsiteY8" fmla="*/ 2895600 h 13792200"/>
              <a:gd name="connsiteX9" fmla="*/ 3048000 w 15766715"/>
              <a:gd name="connsiteY9" fmla="*/ 1473200 h 13792200"/>
              <a:gd name="connsiteX10" fmla="*/ 2413000 w 15766715"/>
              <a:gd name="connsiteY10" fmla="*/ 863600 h 13792200"/>
              <a:gd name="connsiteX11" fmla="*/ 2286000 w 15766715"/>
              <a:gd name="connsiteY11" fmla="*/ 660400 h 13792200"/>
              <a:gd name="connsiteX12" fmla="*/ 1676400 w 15766715"/>
              <a:gd name="connsiteY12" fmla="*/ 25400 h 13792200"/>
              <a:gd name="connsiteX13" fmla="*/ 1676400 w 15766715"/>
              <a:gd name="connsiteY13" fmla="*/ 25400 h 13792200"/>
              <a:gd name="connsiteX14" fmla="*/ 1676400 w 15766715"/>
              <a:gd name="connsiteY14" fmla="*/ 25400 h 13792200"/>
              <a:gd name="connsiteX0" fmla="*/ 1574800 w 15766715"/>
              <a:gd name="connsiteY0" fmla="*/ 0 h 13739191"/>
              <a:gd name="connsiteX1" fmla="*/ 15766715 w 15766715"/>
              <a:gd name="connsiteY1" fmla="*/ 0 h 13739191"/>
              <a:gd name="connsiteX2" fmla="*/ 15762357 w 15766715"/>
              <a:gd name="connsiteY2" fmla="*/ 13739191 h 13739191"/>
              <a:gd name="connsiteX3" fmla="*/ 0 w 15766715"/>
              <a:gd name="connsiteY3" fmla="*/ 13716000 h 13739191"/>
              <a:gd name="connsiteX4" fmla="*/ 1942431 w 15766715"/>
              <a:gd name="connsiteY4" fmla="*/ 12563642 h 13739191"/>
              <a:gd name="connsiteX5" fmla="*/ 3429000 w 15766715"/>
              <a:gd name="connsiteY5" fmla="*/ 10922000 h 13739191"/>
              <a:gd name="connsiteX6" fmla="*/ 4318000 w 15766715"/>
              <a:gd name="connsiteY6" fmla="*/ 8991600 h 13739191"/>
              <a:gd name="connsiteX7" fmla="*/ 4930274 w 15766715"/>
              <a:gd name="connsiteY7" fmla="*/ 6451600 h 13739191"/>
              <a:gd name="connsiteX8" fmla="*/ 4165600 w 15766715"/>
              <a:gd name="connsiteY8" fmla="*/ 2895600 h 13739191"/>
              <a:gd name="connsiteX9" fmla="*/ 3048000 w 15766715"/>
              <a:gd name="connsiteY9" fmla="*/ 1473200 h 13739191"/>
              <a:gd name="connsiteX10" fmla="*/ 2413000 w 15766715"/>
              <a:gd name="connsiteY10" fmla="*/ 863600 h 13739191"/>
              <a:gd name="connsiteX11" fmla="*/ 2286000 w 15766715"/>
              <a:gd name="connsiteY11" fmla="*/ 660400 h 13739191"/>
              <a:gd name="connsiteX12" fmla="*/ 1676400 w 15766715"/>
              <a:gd name="connsiteY12" fmla="*/ 25400 h 13739191"/>
              <a:gd name="connsiteX13" fmla="*/ 1676400 w 15766715"/>
              <a:gd name="connsiteY13" fmla="*/ 25400 h 13739191"/>
              <a:gd name="connsiteX14" fmla="*/ 1676400 w 15766715"/>
              <a:gd name="connsiteY14" fmla="*/ 25400 h 13739191"/>
              <a:gd name="connsiteX0" fmla="*/ 1574800 w 15771596"/>
              <a:gd name="connsiteY0" fmla="*/ 0 h 13739191"/>
              <a:gd name="connsiteX1" fmla="*/ 15766715 w 15771596"/>
              <a:gd name="connsiteY1" fmla="*/ 0 h 13739191"/>
              <a:gd name="connsiteX2" fmla="*/ 15771411 w 15771596"/>
              <a:gd name="connsiteY2" fmla="*/ 13739191 h 13739191"/>
              <a:gd name="connsiteX3" fmla="*/ 0 w 15771596"/>
              <a:gd name="connsiteY3" fmla="*/ 13716000 h 13739191"/>
              <a:gd name="connsiteX4" fmla="*/ 1942431 w 15771596"/>
              <a:gd name="connsiteY4" fmla="*/ 12563642 h 13739191"/>
              <a:gd name="connsiteX5" fmla="*/ 3429000 w 15771596"/>
              <a:gd name="connsiteY5" fmla="*/ 10922000 h 13739191"/>
              <a:gd name="connsiteX6" fmla="*/ 4318000 w 15771596"/>
              <a:gd name="connsiteY6" fmla="*/ 8991600 h 13739191"/>
              <a:gd name="connsiteX7" fmla="*/ 4930274 w 15771596"/>
              <a:gd name="connsiteY7" fmla="*/ 6451600 h 13739191"/>
              <a:gd name="connsiteX8" fmla="*/ 4165600 w 15771596"/>
              <a:gd name="connsiteY8" fmla="*/ 2895600 h 13739191"/>
              <a:gd name="connsiteX9" fmla="*/ 3048000 w 15771596"/>
              <a:gd name="connsiteY9" fmla="*/ 1473200 h 13739191"/>
              <a:gd name="connsiteX10" fmla="*/ 2413000 w 15771596"/>
              <a:gd name="connsiteY10" fmla="*/ 863600 h 13739191"/>
              <a:gd name="connsiteX11" fmla="*/ 2286000 w 15771596"/>
              <a:gd name="connsiteY11" fmla="*/ 660400 h 13739191"/>
              <a:gd name="connsiteX12" fmla="*/ 1676400 w 15771596"/>
              <a:gd name="connsiteY12" fmla="*/ 25400 h 13739191"/>
              <a:gd name="connsiteX13" fmla="*/ 1676400 w 15771596"/>
              <a:gd name="connsiteY13" fmla="*/ 25400 h 13739191"/>
              <a:gd name="connsiteX14" fmla="*/ 1676400 w 15771596"/>
              <a:gd name="connsiteY14" fmla="*/ 25400 h 13739191"/>
              <a:gd name="connsiteX0" fmla="*/ 1574800 w 16833515"/>
              <a:gd name="connsiteY0" fmla="*/ 33866 h 13773057"/>
              <a:gd name="connsiteX1" fmla="*/ 16833515 w 16833515"/>
              <a:gd name="connsiteY1" fmla="*/ 0 h 13773057"/>
              <a:gd name="connsiteX2" fmla="*/ 15771411 w 16833515"/>
              <a:gd name="connsiteY2" fmla="*/ 13773057 h 13773057"/>
              <a:gd name="connsiteX3" fmla="*/ 0 w 16833515"/>
              <a:gd name="connsiteY3" fmla="*/ 13749866 h 13773057"/>
              <a:gd name="connsiteX4" fmla="*/ 1942431 w 16833515"/>
              <a:gd name="connsiteY4" fmla="*/ 12597508 h 13773057"/>
              <a:gd name="connsiteX5" fmla="*/ 3429000 w 16833515"/>
              <a:gd name="connsiteY5" fmla="*/ 10955866 h 13773057"/>
              <a:gd name="connsiteX6" fmla="*/ 4318000 w 16833515"/>
              <a:gd name="connsiteY6" fmla="*/ 9025466 h 13773057"/>
              <a:gd name="connsiteX7" fmla="*/ 4930274 w 16833515"/>
              <a:gd name="connsiteY7" fmla="*/ 6485466 h 13773057"/>
              <a:gd name="connsiteX8" fmla="*/ 4165600 w 16833515"/>
              <a:gd name="connsiteY8" fmla="*/ 2929466 h 13773057"/>
              <a:gd name="connsiteX9" fmla="*/ 3048000 w 16833515"/>
              <a:gd name="connsiteY9" fmla="*/ 1507066 h 13773057"/>
              <a:gd name="connsiteX10" fmla="*/ 2413000 w 16833515"/>
              <a:gd name="connsiteY10" fmla="*/ 897466 h 13773057"/>
              <a:gd name="connsiteX11" fmla="*/ 2286000 w 16833515"/>
              <a:gd name="connsiteY11" fmla="*/ 694266 h 13773057"/>
              <a:gd name="connsiteX12" fmla="*/ 1676400 w 16833515"/>
              <a:gd name="connsiteY12" fmla="*/ 59266 h 13773057"/>
              <a:gd name="connsiteX13" fmla="*/ 1676400 w 16833515"/>
              <a:gd name="connsiteY13" fmla="*/ 59266 h 13773057"/>
              <a:gd name="connsiteX14" fmla="*/ 1676400 w 16833515"/>
              <a:gd name="connsiteY14" fmla="*/ 59266 h 13773057"/>
              <a:gd name="connsiteX0" fmla="*/ 1574800 w 16838396"/>
              <a:gd name="connsiteY0" fmla="*/ 33866 h 13773057"/>
              <a:gd name="connsiteX1" fmla="*/ 16833515 w 16838396"/>
              <a:gd name="connsiteY1" fmla="*/ 0 h 13773057"/>
              <a:gd name="connsiteX2" fmla="*/ 16838211 w 16838396"/>
              <a:gd name="connsiteY2" fmla="*/ 13773057 h 13773057"/>
              <a:gd name="connsiteX3" fmla="*/ 0 w 16838396"/>
              <a:gd name="connsiteY3" fmla="*/ 13749866 h 13773057"/>
              <a:gd name="connsiteX4" fmla="*/ 1942431 w 16838396"/>
              <a:gd name="connsiteY4" fmla="*/ 12597508 h 13773057"/>
              <a:gd name="connsiteX5" fmla="*/ 3429000 w 16838396"/>
              <a:gd name="connsiteY5" fmla="*/ 10955866 h 13773057"/>
              <a:gd name="connsiteX6" fmla="*/ 4318000 w 16838396"/>
              <a:gd name="connsiteY6" fmla="*/ 9025466 h 13773057"/>
              <a:gd name="connsiteX7" fmla="*/ 4930274 w 16838396"/>
              <a:gd name="connsiteY7" fmla="*/ 6485466 h 13773057"/>
              <a:gd name="connsiteX8" fmla="*/ 4165600 w 16838396"/>
              <a:gd name="connsiteY8" fmla="*/ 2929466 h 13773057"/>
              <a:gd name="connsiteX9" fmla="*/ 3048000 w 16838396"/>
              <a:gd name="connsiteY9" fmla="*/ 1507066 h 13773057"/>
              <a:gd name="connsiteX10" fmla="*/ 2413000 w 16838396"/>
              <a:gd name="connsiteY10" fmla="*/ 897466 h 13773057"/>
              <a:gd name="connsiteX11" fmla="*/ 2286000 w 16838396"/>
              <a:gd name="connsiteY11" fmla="*/ 694266 h 13773057"/>
              <a:gd name="connsiteX12" fmla="*/ 1676400 w 16838396"/>
              <a:gd name="connsiteY12" fmla="*/ 59266 h 13773057"/>
              <a:gd name="connsiteX13" fmla="*/ 1676400 w 16838396"/>
              <a:gd name="connsiteY13" fmla="*/ 59266 h 13773057"/>
              <a:gd name="connsiteX14" fmla="*/ 1676400 w 16838396"/>
              <a:gd name="connsiteY14" fmla="*/ 59266 h 13773057"/>
              <a:gd name="connsiteX0" fmla="*/ 1574800 w 16850449"/>
              <a:gd name="connsiteY0" fmla="*/ 0 h 13739191"/>
              <a:gd name="connsiteX1" fmla="*/ 16850449 w 16850449"/>
              <a:gd name="connsiteY1" fmla="*/ 1 h 13739191"/>
              <a:gd name="connsiteX2" fmla="*/ 16838211 w 16850449"/>
              <a:gd name="connsiteY2" fmla="*/ 13739191 h 13739191"/>
              <a:gd name="connsiteX3" fmla="*/ 0 w 16850449"/>
              <a:gd name="connsiteY3" fmla="*/ 13716000 h 13739191"/>
              <a:gd name="connsiteX4" fmla="*/ 1942431 w 16850449"/>
              <a:gd name="connsiteY4" fmla="*/ 12563642 h 13739191"/>
              <a:gd name="connsiteX5" fmla="*/ 3429000 w 16850449"/>
              <a:gd name="connsiteY5" fmla="*/ 10922000 h 13739191"/>
              <a:gd name="connsiteX6" fmla="*/ 4318000 w 16850449"/>
              <a:gd name="connsiteY6" fmla="*/ 8991600 h 13739191"/>
              <a:gd name="connsiteX7" fmla="*/ 4930274 w 16850449"/>
              <a:gd name="connsiteY7" fmla="*/ 6451600 h 13739191"/>
              <a:gd name="connsiteX8" fmla="*/ 4165600 w 16850449"/>
              <a:gd name="connsiteY8" fmla="*/ 2895600 h 13739191"/>
              <a:gd name="connsiteX9" fmla="*/ 3048000 w 16850449"/>
              <a:gd name="connsiteY9" fmla="*/ 1473200 h 13739191"/>
              <a:gd name="connsiteX10" fmla="*/ 2413000 w 16850449"/>
              <a:gd name="connsiteY10" fmla="*/ 863600 h 13739191"/>
              <a:gd name="connsiteX11" fmla="*/ 2286000 w 16850449"/>
              <a:gd name="connsiteY11" fmla="*/ 660400 h 13739191"/>
              <a:gd name="connsiteX12" fmla="*/ 1676400 w 16850449"/>
              <a:gd name="connsiteY12" fmla="*/ 25400 h 13739191"/>
              <a:gd name="connsiteX13" fmla="*/ 1676400 w 16850449"/>
              <a:gd name="connsiteY13" fmla="*/ 25400 h 13739191"/>
              <a:gd name="connsiteX14" fmla="*/ 1676400 w 16850449"/>
              <a:gd name="connsiteY14" fmla="*/ 25400 h 13739191"/>
              <a:gd name="connsiteX0" fmla="*/ 1574800 w 16852358"/>
              <a:gd name="connsiteY0" fmla="*/ 0 h 13739191"/>
              <a:gd name="connsiteX1" fmla="*/ 16850449 w 16852358"/>
              <a:gd name="connsiteY1" fmla="*/ 1 h 13739191"/>
              <a:gd name="connsiteX2" fmla="*/ 16852067 w 16852358"/>
              <a:gd name="connsiteY2" fmla="*/ 13739191 h 13739191"/>
              <a:gd name="connsiteX3" fmla="*/ 0 w 16852358"/>
              <a:gd name="connsiteY3" fmla="*/ 13716000 h 13739191"/>
              <a:gd name="connsiteX4" fmla="*/ 1942431 w 16852358"/>
              <a:gd name="connsiteY4" fmla="*/ 12563642 h 13739191"/>
              <a:gd name="connsiteX5" fmla="*/ 3429000 w 16852358"/>
              <a:gd name="connsiteY5" fmla="*/ 10922000 h 13739191"/>
              <a:gd name="connsiteX6" fmla="*/ 4318000 w 16852358"/>
              <a:gd name="connsiteY6" fmla="*/ 8991600 h 13739191"/>
              <a:gd name="connsiteX7" fmla="*/ 4930274 w 16852358"/>
              <a:gd name="connsiteY7" fmla="*/ 6451600 h 13739191"/>
              <a:gd name="connsiteX8" fmla="*/ 4165600 w 16852358"/>
              <a:gd name="connsiteY8" fmla="*/ 2895600 h 13739191"/>
              <a:gd name="connsiteX9" fmla="*/ 3048000 w 16852358"/>
              <a:gd name="connsiteY9" fmla="*/ 1473200 h 13739191"/>
              <a:gd name="connsiteX10" fmla="*/ 2413000 w 16852358"/>
              <a:gd name="connsiteY10" fmla="*/ 863600 h 13739191"/>
              <a:gd name="connsiteX11" fmla="*/ 2286000 w 16852358"/>
              <a:gd name="connsiteY11" fmla="*/ 660400 h 13739191"/>
              <a:gd name="connsiteX12" fmla="*/ 1676400 w 16852358"/>
              <a:gd name="connsiteY12" fmla="*/ 25400 h 13739191"/>
              <a:gd name="connsiteX13" fmla="*/ 1676400 w 16852358"/>
              <a:gd name="connsiteY13" fmla="*/ 25400 h 13739191"/>
              <a:gd name="connsiteX14" fmla="*/ 1676400 w 16852358"/>
              <a:gd name="connsiteY14" fmla="*/ 25400 h 13739191"/>
              <a:gd name="connsiteX0" fmla="*/ 1574800 w 18515125"/>
              <a:gd name="connsiteY0" fmla="*/ 0 h 13739191"/>
              <a:gd name="connsiteX1" fmla="*/ 18515125 w 18515125"/>
              <a:gd name="connsiteY1" fmla="*/ 1 h 13739191"/>
              <a:gd name="connsiteX2" fmla="*/ 16852067 w 18515125"/>
              <a:gd name="connsiteY2" fmla="*/ 13739191 h 13739191"/>
              <a:gd name="connsiteX3" fmla="*/ 0 w 18515125"/>
              <a:gd name="connsiteY3" fmla="*/ 13716000 h 13739191"/>
              <a:gd name="connsiteX4" fmla="*/ 1942431 w 18515125"/>
              <a:gd name="connsiteY4" fmla="*/ 12563642 h 13739191"/>
              <a:gd name="connsiteX5" fmla="*/ 3429000 w 18515125"/>
              <a:gd name="connsiteY5" fmla="*/ 10922000 h 13739191"/>
              <a:gd name="connsiteX6" fmla="*/ 4318000 w 18515125"/>
              <a:gd name="connsiteY6" fmla="*/ 8991600 h 13739191"/>
              <a:gd name="connsiteX7" fmla="*/ 4930274 w 18515125"/>
              <a:gd name="connsiteY7" fmla="*/ 6451600 h 13739191"/>
              <a:gd name="connsiteX8" fmla="*/ 4165600 w 18515125"/>
              <a:gd name="connsiteY8" fmla="*/ 2895600 h 13739191"/>
              <a:gd name="connsiteX9" fmla="*/ 3048000 w 18515125"/>
              <a:gd name="connsiteY9" fmla="*/ 1473200 h 13739191"/>
              <a:gd name="connsiteX10" fmla="*/ 2413000 w 18515125"/>
              <a:gd name="connsiteY10" fmla="*/ 863600 h 13739191"/>
              <a:gd name="connsiteX11" fmla="*/ 2286000 w 18515125"/>
              <a:gd name="connsiteY11" fmla="*/ 660400 h 13739191"/>
              <a:gd name="connsiteX12" fmla="*/ 1676400 w 18515125"/>
              <a:gd name="connsiteY12" fmla="*/ 25400 h 13739191"/>
              <a:gd name="connsiteX13" fmla="*/ 1676400 w 18515125"/>
              <a:gd name="connsiteY13" fmla="*/ 25400 h 13739191"/>
              <a:gd name="connsiteX14" fmla="*/ 1676400 w 18515125"/>
              <a:gd name="connsiteY14" fmla="*/ 25400 h 13739191"/>
              <a:gd name="connsiteX0" fmla="*/ 1574800 w 18517036"/>
              <a:gd name="connsiteY0" fmla="*/ 0 h 13739191"/>
              <a:gd name="connsiteX1" fmla="*/ 18515125 w 18517036"/>
              <a:gd name="connsiteY1" fmla="*/ 1 h 13739191"/>
              <a:gd name="connsiteX2" fmla="*/ 18516745 w 18517036"/>
              <a:gd name="connsiteY2" fmla="*/ 13739191 h 13739191"/>
              <a:gd name="connsiteX3" fmla="*/ 0 w 18517036"/>
              <a:gd name="connsiteY3" fmla="*/ 13716000 h 13739191"/>
              <a:gd name="connsiteX4" fmla="*/ 1942431 w 18517036"/>
              <a:gd name="connsiteY4" fmla="*/ 12563642 h 13739191"/>
              <a:gd name="connsiteX5" fmla="*/ 3429000 w 18517036"/>
              <a:gd name="connsiteY5" fmla="*/ 10922000 h 13739191"/>
              <a:gd name="connsiteX6" fmla="*/ 4318000 w 18517036"/>
              <a:gd name="connsiteY6" fmla="*/ 8991600 h 13739191"/>
              <a:gd name="connsiteX7" fmla="*/ 4930274 w 18517036"/>
              <a:gd name="connsiteY7" fmla="*/ 6451600 h 13739191"/>
              <a:gd name="connsiteX8" fmla="*/ 4165600 w 18517036"/>
              <a:gd name="connsiteY8" fmla="*/ 2895600 h 13739191"/>
              <a:gd name="connsiteX9" fmla="*/ 3048000 w 18517036"/>
              <a:gd name="connsiteY9" fmla="*/ 1473200 h 13739191"/>
              <a:gd name="connsiteX10" fmla="*/ 2413000 w 18517036"/>
              <a:gd name="connsiteY10" fmla="*/ 863600 h 13739191"/>
              <a:gd name="connsiteX11" fmla="*/ 2286000 w 18517036"/>
              <a:gd name="connsiteY11" fmla="*/ 660400 h 13739191"/>
              <a:gd name="connsiteX12" fmla="*/ 1676400 w 18517036"/>
              <a:gd name="connsiteY12" fmla="*/ 25400 h 13739191"/>
              <a:gd name="connsiteX13" fmla="*/ 1676400 w 18517036"/>
              <a:gd name="connsiteY13" fmla="*/ 25400 h 13739191"/>
              <a:gd name="connsiteX14" fmla="*/ 1676400 w 18517036"/>
              <a:gd name="connsiteY14" fmla="*/ 25400 h 13739191"/>
              <a:gd name="connsiteX0" fmla="*/ 1574800 w 18532060"/>
              <a:gd name="connsiteY0" fmla="*/ 0 h 13739191"/>
              <a:gd name="connsiteX1" fmla="*/ 18515125 w 18532060"/>
              <a:gd name="connsiteY1" fmla="*/ 1 h 13739191"/>
              <a:gd name="connsiteX2" fmla="*/ 18531984 w 18532060"/>
              <a:gd name="connsiteY2" fmla="*/ 13739191 h 13739191"/>
              <a:gd name="connsiteX3" fmla="*/ 0 w 18532060"/>
              <a:gd name="connsiteY3" fmla="*/ 13716000 h 13739191"/>
              <a:gd name="connsiteX4" fmla="*/ 1942431 w 18532060"/>
              <a:gd name="connsiteY4" fmla="*/ 12563642 h 13739191"/>
              <a:gd name="connsiteX5" fmla="*/ 3429000 w 18532060"/>
              <a:gd name="connsiteY5" fmla="*/ 10922000 h 13739191"/>
              <a:gd name="connsiteX6" fmla="*/ 4318000 w 18532060"/>
              <a:gd name="connsiteY6" fmla="*/ 8991600 h 13739191"/>
              <a:gd name="connsiteX7" fmla="*/ 4930274 w 18532060"/>
              <a:gd name="connsiteY7" fmla="*/ 6451600 h 13739191"/>
              <a:gd name="connsiteX8" fmla="*/ 4165600 w 18532060"/>
              <a:gd name="connsiteY8" fmla="*/ 2895600 h 13739191"/>
              <a:gd name="connsiteX9" fmla="*/ 3048000 w 18532060"/>
              <a:gd name="connsiteY9" fmla="*/ 1473200 h 13739191"/>
              <a:gd name="connsiteX10" fmla="*/ 2413000 w 18532060"/>
              <a:gd name="connsiteY10" fmla="*/ 863600 h 13739191"/>
              <a:gd name="connsiteX11" fmla="*/ 2286000 w 18532060"/>
              <a:gd name="connsiteY11" fmla="*/ 660400 h 13739191"/>
              <a:gd name="connsiteX12" fmla="*/ 1676400 w 18532060"/>
              <a:gd name="connsiteY12" fmla="*/ 25400 h 13739191"/>
              <a:gd name="connsiteX13" fmla="*/ 1676400 w 18532060"/>
              <a:gd name="connsiteY13" fmla="*/ 25400 h 13739191"/>
              <a:gd name="connsiteX14" fmla="*/ 1676400 w 18532060"/>
              <a:gd name="connsiteY14" fmla="*/ 25400 h 13739191"/>
              <a:gd name="connsiteX0" fmla="*/ 1574800 w 18532060"/>
              <a:gd name="connsiteY0" fmla="*/ 0 h 13739191"/>
              <a:gd name="connsiteX1" fmla="*/ 18515125 w 18532060"/>
              <a:gd name="connsiteY1" fmla="*/ 1 h 13739191"/>
              <a:gd name="connsiteX2" fmla="*/ 18531984 w 18532060"/>
              <a:gd name="connsiteY2" fmla="*/ 13739191 h 13739191"/>
              <a:gd name="connsiteX3" fmla="*/ 0 w 18532060"/>
              <a:gd name="connsiteY3" fmla="*/ 13716000 h 13739191"/>
              <a:gd name="connsiteX4" fmla="*/ 1942431 w 18532060"/>
              <a:gd name="connsiteY4" fmla="*/ 12563642 h 13739191"/>
              <a:gd name="connsiteX5" fmla="*/ 3429000 w 18532060"/>
              <a:gd name="connsiteY5" fmla="*/ 10922000 h 13739191"/>
              <a:gd name="connsiteX6" fmla="*/ 4318000 w 18532060"/>
              <a:gd name="connsiteY6" fmla="*/ 8991600 h 13739191"/>
              <a:gd name="connsiteX7" fmla="*/ 4930274 w 18532060"/>
              <a:gd name="connsiteY7" fmla="*/ 6451600 h 13739191"/>
              <a:gd name="connsiteX8" fmla="*/ 4165600 w 18532060"/>
              <a:gd name="connsiteY8" fmla="*/ 2895600 h 13739191"/>
              <a:gd name="connsiteX9" fmla="*/ 3048000 w 18532060"/>
              <a:gd name="connsiteY9" fmla="*/ 1473200 h 13739191"/>
              <a:gd name="connsiteX10" fmla="*/ 2413000 w 18532060"/>
              <a:gd name="connsiteY10" fmla="*/ 863600 h 13739191"/>
              <a:gd name="connsiteX11" fmla="*/ 2286000 w 18532060"/>
              <a:gd name="connsiteY11" fmla="*/ 660400 h 13739191"/>
              <a:gd name="connsiteX12" fmla="*/ 1676400 w 18532060"/>
              <a:gd name="connsiteY12" fmla="*/ 25400 h 13739191"/>
              <a:gd name="connsiteX13" fmla="*/ 1676400 w 18532060"/>
              <a:gd name="connsiteY13" fmla="*/ 25400 h 13739191"/>
              <a:gd name="connsiteX14" fmla="*/ 1676400 w 18532060"/>
              <a:gd name="connsiteY14" fmla="*/ 25400 h 13739191"/>
              <a:gd name="connsiteX0" fmla="*/ 1574800 w 18532060"/>
              <a:gd name="connsiteY0" fmla="*/ 15239 h 13754430"/>
              <a:gd name="connsiteX1" fmla="*/ 18515124 w 18532060"/>
              <a:gd name="connsiteY1" fmla="*/ 0 h 13754430"/>
              <a:gd name="connsiteX2" fmla="*/ 18531984 w 18532060"/>
              <a:gd name="connsiteY2" fmla="*/ 13754430 h 13754430"/>
              <a:gd name="connsiteX3" fmla="*/ 0 w 18532060"/>
              <a:gd name="connsiteY3" fmla="*/ 13731239 h 13754430"/>
              <a:gd name="connsiteX4" fmla="*/ 1942431 w 18532060"/>
              <a:gd name="connsiteY4" fmla="*/ 12578881 h 13754430"/>
              <a:gd name="connsiteX5" fmla="*/ 3429000 w 18532060"/>
              <a:gd name="connsiteY5" fmla="*/ 10937239 h 13754430"/>
              <a:gd name="connsiteX6" fmla="*/ 4318000 w 18532060"/>
              <a:gd name="connsiteY6" fmla="*/ 9006839 h 13754430"/>
              <a:gd name="connsiteX7" fmla="*/ 4930274 w 18532060"/>
              <a:gd name="connsiteY7" fmla="*/ 6466839 h 13754430"/>
              <a:gd name="connsiteX8" fmla="*/ 4165600 w 18532060"/>
              <a:gd name="connsiteY8" fmla="*/ 2910839 h 13754430"/>
              <a:gd name="connsiteX9" fmla="*/ 3048000 w 18532060"/>
              <a:gd name="connsiteY9" fmla="*/ 1488439 h 13754430"/>
              <a:gd name="connsiteX10" fmla="*/ 2413000 w 18532060"/>
              <a:gd name="connsiteY10" fmla="*/ 878839 h 13754430"/>
              <a:gd name="connsiteX11" fmla="*/ 2286000 w 18532060"/>
              <a:gd name="connsiteY11" fmla="*/ 675639 h 13754430"/>
              <a:gd name="connsiteX12" fmla="*/ 1676400 w 18532060"/>
              <a:gd name="connsiteY12" fmla="*/ 40639 h 13754430"/>
              <a:gd name="connsiteX13" fmla="*/ 1676400 w 18532060"/>
              <a:gd name="connsiteY13" fmla="*/ 40639 h 13754430"/>
              <a:gd name="connsiteX14" fmla="*/ 1676400 w 18532060"/>
              <a:gd name="connsiteY14" fmla="*/ 40639 h 13754430"/>
              <a:gd name="connsiteX0" fmla="*/ 1574800 w 18540858"/>
              <a:gd name="connsiteY0" fmla="*/ 15239 h 13754430"/>
              <a:gd name="connsiteX1" fmla="*/ 18515124 w 18540858"/>
              <a:gd name="connsiteY1" fmla="*/ 0 h 13754430"/>
              <a:gd name="connsiteX2" fmla="*/ 18531984 w 18540858"/>
              <a:gd name="connsiteY2" fmla="*/ 13754430 h 13754430"/>
              <a:gd name="connsiteX3" fmla="*/ 0 w 18540858"/>
              <a:gd name="connsiteY3" fmla="*/ 13731239 h 13754430"/>
              <a:gd name="connsiteX4" fmla="*/ 1942431 w 18540858"/>
              <a:gd name="connsiteY4" fmla="*/ 12578881 h 13754430"/>
              <a:gd name="connsiteX5" fmla="*/ 3429000 w 18540858"/>
              <a:gd name="connsiteY5" fmla="*/ 10937239 h 13754430"/>
              <a:gd name="connsiteX6" fmla="*/ 4318000 w 18540858"/>
              <a:gd name="connsiteY6" fmla="*/ 9006839 h 13754430"/>
              <a:gd name="connsiteX7" fmla="*/ 4930274 w 18540858"/>
              <a:gd name="connsiteY7" fmla="*/ 6466839 h 13754430"/>
              <a:gd name="connsiteX8" fmla="*/ 4165600 w 18540858"/>
              <a:gd name="connsiteY8" fmla="*/ 2910839 h 13754430"/>
              <a:gd name="connsiteX9" fmla="*/ 3048000 w 18540858"/>
              <a:gd name="connsiteY9" fmla="*/ 1488439 h 13754430"/>
              <a:gd name="connsiteX10" fmla="*/ 2413000 w 18540858"/>
              <a:gd name="connsiteY10" fmla="*/ 878839 h 13754430"/>
              <a:gd name="connsiteX11" fmla="*/ 2286000 w 18540858"/>
              <a:gd name="connsiteY11" fmla="*/ 675639 h 13754430"/>
              <a:gd name="connsiteX12" fmla="*/ 1676400 w 18540858"/>
              <a:gd name="connsiteY12" fmla="*/ 40639 h 13754430"/>
              <a:gd name="connsiteX13" fmla="*/ 1676400 w 18540858"/>
              <a:gd name="connsiteY13" fmla="*/ 40639 h 13754430"/>
              <a:gd name="connsiteX14" fmla="*/ 1676400 w 18540858"/>
              <a:gd name="connsiteY14" fmla="*/ 40639 h 13754430"/>
              <a:gd name="connsiteX0" fmla="*/ 1574800 w 18540858"/>
              <a:gd name="connsiteY0" fmla="*/ 15239 h 13754430"/>
              <a:gd name="connsiteX1" fmla="*/ 18515124 w 18540858"/>
              <a:gd name="connsiteY1" fmla="*/ 0 h 13754430"/>
              <a:gd name="connsiteX2" fmla="*/ 18531984 w 18540858"/>
              <a:gd name="connsiteY2" fmla="*/ 13754430 h 13754430"/>
              <a:gd name="connsiteX3" fmla="*/ 0 w 18540858"/>
              <a:gd name="connsiteY3" fmla="*/ 13731239 h 13754430"/>
              <a:gd name="connsiteX4" fmla="*/ 1942431 w 18540858"/>
              <a:gd name="connsiteY4" fmla="*/ 12578881 h 13754430"/>
              <a:gd name="connsiteX5" fmla="*/ 3429000 w 18540858"/>
              <a:gd name="connsiteY5" fmla="*/ 10937239 h 13754430"/>
              <a:gd name="connsiteX6" fmla="*/ 4318000 w 18540858"/>
              <a:gd name="connsiteY6" fmla="*/ 9006839 h 13754430"/>
              <a:gd name="connsiteX7" fmla="*/ 4930274 w 18540858"/>
              <a:gd name="connsiteY7" fmla="*/ 6466839 h 13754430"/>
              <a:gd name="connsiteX8" fmla="*/ 4165600 w 18540858"/>
              <a:gd name="connsiteY8" fmla="*/ 2910839 h 13754430"/>
              <a:gd name="connsiteX9" fmla="*/ 3048000 w 18540858"/>
              <a:gd name="connsiteY9" fmla="*/ 1488439 h 13754430"/>
              <a:gd name="connsiteX10" fmla="*/ 2413000 w 18540858"/>
              <a:gd name="connsiteY10" fmla="*/ 878839 h 13754430"/>
              <a:gd name="connsiteX11" fmla="*/ 2286000 w 18540858"/>
              <a:gd name="connsiteY11" fmla="*/ 675639 h 13754430"/>
              <a:gd name="connsiteX12" fmla="*/ 1676400 w 18540858"/>
              <a:gd name="connsiteY12" fmla="*/ 40639 h 13754430"/>
              <a:gd name="connsiteX13" fmla="*/ 1676400 w 18540858"/>
              <a:gd name="connsiteY13" fmla="*/ 40639 h 13754430"/>
              <a:gd name="connsiteX14" fmla="*/ 1676400 w 18540858"/>
              <a:gd name="connsiteY14" fmla="*/ 40639 h 13754430"/>
              <a:gd name="connsiteX0" fmla="*/ 1574800 w 18549398"/>
              <a:gd name="connsiteY0" fmla="*/ 15239 h 13754430"/>
              <a:gd name="connsiteX1" fmla="*/ 18515124 w 18549398"/>
              <a:gd name="connsiteY1" fmla="*/ 0 h 13754430"/>
              <a:gd name="connsiteX2" fmla="*/ 18547224 w 18549398"/>
              <a:gd name="connsiteY2" fmla="*/ 13754430 h 13754430"/>
              <a:gd name="connsiteX3" fmla="*/ 0 w 18549398"/>
              <a:gd name="connsiteY3" fmla="*/ 13731239 h 13754430"/>
              <a:gd name="connsiteX4" fmla="*/ 1942431 w 18549398"/>
              <a:gd name="connsiteY4" fmla="*/ 12578881 h 13754430"/>
              <a:gd name="connsiteX5" fmla="*/ 3429000 w 18549398"/>
              <a:gd name="connsiteY5" fmla="*/ 10937239 h 13754430"/>
              <a:gd name="connsiteX6" fmla="*/ 4318000 w 18549398"/>
              <a:gd name="connsiteY6" fmla="*/ 9006839 h 13754430"/>
              <a:gd name="connsiteX7" fmla="*/ 4930274 w 18549398"/>
              <a:gd name="connsiteY7" fmla="*/ 6466839 h 13754430"/>
              <a:gd name="connsiteX8" fmla="*/ 4165600 w 18549398"/>
              <a:gd name="connsiteY8" fmla="*/ 2910839 h 13754430"/>
              <a:gd name="connsiteX9" fmla="*/ 3048000 w 18549398"/>
              <a:gd name="connsiteY9" fmla="*/ 1488439 h 13754430"/>
              <a:gd name="connsiteX10" fmla="*/ 2413000 w 18549398"/>
              <a:gd name="connsiteY10" fmla="*/ 878839 h 13754430"/>
              <a:gd name="connsiteX11" fmla="*/ 2286000 w 18549398"/>
              <a:gd name="connsiteY11" fmla="*/ 675639 h 13754430"/>
              <a:gd name="connsiteX12" fmla="*/ 1676400 w 18549398"/>
              <a:gd name="connsiteY12" fmla="*/ 40639 h 13754430"/>
              <a:gd name="connsiteX13" fmla="*/ 1676400 w 18549398"/>
              <a:gd name="connsiteY13" fmla="*/ 40639 h 13754430"/>
              <a:gd name="connsiteX14" fmla="*/ 1676400 w 18549398"/>
              <a:gd name="connsiteY14" fmla="*/ 40639 h 13754430"/>
              <a:gd name="connsiteX0" fmla="*/ 12625276 w 29597700"/>
              <a:gd name="connsiteY0" fmla="*/ 35559 h 13774750"/>
              <a:gd name="connsiteX1" fmla="*/ 0 w 29597700"/>
              <a:gd name="connsiteY1" fmla="*/ 0 h 13774750"/>
              <a:gd name="connsiteX2" fmla="*/ 29597700 w 29597700"/>
              <a:gd name="connsiteY2" fmla="*/ 13774750 h 13774750"/>
              <a:gd name="connsiteX3" fmla="*/ 11050476 w 29597700"/>
              <a:gd name="connsiteY3" fmla="*/ 13751559 h 13774750"/>
              <a:gd name="connsiteX4" fmla="*/ 12992907 w 29597700"/>
              <a:gd name="connsiteY4" fmla="*/ 12599201 h 13774750"/>
              <a:gd name="connsiteX5" fmla="*/ 14479476 w 29597700"/>
              <a:gd name="connsiteY5" fmla="*/ 10957559 h 13774750"/>
              <a:gd name="connsiteX6" fmla="*/ 15368476 w 29597700"/>
              <a:gd name="connsiteY6" fmla="*/ 9027159 h 13774750"/>
              <a:gd name="connsiteX7" fmla="*/ 15980750 w 29597700"/>
              <a:gd name="connsiteY7" fmla="*/ 6487159 h 13774750"/>
              <a:gd name="connsiteX8" fmla="*/ 15216076 w 29597700"/>
              <a:gd name="connsiteY8" fmla="*/ 2931159 h 13774750"/>
              <a:gd name="connsiteX9" fmla="*/ 14098476 w 29597700"/>
              <a:gd name="connsiteY9" fmla="*/ 1508759 h 13774750"/>
              <a:gd name="connsiteX10" fmla="*/ 13463476 w 29597700"/>
              <a:gd name="connsiteY10" fmla="*/ 899159 h 13774750"/>
              <a:gd name="connsiteX11" fmla="*/ 13336476 w 29597700"/>
              <a:gd name="connsiteY11" fmla="*/ 695959 h 13774750"/>
              <a:gd name="connsiteX12" fmla="*/ 12726876 w 29597700"/>
              <a:gd name="connsiteY12" fmla="*/ 60959 h 13774750"/>
              <a:gd name="connsiteX13" fmla="*/ 12726876 w 29597700"/>
              <a:gd name="connsiteY13" fmla="*/ 60959 h 13774750"/>
              <a:gd name="connsiteX14" fmla="*/ 12726876 w 29597700"/>
              <a:gd name="connsiteY14" fmla="*/ 60959 h 13774750"/>
              <a:gd name="connsiteX0" fmla="*/ 12625276 w 15980750"/>
              <a:gd name="connsiteY0" fmla="*/ 35559 h 13774750"/>
              <a:gd name="connsiteX1" fmla="*/ 0 w 15980750"/>
              <a:gd name="connsiteY1" fmla="*/ 0 h 13774750"/>
              <a:gd name="connsiteX2" fmla="*/ 52420 w 15980750"/>
              <a:gd name="connsiteY2" fmla="*/ 13774750 h 13774750"/>
              <a:gd name="connsiteX3" fmla="*/ 11050476 w 15980750"/>
              <a:gd name="connsiteY3" fmla="*/ 13751559 h 13774750"/>
              <a:gd name="connsiteX4" fmla="*/ 12992907 w 15980750"/>
              <a:gd name="connsiteY4" fmla="*/ 12599201 h 13774750"/>
              <a:gd name="connsiteX5" fmla="*/ 14479476 w 15980750"/>
              <a:gd name="connsiteY5" fmla="*/ 10957559 h 13774750"/>
              <a:gd name="connsiteX6" fmla="*/ 15368476 w 15980750"/>
              <a:gd name="connsiteY6" fmla="*/ 9027159 h 13774750"/>
              <a:gd name="connsiteX7" fmla="*/ 15980750 w 15980750"/>
              <a:gd name="connsiteY7" fmla="*/ 6487159 h 13774750"/>
              <a:gd name="connsiteX8" fmla="*/ 15216076 w 15980750"/>
              <a:gd name="connsiteY8" fmla="*/ 2931159 h 13774750"/>
              <a:gd name="connsiteX9" fmla="*/ 14098476 w 15980750"/>
              <a:gd name="connsiteY9" fmla="*/ 1508759 h 13774750"/>
              <a:gd name="connsiteX10" fmla="*/ 13463476 w 15980750"/>
              <a:gd name="connsiteY10" fmla="*/ 899159 h 13774750"/>
              <a:gd name="connsiteX11" fmla="*/ 13336476 w 15980750"/>
              <a:gd name="connsiteY11" fmla="*/ 695959 h 13774750"/>
              <a:gd name="connsiteX12" fmla="*/ 12726876 w 15980750"/>
              <a:gd name="connsiteY12" fmla="*/ 60959 h 13774750"/>
              <a:gd name="connsiteX13" fmla="*/ 12726876 w 15980750"/>
              <a:gd name="connsiteY13" fmla="*/ 60959 h 13774750"/>
              <a:gd name="connsiteX14" fmla="*/ 12726876 w 15980750"/>
              <a:gd name="connsiteY14" fmla="*/ 60959 h 13774750"/>
              <a:gd name="connsiteX0" fmla="*/ 13946076 w 17301550"/>
              <a:gd name="connsiteY0" fmla="*/ 35559 h 13774750"/>
              <a:gd name="connsiteX1" fmla="*/ 0 w 17301550"/>
              <a:gd name="connsiteY1" fmla="*/ 0 h 13774750"/>
              <a:gd name="connsiteX2" fmla="*/ 1373220 w 17301550"/>
              <a:gd name="connsiteY2" fmla="*/ 13774750 h 13774750"/>
              <a:gd name="connsiteX3" fmla="*/ 12371276 w 17301550"/>
              <a:gd name="connsiteY3" fmla="*/ 13751559 h 13774750"/>
              <a:gd name="connsiteX4" fmla="*/ 14313707 w 17301550"/>
              <a:gd name="connsiteY4" fmla="*/ 12599201 h 13774750"/>
              <a:gd name="connsiteX5" fmla="*/ 15800276 w 17301550"/>
              <a:gd name="connsiteY5" fmla="*/ 10957559 h 13774750"/>
              <a:gd name="connsiteX6" fmla="*/ 16689276 w 17301550"/>
              <a:gd name="connsiteY6" fmla="*/ 9027159 h 13774750"/>
              <a:gd name="connsiteX7" fmla="*/ 17301550 w 17301550"/>
              <a:gd name="connsiteY7" fmla="*/ 6487159 h 13774750"/>
              <a:gd name="connsiteX8" fmla="*/ 16536876 w 17301550"/>
              <a:gd name="connsiteY8" fmla="*/ 2931159 h 13774750"/>
              <a:gd name="connsiteX9" fmla="*/ 15419276 w 17301550"/>
              <a:gd name="connsiteY9" fmla="*/ 1508759 h 13774750"/>
              <a:gd name="connsiteX10" fmla="*/ 14784276 w 17301550"/>
              <a:gd name="connsiteY10" fmla="*/ 899159 h 13774750"/>
              <a:gd name="connsiteX11" fmla="*/ 14657276 w 17301550"/>
              <a:gd name="connsiteY11" fmla="*/ 695959 h 13774750"/>
              <a:gd name="connsiteX12" fmla="*/ 14047676 w 17301550"/>
              <a:gd name="connsiteY12" fmla="*/ 60959 h 13774750"/>
              <a:gd name="connsiteX13" fmla="*/ 14047676 w 17301550"/>
              <a:gd name="connsiteY13" fmla="*/ 60959 h 13774750"/>
              <a:gd name="connsiteX14" fmla="*/ 14047676 w 17301550"/>
              <a:gd name="connsiteY14" fmla="*/ 60959 h 13774750"/>
              <a:gd name="connsiteX0" fmla="*/ 13946076 w 17301550"/>
              <a:gd name="connsiteY0" fmla="*/ 35559 h 13774750"/>
              <a:gd name="connsiteX1" fmla="*/ 0 w 17301550"/>
              <a:gd name="connsiteY1" fmla="*/ 0 h 13774750"/>
              <a:gd name="connsiteX2" fmla="*/ 52420 w 17301550"/>
              <a:gd name="connsiteY2" fmla="*/ 13774750 h 13774750"/>
              <a:gd name="connsiteX3" fmla="*/ 12371276 w 17301550"/>
              <a:gd name="connsiteY3" fmla="*/ 13751559 h 13774750"/>
              <a:gd name="connsiteX4" fmla="*/ 14313707 w 17301550"/>
              <a:gd name="connsiteY4" fmla="*/ 12599201 h 13774750"/>
              <a:gd name="connsiteX5" fmla="*/ 15800276 w 17301550"/>
              <a:gd name="connsiteY5" fmla="*/ 10957559 h 13774750"/>
              <a:gd name="connsiteX6" fmla="*/ 16689276 w 17301550"/>
              <a:gd name="connsiteY6" fmla="*/ 9027159 h 13774750"/>
              <a:gd name="connsiteX7" fmla="*/ 17301550 w 17301550"/>
              <a:gd name="connsiteY7" fmla="*/ 6487159 h 13774750"/>
              <a:gd name="connsiteX8" fmla="*/ 16536876 w 17301550"/>
              <a:gd name="connsiteY8" fmla="*/ 2931159 h 13774750"/>
              <a:gd name="connsiteX9" fmla="*/ 15419276 w 17301550"/>
              <a:gd name="connsiteY9" fmla="*/ 1508759 h 13774750"/>
              <a:gd name="connsiteX10" fmla="*/ 14784276 w 17301550"/>
              <a:gd name="connsiteY10" fmla="*/ 899159 h 13774750"/>
              <a:gd name="connsiteX11" fmla="*/ 14657276 w 17301550"/>
              <a:gd name="connsiteY11" fmla="*/ 695959 h 13774750"/>
              <a:gd name="connsiteX12" fmla="*/ 14047676 w 17301550"/>
              <a:gd name="connsiteY12" fmla="*/ 60959 h 13774750"/>
              <a:gd name="connsiteX13" fmla="*/ 14047676 w 17301550"/>
              <a:gd name="connsiteY13" fmla="*/ 60959 h 13774750"/>
              <a:gd name="connsiteX14" fmla="*/ 14047676 w 17301550"/>
              <a:gd name="connsiteY14" fmla="*/ 60959 h 13774750"/>
              <a:gd name="connsiteX0" fmla="*/ 13946076 w 17301550"/>
              <a:gd name="connsiteY0" fmla="*/ 35559 h 13788398"/>
              <a:gd name="connsiteX1" fmla="*/ 0 w 17301550"/>
              <a:gd name="connsiteY1" fmla="*/ 0 h 13788398"/>
              <a:gd name="connsiteX2" fmla="*/ 25124 w 17301550"/>
              <a:gd name="connsiteY2" fmla="*/ 13788398 h 13788398"/>
              <a:gd name="connsiteX3" fmla="*/ 12371276 w 17301550"/>
              <a:gd name="connsiteY3" fmla="*/ 13751559 h 13788398"/>
              <a:gd name="connsiteX4" fmla="*/ 14313707 w 17301550"/>
              <a:gd name="connsiteY4" fmla="*/ 12599201 h 13788398"/>
              <a:gd name="connsiteX5" fmla="*/ 15800276 w 17301550"/>
              <a:gd name="connsiteY5" fmla="*/ 10957559 h 13788398"/>
              <a:gd name="connsiteX6" fmla="*/ 16689276 w 17301550"/>
              <a:gd name="connsiteY6" fmla="*/ 9027159 h 13788398"/>
              <a:gd name="connsiteX7" fmla="*/ 17301550 w 17301550"/>
              <a:gd name="connsiteY7" fmla="*/ 6487159 h 13788398"/>
              <a:gd name="connsiteX8" fmla="*/ 16536876 w 17301550"/>
              <a:gd name="connsiteY8" fmla="*/ 2931159 h 13788398"/>
              <a:gd name="connsiteX9" fmla="*/ 15419276 w 17301550"/>
              <a:gd name="connsiteY9" fmla="*/ 1508759 h 13788398"/>
              <a:gd name="connsiteX10" fmla="*/ 14784276 w 17301550"/>
              <a:gd name="connsiteY10" fmla="*/ 899159 h 13788398"/>
              <a:gd name="connsiteX11" fmla="*/ 14657276 w 17301550"/>
              <a:gd name="connsiteY11" fmla="*/ 695959 h 13788398"/>
              <a:gd name="connsiteX12" fmla="*/ 14047676 w 17301550"/>
              <a:gd name="connsiteY12" fmla="*/ 60959 h 13788398"/>
              <a:gd name="connsiteX13" fmla="*/ 14047676 w 17301550"/>
              <a:gd name="connsiteY13" fmla="*/ 60959 h 13788398"/>
              <a:gd name="connsiteX14" fmla="*/ 14047676 w 17301550"/>
              <a:gd name="connsiteY14" fmla="*/ 60959 h 13788398"/>
              <a:gd name="connsiteX0" fmla="*/ 13946076 w 17301550"/>
              <a:gd name="connsiteY0" fmla="*/ 35559 h 13788398"/>
              <a:gd name="connsiteX1" fmla="*/ 0 w 17301550"/>
              <a:gd name="connsiteY1" fmla="*/ 0 h 13788398"/>
              <a:gd name="connsiteX2" fmla="*/ 25124 w 17301550"/>
              <a:gd name="connsiteY2" fmla="*/ 13788398 h 13788398"/>
              <a:gd name="connsiteX3" fmla="*/ 12371276 w 17301550"/>
              <a:gd name="connsiteY3" fmla="*/ 13751559 h 13788398"/>
              <a:gd name="connsiteX4" fmla="*/ 14313707 w 17301550"/>
              <a:gd name="connsiteY4" fmla="*/ 12599201 h 13788398"/>
              <a:gd name="connsiteX5" fmla="*/ 15800276 w 17301550"/>
              <a:gd name="connsiteY5" fmla="*/ 10957559 h 13788398"/>
              <a:gd name="connsiteX6" fmla="*/ 16901461 w 17301550"/>
              <a:gd name="connsiteY6" fmla="*/ 9168616 h 13788398"/>
              <a:gd name="connsiteX7" fmla="*/ 17301550 w 17301550"/>
              <a:gd name="connsiteY7" fmla="*/ 6487159 h 13788398"/>
              <a:gd name="connsiteX8" fmla="*/ 16536876 w 17301550"/>
              <a:gd name="connsiteY8" fmla="*/ 2931159 h 13788398"/>
              <a:gd name="connsiteX9" fmla="*/ 15419276 w 17301550"/>
              <a:gd name="connsiteY9" fmla="*/ 1508759 h 13788398"/>
              <a:gd name="connsiteX10" fmla="*/ 14784276 w 17301550"/>
              <a:gd name="connsiteY10" fmla="*/ 899159 h 13788398"/>
              <a:gd name="connsiteX11" fmla="*/ 14657276 w 17301550"/>
              <a:gd name="connsiteY11" fmla="*/ 695959 h 13788398"/>
              <a:gd name="connsiteX12" fmla="*/ 14047676 w 17301550"/>
              <a:gd name="connsiteY12" fmla="*/ 60959 h 13788398"/>
              <a:gd name="connsiteX13" fmla="*/ 14047676 w 17301550"/>
              <a:gd name="connsiteY13" fmla="*/ 60959 h 13788398"/>
              <a:gd name="connsiteX14" fmla="*/ 14047676 w 17301550"/>
              <a:gd name="connsiteY14" fmla="*/ 60959 h 13788398"/>
              <a:gd name="connsiteX0" fmla="*/ 13946076 w 17301550"/>
              <a:gd name="connsiteY0" fmla="*/ 35559 h 13788398"/>
              <a:gd name="connsiteX1" fmla="*/ 0 w 17301550"/>
              <a:gd name="connsiteY1" fmla="*/ 0 h 13788398"/>
              <a:gd name="connsiteX2" fmla="*/ 25124 w 17301550"/>
              <a:gd name="connsiteY2" fmla="*/ 13788398 h 13788398"/>
              <a:gd name="connsiteX3" fmla="*/ 12371276 w 17301550"/>
              <a:gd name="connsiteY3" fmla="*/ 13751559 h 13788398"/>
              <a:gd name="connsiteX4" fmla="*/ 14313707 w 17301550"/>
              <a:gd name="connsiteY4" fmla="*/ 12599201 h 13788398"/>
              <a:gd name="connsiteX5" fmla="*/ 15871003 w 17301550"/>
              <a:gd name="connsiteY5" fmla="*/ 11045969 h 13788398"/>
              <a:gd name="connsiteX6" fmla="*/ 16901461 w 17301550"/>
              <a:gd name="connsiteY6" fmla="*/ 9168616 h 13788398"/>
              <a:gd name="connsiteX7" fmla="*/ 17301550 w 17301550"/>
              <a:gd name="connsiteY7" fmla="*/ 6487159 h 13788398"/>
              <a:gd name="connsiteX8" fmla="*/ 16536876 w 17301550"/>
              <a:gd name="connsiteY8" fmla="*/ 2931159 h 13788398"/>
              <a:gd name="connsiteX9" fmla="*/ 15419276 w 17301550"/>
              <a:gd name="connsiteY9" fmla="*/ 1508759 h 13788398"/>
              <a:gd name="connsiteX10" fmla="*/ 14784276 w 17301550"/>
              <a:gd name="connsiteY10" fmla="*/ 899159 h 13788398"/>
              <a:gd name="connsiteX11" fmla="*/ 14657276 w 17301550"/>
              <a:gd name="connsiteY11" fmla="*/ 695959 h 13788398"/>
              <a:gd name="connsiteX12" fmla="*/ 14047676 w 17301550"/>
              <a:gd name="connsiteY12" fmla="*/ 60959 h 13788398"/>
              <a:gd name="connsiteX13" fmla="*/ 14047676 w 17301550"/>
              <a:gd name="connsiteY13" fmla="*/ 60959 h 13788398"/>
              <a:gd name="connsiteX14" fmla="*/ 14047676 w 17301550"/>
              <a:gd name="connsiteY14" fmla="*/ 60959 h 1378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01550" h="13788398">
                <a:moveTo>
                  <a:pt x="13946076" y="35559"/>
                </a:moveTo>
                <a:lnTo>
                  <a:pt x="0" y="0"/>
                </a:lnTo>
                <a:cubicBezTo>
                  <a:pt x="44268" y="4640690"/>
                  <a:pt x="26576" y="6709308"/>
                  <a:pt x="25124" y="13788398"/>
                </a:cubicBezTo>
                <a:lnTo>
                  <a:pt x="12371276" y="13751559"/>
                </a:lnTo>
                <a:lnTo>
                  <a:pt x="14313707" y="12599201"/>
                </a:lnTo>
                <a:lnTo>
                  <a:pt x="15871003" y="11045969"/>
                </a:lnTo>
                <a:lnTo>
                  <a:pt x="16901461" y="9168616"/>
                </a:lnTo>
                <a:lnTo>
                  <a:pt x="17301550" y="6487159"/>
                </a:lnTo>
                <a:lnTo>
                  <a:pt x="16536876" y="2931159"/>
                </a:lnTo>
                <a:lnTo>
                  <a:pt x="15419276" y="1508759"/>
                </a:lnTo>
                <a:lnTo>
                  <a:pt x="14784276" y="899159"/>
                </a:lnTo>
                <a:lnTo>
                  <a:pt x="14657276" y="695959"/>
                </a:lnTo>
                <a:lnTo>
                  <a:pt x="14047676" y="60959"/>
                </a:lnTo>
                <a:lnTo>
                  <a:pt x="14047676" y="60959"/>
                </a:lnTo>
                <a:lnTo>
                  <a:pt x="14047676" y="60959"/>
                </a:lnTo>
              </a:path>
            </a:pathLst>
          </a:custGeom>
          <a:solidFill>
            <a:schemeClr val="accent2"/>
          </a:solidFill>
          <a:ln w="1905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FI" sz="1799" dirty="0"/>
          </a:p>
        </p:txBody>
      </p:sp>
      <p:pic>
        <p:nvPicPr>
          <p:cNvPr id="4" name="Kuva 11">
            <a:extLst>
              <a:ext uri="{FF2B5EF4-FFF2-40B4-BE49-F238E27FC236}">
                <a16:creationId xmlns:a16="http://schemas.microsoft.com/office/drawing/2014/main" id="{04A4CDC9-042E-2815-1A57-8CE3C8DA187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73" t="8198" b="4612"/>
          <a:stretch/>
        </p:blipFill>
        <p:spPr>
          <a:xfrm>
            <a:off x="2106321" y="17479"/>
            <a:ext cx="8017460" cy="6866637"/>
          </a:xfrm>
          <a:prstGeom prst="rect">
            <a:avLst/>
          </a:prstGeom>
        </p:spPr>
      </p:pic>
      <p:sp>
        <p:nvSpPr>
          <p:cNvPr id="7" name="TextBox 6">
            <a:extLst>
              <a:ext uri="{FF2B5EF4-FFF2-40B4-BE49-F238E27FC236}">
                <a16:creationId xmlns:a16="http://schemas.microsoft.com/office/drawing/2014/main" id="{FFDE09EF-F318-E932-3AD2-BF4A38D1258B}"/>
              </a:ext>
            </a:extLst>
          </p:cNvPr>
          <p:cNvSpPr txBox="1"/>
          <p:nvPr/>
        </p:nvSpPr>
        <p:spPr>
          <a:xfrm>
            <a:off x="5639" y="224084"/>
            <a:ext cx="7775465" cy="5443497"/>
          </a:xfrm>
          <a:prstGeom prst="rect">
            <a:avLst/>
          </a:prstGeom>
          <a:noFill/>
          <a:ln w="44450" cap="sq">
            <a:noFill/>
            <a:miter lim="800000"/>
          </a:ln>
        </p:spPr>
        <p:txBody>
          <a:bodyPr wrap="square" lIns="179845" tIns="53953" bIns="53953" rtlCol="0" anchor="t" anchorCtr="0">
            <a:spAutoFit/>
          </a:bodyPr>
          <a:lstStyle/>
          <a:p>
            <a:pPr algn="l"/>
            <a:r>
              <a:rPr lang="fi-FI" sz="1866" b="1" dirty="0">
                <a:solidFill>
                  <a:schemeClr val="accent1"/>
                </a:solidFill>
                <a:latin typeface="+mj-lt"/>
              </a:rPr>
              <a:t>	</a:t>
            </a:r>
            <a:r>
              <a:rPr lang="fi-FI" sz="1866" b="1" dirty="0" err="1">
                <a:solidFill>
                  <a:schemeClr val="accent1"/>
                </a:solidFill>
                <a:latin typeface="+mj-lt"/>
              </a:rPr>
              <a:t>Strategy</a:t>
            </a:r>
            <a:r>
              <a:rPr lang="fi-FI" sz="1866" b="1" dirty="0">
                <a:solidFill>
                  <a:schemeClr val="accent1"/>
                </a:solidFill>
                <a:latin typeface="+mj-lt"/>
              </a:rPr>
              <a:t> 2030</a:t>
            </a:r>
            <a:br>
              <a:rPr lang="fi-FI" sz="1866" b="1" dirty="0">
                <a:solidFill>
                  <a:schemeClr val="accent1"/>
                </a:solidFill>
                <a:latin typeface="+mj-lt"/>
              </a:rPr>
            </a:br>
            <a:endParaRPr lang="en-FI" sz="1866" b="1" dirty="0">
              <a:solidFill>
                <a:schemeClr val="accent1"/>
              </a:solidFill>
              <a:latin typeface="+mj-lt"/>
            </a:endParaRPr>
          </a:p>
          <a:p>
            <a:pPr lvl="1">
              <a:defRPr/>
            </a:pPr>
            <a:r>
              <a:rPr lang="en-GB" sz="1866" dirty="0">
                <a:solidFill>
                  <a:schemeClr val="accent1"/>
                </a:solidFill>
              </a:rPr>
              <a:t>Inari's unique natural environment serves as the cornerstone of all endeavours. </a:t>
            </a:r>
            <a:r>
              <a:rPr lang="fi-FI" sz="1866" dirty="0" err="1">
                <a:solidFill>
                  <a:schemeClr val="accent1"/>
                </a:solidFill>
              </a:rPr>
              <a:t>We</a:t>
            </a:r>
            <a:r>
              <a:rPr lang="fi-FI" sz="1866" dirty="0">
                <a:solidFill>
                  <a:schemeClr val="accent1"/>
                </a:solidFill>
              </a:rPr>
              <a:t> </a:t>
            </a:r>
            <a:r>
              <a:rPr lang="fi-FI" sz="1866" dirty="0" err="1">
                <a:solidFill>
                  <a:schemeClr val="accent1"/>
                </a:solidFill>
              </a:rPr>
              <a:t>use</a:t>
            </a:r>
            <a:r>
              <a:rPr lang="fi-FI" sz="1866" dirty="0">
                <a:solidFill>
                  <a:schemeClr val="accent1"/>
                </a:solidFill>
              </a:rPr>
              <a:t> </a:t>
            </a:r>
            <a:r>
              <a:rPr lang="fi-FI" sz="1866" dirty="0" err="1">
                <a:solidFill>
                  <a:schemeClr val="accent1"/>
                </a:solidFill>
              </a:rPr>
              <a:t>natural</a:t>
            </a:r>
            <a:r>
              <a:rPr lang="fi-FI" sz="1866" dirty="0">
                <a:solidFill>
                  <a:schemeClr val="accent1"/>
                </a:solidFill>
              </a:rPr>
              <a:t> </a:t>
            </a:r>
            <a:r>
              <a:rPr lang="fi-FI" sz="1866" dirty="0" err="1">
                <a:solidFill>
                  <a:schemeClr val="accent1"/>
                </a:solidFill>
              </a:rPr>
              <a:t>resources</a:t>
            </a:r>
            <a:r>
              <a:rPr lang="fi-FI" sz="1866" dirty="0">
                <a:solidFill>
                  <a:schemeClr val="accent1"/>
                </a:solidFill>
              </a:rPr>
              <a:t> </a:t>
            </a:r>
            <a:r>
              <a:rPr lang="fi-FI" sz="1866" dirty="0" err="1">
                <a:solidFill>
                  <a:schemeClr val="accent1"/>
                </a:solidFill>
              </a:rPr>
              <a:t>responsibly</a:t>
            </a:r>
            <a:r>
              <a:rPr lang="fi-FI" sz="1866" dirty="0">
                <a:solidFill>
                  <a:schemeClr val="accent1"/>
                </a:solidFill>
              </a:rPr>
              <a:t>, </a:t>
            </a:r>
            <a:r>
              <a:rPr lang="fi-FI" sz="1866" dirty="0" err="1">
                <a:solidFill>
                  <a:schemeClr val="accent1"/>
                </a:solidFill>
              </a:rPr>
              <a:t>fortifying</a:t>
            </a:r>
            <a:r>
              <a:rPr lang="fi-FI" sz="1866" dirty="0">
                <a:solidFill>
                  <a:schemeClr val="accent1"/>
                </a:solidFill>
              </a:rPr>
              <a:t> </a:t>
            </a:r>
            <a:r>
              <a:rPr lang="fi-FI" sz="1866" dirty="0" err="1">
                <a:solidFill>
                  <a:schemeClr val="accent1"/>
                </a:solidFill>
              </a:rPr>
              <a:t>our</a:t>
            </a:r>
            <a:r>
              <a:rPr lang="fi-FI" sz="1866" dirty="0">
                <a:solidFill>
                  <a:schemeClr val="accent1"/>
                </a:solidFill>
              </a:rPr>
              <a:t> </a:t>
            </a:r>
            <a:r>
              <a:rPr lang="fi-FI" sz="1866" dirty="0" err="1">
                <a:solidFill>
                  <a:schemeClr val="accent1"/>
                </a:solidFill>
              </a:rPr>
              <a:t>natural</a:t>
            </a:r>
            <a:r>
              <a:rPr lang="fi-FI" sz="1866" dirty="0">
                <a:solidFill>
                  <a:schemeClr val="accent1"/>
                </a:solidFill>
              </a:rPr>
              <a:t> capital.</a:t>
            </a:r>
          </a:p>
          <a:p>
            <a:pPr lvl="1">
              <a:buFont typeface="Arial" panose="020B0604020202020204" pitchFamily="34" charset="0"/>
              <a:buChar char="•"/>
              <a:defRPr/>
            </a:pPr>
            <a:endParaRPr lang="fi-FI" sz="1866" dirty="0">
              <a:solidFill>
                <a:schemeClr val="accent1"/>
              </a:solidFill>
            </a:endParaRPr>
          </a:p>
          <a:p>
            <a:pPr lvl="1">
              <a:defRPr/>
            </a:pPr>
            <a:r>
              <a:rPr lang="en-GB" sz="1866" dirty="0">
                <a:solidFill>
                  <a:schemeClr val="accent1"/>
                </a:solidFill>
              </a:rPr>
              <a:t>The vitality of our municipality rests upon well-managed, evolving industries.</a:t>
            </a:r>
            <a:r>
              <a:rPr lang="fi-FI" sz="1866" dirty="0">
                <a:solidFill>
                  <a:schemeClr val="accent1"/>
                </a:solidFill>
              </a:rPr>
              <a:t> </a:t>
            </a:r>
            <a:r>
              <a:rPr lang="en-GB" sz="1866" dirty="0">
                <a:solidFill>
                  <a:schemeClr val="accent1"/>
                </a:solidFill>
              </a:rPr>
              <a:t>We diversify economic activities for year-round</a:t>
            </a:r>
            <a:r>
              <a:rPr lang="fi-FI" sz="1866" dirty="0">
                <a:solidFill>
                  <a:schemeClr val="accent1"/>
                </a:solidFill>
              </a:rPr>
              <a:t>. </a:t>
            </a:r>
          </a:p>
          <a:p>
            <a:pPr lvl="1">
              <a:buFont typeface="Arial" panose="020B0604020202020204" pitchFamily="34" charset="0"/>
              <a:buChar char="•"/>
              <a:defRPr/>
            </a:pPr>
            <a:endParaRPr lang="fi-FI" sz="1866" dirty="0">
              <a:solidFill>
                <a:schemeClr val="accent1"/>
              </a:solidFill>
            </a:endParaRPr>
          </a:p>
          <a:p>
            <a:pPr lvl="1">
              <a:defRPr/>
            </a:pPr>
            <a:r>
              <a:rPr lang="en-GB" sz="1866" dirty="0">
                <a:solidFill>
                  <a:schemeClr val="accent1"/>
                </a:solidFill>
              </a:rPr>
              <a:t>Socially sustainable growth and understanding the significance of </a:t>
            </a:r>
            <a:r>
              <a:rPr lang="en-GB" sz="1866" dirty="0" err="1">
                <a:solidFill>
                  <a:schemeClr val="accent1"/>
                </a:solidFill>
              </a:rPr>
              <a:t>intergenerationality</a:t>
            </a:r>
            <a:r>
              <a:rPr lang="en-GB" sz="1866" dirty="0">
                <a:solidFill>
                  <a:schemeClr val="accent1"/>
                </a:solidFill>
              </a:rPr>
              <a:t> are fundamentals for a fulfilling life. We foster community spirit, enhance resident safety, and prioritize the well-being of our youth</a:t>
            </a:r>
            <a:r>
              <a:rPr lang="fi-FI" sz="1866" dirty="0">
                <a:solidFill>
                  <a:schemeClr val="accent1"/>
                </a:solidFill>
              </a:rPr>
              <a:t>.</a:t>
            </a:r>
          </a:p>
          <a:p>
            <a:pPr lvl="1">
              <a:buFont typeface="Arial" panose="020B0604020202020204" pitchFamily="34" charset="0"/>
              <a:buChar char="•"/>
              <a:defRPr/>
            </a:pPr>
            <a:endParaRPr lang="fi-FI" sz="1866" dirty="0">
              <a:solidFill>
                <a:schemeClr val="accent1"/>
              </a:solidFill>
            </a:endParaRPr>
          </a:p>
          <a:p>
            <a:pPr lvl="1">
              <a:defRPr/>
            </a:pPr>
            <a:r>
              <a:rPr lang="en-GB" sz="1866" dirty="0">
                <a:solidFill>
                  <a:schemeClr val="accent1"/>
                </a:solidFill>
              </a:rPr>
              <a:t>Sámi heritage is a valuable part of Inari municipality.</a:t>
            </a:r>
          </a:p>
          <a:p>
            <a:pPr lvl="1">
              <a:defRPr/>
            </a:pPr>
            <a:r>
              <a:rPr lang="en-GB" sz="1866" dirty="0">
                <a:solidFill>
                  <a:schemeClr val="accent1"/>
                </a:solidFill>
              </a:rPr>
              <a:t>By collaborating with other stakeholders in the Sámi region, we increase the prominence of Sámi languages and culture</a:t>
            </a:r>
            <a:r>
              <a:rPr lang="fi-FI" sz="1866" dirty="0">
                <a:solidFill>
                  <a:schemeClr val="accent1"/>
                </a:solidFill>
              </a:rPr>
              <a:t>.</a:t>
            </a:r>
          </a:p>
          <a:p>
            <a:pPr>
              <a:spcBef>
                <a:spcPts val="299"/>
              </a:spcBef>
            </a:pPr>
            <a:r>
              <a:rPr lang="en-FI" sz="2696" b="1" dirty="0">
                <a:solidFill>
                  <a:schemeClr val="accent1"/>
                </a:solidFill>
                <a:latin typeface="+mj-lt"/>
              </a:rPr>
              <a:t> </a:t>
            </a:r>
          </a:p>
        </p:txBody>
      </p:sp>
    </p:spTree>
    <p:extLst>
      <p:ext uri="{BB962C8B-B14F-4D97-AF65-F5344CB8AC3E}">
        <p14:creationId xmlns:p14="http://schemas.microsoft.com/office/powerpoint/2010/main" val="188982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092D2F-2392-4341-9800-E7BC65C3FDA2}"/>
              </a:ext>
            </a:extLst>
          </p:cNvPr>
          <p:cNvSpPr>
            <a:spLocks noGrp="1"/>
          </p:cNvSpPr>
          <p:nvPr>
            <p:ph type="title"/>
          </p:nvPr>
        </p:nvSpPr>
        <p:spPr>
          <a:xfrm>
            <a:off x="775251" y="228006"/>
            <a:ext cx="10654747" cy="1140856"/>
          </a:xfrm>
          <a:solidFill>
            <a:schemeClr val="accent2"/>
          </a:solidFill>
        </p:spPr>
        <p:txBody>
          <a:bodyPr/>
          <a:lstStyle/>
          <a:p>
            <a:r>
              <a:rPr lang="fi-FI" dirty="0" err="1">
                <a:latin typeface="Avenir Next LT Pro (Otsikot)"/>
                <a:cs typeface="Arial" panose="020B0604020202020204" pitchFamily="34" charset="0"/>
              </a:rPr>
              <a:t>Our</a:t>
            </a:r>
            <a:r>
              <a:rPr lang="fi-FI" dirty="0">
                <a:latin typeface="Avenir Next LT Pro (Otsikot)"/>
                <a:cs typeface="Arial" panose="020B0604020202020204" pitchFamily="34" charset="0"/>
              </a:rPr>
              <a:t> </a:t>
            </a:r>
            <a:r>
              <a:rPr lang="fi-FI" dirty="0" err="1">
                <a:latin typeface="Avenir Next LT Pro (Otsikot)"/>
                <a:cs typeface="Arial" panose="020B0604020202020204" pitchFamily="34" charset="0"/>
              </a:rPr>
              <a:t>values</a:t>
            </a:r>
            <a:br>
              <a:rPr lang="fi-FI" dirty="0"/>
            </a:br>
            <a:endParaRPr lang="fi-FI" dirty="0"/>
          </a:p>
        </p:txBody>
      </p:sp>
      <p:graphicFrame>
        <p:nvGraphicFramePr>
          <p:cNvPr id="15" name="Sisällön paikkamerkki 14">
            <a:extLst>
              <a:ext uri="{FF2B5EF4-FFF2-40B4-BE49-F238E27FC236}">
                <a16:creationId xmlns:a16="http://schemas.microsoft.com/office/drawing/2014/main" id="{7C913E56-C45E-2F00-F962-E3017ABEB78C}"/>
              </a:ext>
            </a:extLst>
          </p:cNvPr>
          <p:cNvGraphicFramePr>
            <a:graphicFrameLocks noGrp="1"/>
          </p:cNvGraphicFramePr>
          <p:nvPr>
            <p:ph idx="10"/>
            <p:extLst>
              <p:ext uri="{D42A27DB-BD31-4B8C-83A1-F6EECF244321}">
                <p14:modId xmlns:p14="http://schemas.microsoft.com/office/powerpoint/2010/main" val="3571041293"/>
              </p:ext>
            </p:extLst>
          </p:nvPr>
        </p:nvGraphicFramePr>
        <p:xfrm>
          <a:off x="775252" y="1368862"/>
          <a:ext cx="10668000" cy="5343317"/>
        </p:xfrm>
        <a:graphic>
          <a:graphicData uri="http://schemas.openxmlformats.org/drawingml/2006/table">
            <a:tbl>
              <a:tblPr firstRow="1" bandRow="1"/>
              <a:tblGrid>
                <a:gridCol w="2192852">
                  <a:extLst>
                    <a:ext uri="{9D8B030D-6E8A-4147-A177-3AD203B41FA5}">
                      <a16:colId xmlns:a16="http://schemas.microsoft.com/office/drawing/2014/main" val="255540338"/>
                    </a:ext>
                  </a:extLst>
                </a:gridCol>
                <a:gridCol w="8475148">
                  <a:extLst>
                    <a:ext uri="{9D8B030D-6E8A-4147-A177-3AD203B41FA5}">
                      <a16:colId xmlns:a16="http://schemas.microsoft.com/office/drawing/2014/main" val="2522558022"/>
                    </a:ext>
                  </a:extLst>
                </a:gridCol>
              </a:tblGrid>
              <a:tr h="364171">
                <a:tc>
                  <a:txBody>
                    <a:bodyPr/>
                    <a:lstStyle>
                      <a:lvl1pPr marL="0" algn="l" defTabSz="914377" rtl="0" eaLnBrk="1" latinLnBrk="0" hangingPunct="1">
                        <a:defRPr sz="1800" b="1" kern="1200">
                          <a:solidFill>
                            <a:schemeClr val="tx1"/>
                          </a:solidFill>
                          <a:latin typeface="Calibri" panose="020F0502020204030204"/>
                        </a:defRPr>
                      </a:lvl1pPr>
                      <a:lvl2pPr marL="457189" algn="l" defTabSz="914377" rtl="0" eaLnBrk="1" latinLnBrk="0" hangingPunct="1">
                        <a:defRPr sz="1800" b="1" kern="1200">
                          <a:solidFill>
                            <a:schemeClr val="tx1"/>
                          </a:solidFill>
                          <a:latin typeface="Calibri" panose="020F0502020204030204"/>
                        </a:defRPr>
                      </a:lvl2pPr>
                      <a:lvl3pPr marL="914377" algn="l" defTabSz="914377" rtl="0" eaLnBrk="1" latinLnBrk="0" hangingPunct="1">
                        <a:defRPr sz="1800" b="1" kern="1200">
                          <a:solidFill>
                            <a:schemeClr val="tx1"/>
                          </a:solidFill>
                          <a:latin typeface="Calibri" panose="020F0502020204030204"/>
                        </a:defRPr>
                      </a:lvl3pPr>
                      <a:lvl4pPr marL="1371566" algn="l" defTabSz="914377" rtl="0" eaLnBrk="1" latinLnBrk="0" hangingPunct="1">
                        <a:defRPr sz="1800" b="1" kern="1200">
                          <a:solidFill>
                            <a:schemeClr val="tx1"/>
                          </a:solidFill>
                          <a:latin typeface="Calibri" panose="020F0502020204030204"/>
                        </a:defRPr>
                      </a:lvl4pPr>
                      <a:lvl5pPr marL="1828754" algn="l" defTabSz="914377" rtl="0" eaLnBrk="1" latinLnBrk="0" hangingPunct="1">
                        <a:defRPr sz="1800" b="1" kern="1200">
                          <a:solidFill>
                            <a:schemeClr val="tx1"/>
                          </a:solidFill>
                          <a:latin typeface="Calibri" panose="020F0502020204030204"/>
                        </a:defRPr>
                      </a:lvl5pPr>
                      <a:lvl6pPr marL="2285943" algn="l" defTabSz="914377" rtl="0" eaLnBrk="1" latinLnBrk="0" hangingPunct="1">
                        <a:defRPr sz="1800" b="1" kern="1200">
                          <a:solidFill>
                            <a:schemeClr val="tx1"/>
                          </a:solidFill>
                          <a:latin typeface="Calibri" panose="020F0502020204030204"/>
                        </a:defRPr>
                      </a:lvl6pPr>
                      <a:lvl7pPr marL="2743131" algn="l" defTabSz="914377" rtl="0" eaLnBrk="1" latinLnBrk="0" hangingPunct="1">
                        <a:defRPr sz="1800" b="1" kern="1200">
                          <a:solidFill>
                            <a:schemeClr val="tx1"/>
                          </a:solidFill>
                          <a:latin typeface="Calibri" panose="020F0502020204030204"/>
                        </a:defRPr>
                      </a:lvl7pPr>
                      <a:lvl8pPr marL="3200320" algn="l" defTabSz="914377" rtl="0" eaLnBrk="1" latinLnBrk="0" hangingPunct="1">
                        <a:defRPr sz="1800" b="1" kern="1200">
                          <a:solidFill>
                            <a:schemeClr val="tx1"/>
                          </a:solidFill>
                          <a:latin typeface="Calibri" panose="020F0502020204030204"/>
                        </a:defRPr>
                      </a:lvl8pPr>
                      <a:lvl9pPr marL="3657509" algn="l" defTabSz="914377" rtl="0" eaLnBrk="1" latinLnBrk="0" hangingPunct="1">
                        <a:defRPr sz="1800" b="1" kern="1200">
                          <a:solidFill>
                            <a:schemeClr val="tx1"/>
                          </a:solidFill>
                          <a:latin typeface="Calibri" panose="020F0502020204030204"/>
                        </a:defRPr>
                      </a:lvl9pPr>
                    </a:lstStyle>
                    <a:p>
                      <a:pPr lvl="0" algn="ctr">
                        <a:buNone/>
                      </a:pPr>
                      <a:r>
                        <a:rPr lang="fi-FI" sz="1400" b="0" dirty="0" err="1">
                          <a:solidFill>
                            <a:schemeClr val="accent6"/>
                          </a:solidFill>
                          <a:latin typeface="+mn-lt"/>
                        </a:rPr>
                        <a:t>Values</a:t>
                      </a:r>
                      <a:endParaRPr lang="fi-FI" sz="1400" b="0" i="0" dirty="0">
                        <a:solidFill>
                          <a:schemeClr val="accent6"/>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tx1"/>
                          </a:solidFill>
                          <a:latin typeface="Calibri" panose="020F0502020204030204"/>
                        </a:defRPr>
                      </a:lvl1pPr>
                      <a:lvl2pPr marL="457189" algn="l" defTabSz="914377" rtl="0" eaLnBrk="1" latinLnBrk="0" hangingPunct="1">
                        <a:defRPr sz="1800" b="1" kern="1200">
                          <a:solidFill>
                            <a:schemeClr val="tx1"/>
                          </a:solidFill>
                          <a:latin typeface="Calibri" panose="020F0502020204030204"/>
                        </a:defRPr>
                      </a:lvl2pPr>
                      <a:lvl3pPr marL="914377" algn="l" defTabSz="914377" rtl="0" eaLnBrk="1" latinLnBrk="0" hangingPunct="1">
                        <a:defRPr sz="1800" b="1" kern="1200">
                          <a:solidFill>
                            <a:schemeClr val="tx1"/>
                          </a:solidFill>
                          <a:latin typeface="Calibri" panose="020F0502020204030204"/>
                        </a:defRPr>
                      </a:lvl3pPr>
                      <a:lvl4pPr marL="1371566" algn="l" defTabSz="914377" rtl="0" eaLnBrk="1" latinLnBrk="0" hangingPunct="1">
                        <a:defRPr sz="1800" b="1" kern="1200">
                          <a:solidFill>
                            <a:schemeClr val="tx1"/>
                          </a:solidFill>
                          <a:latin typeface="Calibri" panose="020F0502020204030204"/>
                        </a:defRPr>
                      </a:lvl4pPr>
                      <a:lvl5pPr marL="1828754" algn="l" defTabSz="914377" rtl="0" eaLnBrk="1" latinLnBrk="0" hangingPunct="1">
                        <a:defRPr sz="1800" b="1" kern="1200">
                          <a:solidFill>
                            <a:schemeClr val="tx1"/>
                          </a:solidFill>
                          <a:latin typeface="Calibri" panose="020F0502020204030204"/>
                        </a:defRPr>
                      </a:lvl5pPr>
                      <a:lvl6pPr marL="2285943" algn="l" defTabSz="914377" rtl="0" eaLnBrk="1" latinLnBrk="0" hangingPunct="1">
                        <a:defRPr sz="1800" b="1" kern="1200">
                          <a:solidFill>
                            <a:schemeClr val="tx1"/>
                          </a:solidFill>
                          <a:latin typeface="Calibri" panose="020F0502020204030204"/>
                        </a:defRPr>
                      </a:lvl6pPr>
                      <a:lvl7pPr marL="2743131" algn="l" defTabSz="914377" rtl="0" eaLnBrk="1" latinLnBrk="0" hangingPunct="1">
                        <a:defRPr sz="1800" b="1" kern="1200">
                          <a:solidFill>
                            <a:schemeClr val="tx1"/>
                          </a:solidFill>
                          <a:latin typeface="Calibri" panose="020F0502020204030204"/>
                        </a:defRPr>
                      </a:lvl7pPr>
                      <a:lvl8pPr marL="3200320" algn="l" defTabSz="914377" rtl="0" eaLnBrk="1" latinLnBrk="0" hangingPunct="1">
                        <a:defRPr sz="1800" b="1" kern="1200">
                          <a:solidFill>
                            <a:schemeClr val="tx1"/>
                          </a:solidFill>
                          <a:latin typeface="Calibri" panose="020F0502020204030204"/>
                        </a:defRPr>
                      </a:lvl8pPr>
                      <a:lvl9pPr marL="3657509" algn="l" defTabSz="914377" rtl="0" eaLnBrk="1" latinLnBrk="0" hangingPunct="1">
                        <a:defRPr sz="1800" b="1" kern="1200">
                          <a:solidFill>
                            <a:schemeClr val="tx1"/>
                          </a:solidFill>
                          <a:latin typeface="Calibri" panose="020F0502020204030204"/>
                        </a:defRPr>
                      </a:lvl9pPr>
                    </a:lstStyle>
                    <a:p>
                      <a:pPr algn="l"/>
                      <a:r>
                        <a:rPr lang="fi-FI" sz="1400" b="1" dirty="0">
                          <a:solidFill>
                            <a:schemeClr val="accent6"/>
                          </a:solidFill>
                          <a:latin typeface="+mn-lt"/>
                        </a:rPr>
                        <a:t>     </a:t>
                      </a:r>
                      <a:r>
                        <a:rPr lang="en-GB" sz="1400" b="0" dirty="0">
                          <a:solidFill>
                            <a:schemeClr val="accent6"/>
                          </a:solidFill>
                          <a:latin typeface="+mn-lt"/>
                        </a:rPr>
                        <a:t>Bringing our values to life</a:t>
                      </a:r>
                      <a:endParaRPr lang="fi-FI" sz="1400" b="0" i="0" dirty="0">
                        <a:solidFill>
                          <a:schemeClr val="accent6"/>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84056"/>
                  </a:ext>
                </a:extLst>
              </a:tr>
              <a:tr h="1304944">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400" b="0" i="0" dirty="0" err="1">
                          <a:solidFill>
                            <a:schemeClr val="accent6"/>
                          </a:solidFill>
                          <a:latin typeface="+mn-lt"/>
                          <a:cs typeface="Arial" panose="020B0604020202020204" pitchFamily="34" charset="0"/>
                        </a:rPr>
                        <a:t>Community-Oriented</a:t>
                      </a:r>
                      <a:endParaRPr lang="fi-FI" sz="1400" b="0" i="0" dirty="0">
                        <a:solidFill>
                          <a:schemeClr val="accent6"/>
                        </a:solidFill>
                        <a:latin typeface="+mn-lt"/>
                        <a:cs typeface="Arial" panose="020B0604020202020204" pitchFamily="34" charset="0"/>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operate with fairness and treat each other equally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In all situations, we operate openly, in a solution-oriented manner, and with respect for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Ensuring safety throughout the entire municipality is our priority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value family-friendliness, dignified aging, and a business-friendly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The municipality’s staff actively participates in development</a:t>
                      </a:r>
                      <a:endParaRPr lang="fi-FI" sz="1400" b="0" kern="1200" dirty="0">
                        <a:solidFill>
                          <a:schemeClr val="accent6"/>
                        </a:solidFill>
                        <a:latin typeface="+mn-lt"/>
                        <a:ea typeface="+mn-ea"/>
                        <a:cs typeface="Arial" panose="020B0604020202020204" pitchFamily="34" charset="0"/>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282155610"/>
                  </a:ext>
                </a:extLst>
              </a:tr>
              <a:tr h="1304944">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fi-FI" sz="1400" b="0" dirty="0" err="1">
                          <a:solidFill>
                            <a:schemeClr val="accent6"/>
                          </a:solidFill>
                          <a:latin typeface="+mn-lt"/>
                        </a:rPr>
                        <a:t>Local</a:t>
                      </a:r>
                      <a:endParaRPr lang="fi-FI" sz="1400" b="0" dirty="0">
                        <a:solidFill>
                          <a:schemeClr val="accent6"/>
                        </a:solidFill>
                        <a:latin typeface="+mn-lt"/>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noProof="0" dirty="0">
                          <a:solidFill>
                            <a:schemeClr val="accent6"/>
                          </a:solidFill>
                          <a:latin typeface="+mn-lt"/>
                          <a:ea typeface="+mn-ea"/>
                          <a:cs typeface="Arial" panose="020B0604020202020204" pitchFamily="34" charset="0"/>
                        </a:rPr>
                        <a:t>Localness is a collective effort – it involves inclusivity and engagement, consideration and respect for others, as well as hospitality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Together, we aim to increase the use of local products and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seek solutions</a:t>
                      </a:r>
                      <a:r>
                        <a:rPr lang="en-GB" sz="1400" b="0" kern="1200" baseline="0" dirty="0">
                          <a:solidFill>
                            <a:schemeClr val="accent6"/>
                          </a:solidFill>
                          <a:latin typeface="+mn-lt"/>
                          <a:ea typeface="+mn-ea"/>
                          <a:cs typeface="Arial" panose="020B0604020202020204" pitchFamily="34" charset="0"/>
                        </a:rPr>
                        <a:t> to increase the processing degree of local services and products</a:t>
                      </a:r>
                      <a:endParaRPr lang="en-GB" sz="1400" b="0" kern="1200" dirty="0">
                        <a:solidFill>
                          <a:schemeClr val="accent6"/>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Residents, local businesses, and organizations are the municipality's greatest resource</a:t>
                      </a:r>
                      <a:endParaRPr lang="fi-FI" sz="1400" dirty="0">
                        <a:solidFill>
                          <a:schemeClr val="accent6"/>
                        </a:solidFill>
                        <a:latin typeface="+mn-lt"/>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530778"/>
                  </a:ext>
                </a:extLst>
              </a:tr>
              <a:tr h="1307095">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0" i="0" dirty="0" err="1">
                          <a:solidFill>
                            <a:schemeClr val="accent6"/>
                          </a:solidFill>
                          <a:latin typeface="+mn-lt"/>
                          <a:cs typeface="Arial" panose="020B0604020202020204" pitchFamily="34" charset="0"/>
                        </a:rPr>
                        <a:t>Courageous</a:t>
                      </a:r>
                      <a:endParaRPr lang="fi-FI" sz="1400" b="0" i="0" dirty="0">
                        <a:solidFill>
                          <a:schemeClr val="accent6"/>
                        </a:solidFill>
                        <a:latin typeface="+mn-lt"/>
                        <a:cs typeface="Arial" panose="020B0604020202020204" pitchFamily="34" charset="0"/>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dare to make clear and timely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are internationally active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see the positive aspects of things and boldly seek practical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encourage bold experimentation and learn from mistakes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develop the municipality's organization to meet future needs</a:t>
                      </a:r>
                      <a:endParaRPr lang="fi-FI" sz="1400" b="0" kern="1200" dirty="0">
                        <a:solidFill>
                          <a:schemeClr val="accent6"/>
                        </a:solidFill>
                        <a:latin typeface="+mn-lt"/>
                        <a:ea typeface="+mn-ea"/>
                        <a:cs typeface="Arial" panose="020B0604020202020204" pitchFamily="34" charset="0"/>
                      </a:endParaRPr>
                    </a:p>
                  </a:txBody>
                  <a:tcPr marT="46800" marB="46800">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28710481"/>
                  </a:ext>
                </a:extLst>
              </a:tr>
              <a:tr h="1062163">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0" i="0" dirty="0" err="1">
                          <a:solidFill>
                            <a:schemeClr val="accent6"/>
                          </a:solidFill>
                          <a:latin typeface="+mn-lt"/>
                          <a:cs typeface="Arial" panose="020B0604020202020204" pitchFamily="34" charset="0"/>
                        </a:rPr>
                        <a:t>Responsible</a:t>
                      </a:r>
                      <a:endParaRPr lang="fi-FI" sz="1400" b="0" i="0" dirty="0">
                        <a:solidFill>
                          <a:schemeClr val="accent6"/>
                        </a:solidFill>
                        <a:latin typeface="+mn-lt"/>
                        <a:cs typeface="Arial" panose="020B0604020202020204" pitchFamily="34" charset="0"/>
                      </a:endParaRP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secure sustainable development opportunities for current and future generations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We take responsibility of the sustainability</a:t>
                      </a:r>
                      <a:r>
                        <a:rPr lang="en-GB" sz="1400" b="0" kern="1200" baseline="0" dirty="0">
                          <a:solidFill>
                            <a:schemeClr val="accent6"/>
                          </a:solidFill>
                          <a:latin typeface="+mn-lt"/>
                          <a:ea typeface="+mn-ea"/>
                          <a:cs typeface="Arial" panose="020B0604020202020204" pitchFamily="34" charset="0"/>
                        </a:rPr>
                        <a:t> of nature, economy and people</a:t>
                      </a:r>
                      <a:endParaRPr lang="en-GB" sz="1400" b="0" kern="1200" dirty="0">
                        <a:solidFill>
                          <a:schemeClr val="accent6"/>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accent6"/>
                          </a:solidFill>
                          <a:latin typeface="+mn-lt"/>
                          <a:ea typeface="+mn-ea"/>
                          <a:cs typeface="Arial" panose="020B0604020202020204" pitchFamily="34" charset="0"/>
                        </a:rPr>
                        <a:t>As decision-makers, and as</a:t>
                      </a:r>
                      <a:r>
                        <a:rPr lang="en-GB" sz="1400" b="0" kern="1200" baseline="0" dirty="0">
                          <a:solidFill>
                            <a:schemeClr val="accent6"/>
                          </a:solidFill>
                          <a:latin typeface="+mn-lt"/>
                          <a:ea typeface="+mn-ea"/>
                          <a:cs typeface="Arial" panose="020B0604020202020204" pitchFamily="34" charset="0"/>
                        </a:rPr>
                        <a:t> an </a:t>
                      </a:r>
                      <a:r>
                        <a:rPr lang="en-GB" sz="1400" b="0" kern="1200" dirty="0">
                          <a:solidFill>
                            <a:schemeClr val="accent6"/>
                          </a:solidFill>
                          <a:latin typeface="+mn-lt"/>
                          <a:ea typeface="+mn-ea"/>
                          <a:cs typeface="Arial" panose="020B0604020202020204" pitchFamily="34" charset="0"/>
                        </a:rPr>
                        <a:t>employer, we act responsibly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chemeClr val="accent6"/>
                          </a:solidFill>
                          <a:latin typeface="+mn-lt"/>
                          <a:ea typeface="+mn-ea"/>
                          <a:cs typeface="Arial" panose="020B0604020202020204" pitchFamily="34" charset="0"/>
                        </a:rPr>
                        <a:t>We keep our promises</a:t>
                      </a:r>
                    </a:p>
                  </a:txBody>
                  <a:tcPr anchor="ctr">
                    <a:lnL w="12700" cap="flat" cmpd="sng" algn="ctr">
                      <a:solidFill>
                        <a:srgbClr val="0F5064"/>
                      </a:solidFill>
                      <a:prstDash val="solid"/>
                      <a:round/>
                      <a:headEnd type="none" w="med" len="med"/>
                      <a:tailEnd type="none" w="med" len="med"/>
                    </a:lnL>
                    <a:lnR w="12700" cap="flat" cmpd="sng" algn="ctr">
                      <a:solidFill>
                        <a:srgbClr val="0F5064"/>
                      </a:solidFill>
                      <a:prstDash val="solid"/>
                      <a:round/>
                      <a:headEnd type="none" w="med" len="med"/>
                      <a:tailEnd type="none" w="med" len="med"/>
                    </a:lnR>
                    <a:lnT w="12700" cap="flat" cmpd="sng" algn="ctr">
                      <a:solidFill>
                        <a:srgbClr val="0F5064"/>
                      </a:solidFill>
                      <a:prstDash val="solid"/>
                      <a:round/>
                      <a:headEnd type="none" w="med" len="med"/>
                      <a:tailEnd type="none" w="med" len="med"/>
                    </a:lnT>
                    <a:lnB w="12700" cap="flat" cmpd="sng" algn="ctr">
                      <a:solidFill>
                        <a:srgbClr val="0F50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638331"/>
                  </a:ext>
                </a:extLst>
              </a:tr>
            </a:tbl>
          </a:graphicData>
        </a:graphic>
      </p:graphicFrame>
    </p:spTree>
    <p:extLst>
      <p:ext uri="{BB962C8B-B14F-4D97-AF65-F5344CB8AC3E}">
        <p14:creationId xmlns:p14="http://schemas.microsoft.com/office/powerpoint/2010/main" val="26251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38EED26E-E84C-04F5-3AE6-3F5ABFA66D3F}"/>
              </a:ext>
            </a:extLst>
          </p:cNvPr>
          <p:cNvGraphicFramePr>
            <a:graphicFrameLocks noGrp="1"/>
          </p:cNvGraphicFramePr>
          <p:nvPr>
            <p:extLst>
              <p:ext uri="{D42A27DB-BD31-4B8C-83A1-F6EECF244321}">
                <p14:modId xmlns:p14="http://schemas.microsoft.com/office/powerpoint/2010/main" val="640023380"/>
              </p:ext>
            </p:extLst>
          </p:nvPr>
        </p:nvGraphicFramePr>
        <p:xfrm>
          <a:off x="797415" y="4970898"/>
          <a:ext cx="10534905" cy="1744028"/>
        </p:xfrm>
        <a:graphic>
          <a:graphicData uri="http://schemas.openxmlformats.org/drawingml/2006/table">
            <a:tbl>
              <a:tblPr/>
              <a:tblGrid>
                <a:gridCol w="10534905">
                  <a:extLst>
                    <a:ext uri="{9D8B030D-6E8A-4147-A177-3AD203B41FA5}">
                      <a16:colId xmlns:a16="http://schemas.microsoft.com/office/drawing/2014/main" val="3901020508"/>
                    </a:ext>
                  </a:extLst>
                </a:gridCol>
              </a:tblGrid>
              <a:tr h="1715576">
                <a:tc>
                  <a:txBody>
                    <a:bodyPr/>
                    <a:lstStyle/>
                    <a:p>
                      <a:pPr algn="ct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Economic</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activities</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program</a:t>
                      </a:r>
                      <a:endParaRPr lang="fi-FI" sz="1200" dirty="0">
                        <a:solidFill>
                          <a:schemeClr val="tx1">
                            <a:lumMod val="75000"/>
                          </a:schemeClr>
                        </a:solidFill>
                        <a:effectLst/>
                        <a:latin typeface="Times New Roman" panose="02020603050405020304" pitchFamily="18" charset="0"/>
                        <a:ea typeface="Times New Roman" panose="02020603050405020304" pitchFamily="18" charset="0"/>
                      </a:endParaRPr>
                    </a:p>
                    <a:p>
                      <a:pPr algn="ctr"/>
                      <a:r>
                        <a:rPr lang="en-GB" sz="1800" kern="1200" dirty="0">
                          <a:solidFill>
                            <a:schemeClr val="tx1">
                              <a:lumMod val="75000"/>
                            </a:schemeClr>
                          </a:solidFill>
                          <a:effectLst/>
                          <a:latin typeface="Calibri" panose="020F0502020204030204" pitchFamily="34" charset="0"/>
                          <a:ea typeface="Times New Roman" panose="02020603050405020304" pitchFamily="18" charset="0"/>
                          <a:cs typeface="Arial" panose="020B0604020202020204" pitchFamily="34" charset="0"/>
                        </a:rPr>
                        <a:t>Well-being, health and safety program</a:t>
                      </a:r>
                    </a:p>
                    <a:p>
                      <a:pPr algn="ct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Language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policy</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program</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Sámi</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language</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strategy</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i-FI" sz="1200" dirty="0">
                        <a:solidFill>
                          <a:schemeClr val="tx1">
                            <a:lumMod val="75000"/>
                          </a:schemeClr>
                        </a:solidFill>
                        <a:effectLst/>
                        <a:latin typeface="Times New Roman" panose="02020603050405020304" pitchFamily="18" charset="0"/>
                        <a:ea typeface="Times New Roman" panose="02020603050405020304" pitchFamily="18" charset="0"/>
                      </a:endParaRPr>
                    </a:p>
                    <a:p>
                      <a:pPr algn="ct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Land</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policy</a:t>
                      </a:r>
                      <a:r>
                        <a:rPr lang="fi-FI" sz="1800" kern="1200" dirty="0">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800" kern="1200" dirty="0" err="1">
                          <a:solidFill>
                            <a:schemeClr val="tx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program</a:t>
                      </a:r>
                      <a:endParaRPr lang="fi-FI" sz="1200" dirty="0">
                        <a:solidFill>
                          <a:schemeClr val="tx1">
                            <a:lumMod val="75000"/>
                          </a:schemeClr>
                        </a:solidFill>
                        <a:effectLst/>
                        <a:latin typeface="Times New Roman" panose="02020603050405020304" pitchFamily="18" charset="0"/>
                        <a:ea typeface="Times New Roman" panose="02020603050405020304" pitchFamily="18" charset="0"/>
                      </a:endParaRPr>
                    </a:p>
                    <a:p>
                      <a:pPr>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i-FI"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418751492"/>
                  </a:ext>
                </a:extLst>
              </a:tr>
            </a:tbl>
          </a:graphicData>
        </a:graphic>
      </p:graphicFrame>
      <p:graphicFrame>
        <p:nvGraphicFramePr>
          <p:cNvPr id="15" name="Taulukko 14">
            <a:extLst>
              <a:ext uri="{FF2B5EF4-FFF2-40B4-BE49-F238E27FC236}">
                <a16:creationId xmlns:a16="http://schemas.microsoft.com/office/drawing/2014/main" id="{811791BD-F955-E114-5A51-C713575C8C0E}"/>
              </a:ext>
            </a:extLst>
          </p:cNvPr>
          <p:cNvGraphicFramePr>
            <a:graphicFrameLocks noGrp="1"/>
          </p:cNvGraphicFramePr>
          <p:nvPr>
            <p:extLst>
              <p:ext uri="{D42A27DB-BD31-4B8C-83A1-F6EECF244321}">
                <p14:modId xmlns:p14="http://schemas.microsoft.com/office/powerpoint/2010/main" val="1608613266"/>
              </p:ext>
            </p:extLst>
          </p:nvPr>
        </p:nvGraphicFramePr>
        <p:xfrm>
          <a:off x="786037" y="6248397"/>
          <a:ext cx="10549218" cy="461100"/>
        </p:xfrm>
        <a:graphic>
          <a:graphicData uri="http://schemas.openxmlformats.org/drawingml/2006/table">
            <a:tbl>
              <a:tblPr/>
              <a:tblGrid>
                <a:gridCol w="10549218">
                  <a:extLst>
                    <a:ext uri="{9D8B030D-6E8A-4147-A177-3AD203B41FA5}">
                      <a16:colId xmlns:a16="http://schemas.microsoft.com/office/drawing/2014/main" val="953282322"/>
                    </a:ext>
                  </a:extLst>
                </a:gridCol>
              </a:tblGrid>
              <a:tr h="461100">
                <a:tc>
                  <a:txBody>
                    <a:bodyPr/>
                    <a:lstStyle/>
                    <a:p>
                      <a:endParaRPr lang="fi-FI"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825969017"/>
                  </a:ext>
                </a:extLst>
              </a:tr>
            </a:tbl>
          </a:graphicData>
        </a:graphic>
      </p:graphicFrame>
      <p:graphicFrame>
        <p:nvGraphicFramePr>
          <p:cNvPr id="13" name="Taulukko 12">
            <a:extLst>
              <a:ext uri="{FF2B5EF4-FFF2-40B4-BE49-F238E27FC236}">
                <a16:creationId xmlns:a16="http://schemas.microsoft.com/office/drawing/2014/main" id="{E68AA01C-63C1-23CA-F887-C0C21745540C}"/>
              </a:ext>
            </a:extLst>
          </p:cNvPr>
          <p:cNvGraphicFramePr>
            <a:graphicFrameLocks noGrp="1"/>
          </p:cNvGraphicFramePr>
          <p:nvPr>
            <p:extLst>
              <p:ext uri="{D42A27DB-BD31-4B8C-83A1-F6EECF244321}">
                <p14:modId xmlns:p14="http://schemas.microsoft.com/office/powerpoint/2010/main" val="3114013705"/>
              </p:ext>
            </p:extLst>
          </p:nvPr>
        </p:nvGraphicFramePr>
        <p:xfrm>
          <a:off x="807844" y="2401231"/>
          <a:ext cx="10526462" cy="2569667"/>
        </p:xfrm>
        <a:graphic>
          <a:graphicData uri="http://schemas.openxmlformats.org/drawingml/2006/table">
            <a:tbl>
              <a:tblPr/>
              <a:tblGrid>
                <a:gridCol w="10526462">
                  <a:extLst>
                    <a:ext uri="{9D8B030D-6E8A-4147-A177-3AD203B41FA5}">
                      <a16:colId xmlns:a16="http://schemas.microsoft.com/office/drawing/2014/main" val="2018928005"/>
                    </a:ext>
                  </a:extLst>
                </a:gridCol>
              </a:tblGrid>
              <a:tr h="678591">
                <a:tc>
                  <a:txBody>
                    <a:bodyPr/>
                    <a:lstStyle/>
                    <a:p>
                      <a:r>
                        <a:rPr lang="fi-FI" sz="2400" dirty="0">
                          <a:solidFill>
                            <a:srgbClr val="000000"/>
                          </a:solidFill>
                        </a:rPr>
                        <a:t>                                         </a:t>
                      </a:r>
                      <a:r>
                        <a:rPr lang="fi-FI" sz="2400" kern="1200" dirty="0" err="1">
                          <a:solidFill>
                            <a:schemeClr val="tx1">
                              <a:lumMod val="75000"/>
                            </a:schemeClr>
                          </a:solidFill>
                          <a:latin typeface="+mn-lt"/>
                          <a:ea typeface="+mn-ea"/>
                          <a:cs typeface="+mn-cs"/>
                        </a:rPr>
                        <a:t>Priorities</a:t>
                      </a:r>
                      <a:r>
                        <a:rPr lang="fi-FI" sz="2400" kern="1200" dirty="0">
                          <a:solidFill>
                            <a:schemeClr val="tx1">
                              <a:lumMod val="75000"/>
                            </a:schemeClr>
                          </a:solidFill>
                          <a:latin typeface="+mn-lt"/>
                          <a:ea typeface="+mn-ea"/>
                          <a:cs typeface="+mn-cs"/>
                        </a:rPr>
                        <a:t> of </a:t>
                      </a:r>
                      <a:r>
                        <a:rPr lang="fi-FI" sz="2400" kern="1200" dirty="0" err="1">
                          <a:solidFill>
                            <a:schemeClr val="tx1">
                              <a:lumMod val="75000"/>
                            </a:schemeClr>
                          </a:solidFill>
                          <a:latin typeface="+mn-lt"/>
                          <a:ea typeface="+mn-ea"/>
                          <a:cs typeface="+mn-cs"/>
                        </a:rPr>
                        <a:t>the</a:t>
                      </a:r>
                      <a:r>
                        <a:rPr lang="fi-FI" sz="2400" kern="1200" dirty="0">
                          <a:solidFill>
                            <a:schemeClr val="tx1">
                              <a:lumMod val="75000"/>
                            </a:schemeClr>
                          </a:solidFill>
                          <a:latin typeface="+mn-lt"/>
                          <a:ea typeface="+mn-ea"/>
                          <a:cs typeface="+mn-cs"/>
                        </a:rPr>
                        <a:t> </a:t>
                      </a:r>
                      <a:r>
                        <a:rPr lang="fi-FI" sz="2400" kern="1200" dirty="0" err="1">
                          <a:solidFill>
                            <a:schemeClr val="tx1">
                              <a:lumMod val="75000"/>
                            </a:schemeClr>
                          </a:solidFill>
                          <a:latin typeface="+mn-lt"/>
                          <a:ea typeface="+mn-ea"/>
                          <a:cs typeface="+mn-cs"/>
                        </a:rPr>
                        <a:t>strategy</a:t>
                      </a:r>
                      <a:endParaRPr lang="fi-FI" sz="2400" kern="1200" dirty="0">
                        <a:solidFill>
                          <a:schemeClr val="tx1">
                            <a:lumMod val="75000"/>
                          </a:schemeClr>
                        </a:solidFill>
                        <a:latin typeface="+mn-lt"/>
                        <a:ea typeface="+mn-ea"/>
                        <a:cs typeface="+mn-cs"/>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703249"/>
                  </a:ext>
                </a:extLst>
              </a:tr>
              <a:tr h="1891076">
                <a:tc>
                  <a:txBody>
                    <a:bodyPr/>
                    <a:lstStyle/>
                    <a:p>
                      <a:endParaRPr lang="fi-FI" sz="2400" b="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082665"/>
                  </a:ext>
                </a:extLst>
              </a:tr>
            </a:tbl>
          </a:graphicData>
        </a:graphic>
      </p:graphicFrame>
      <p:sp>
        <p:nvSpPr>
          <p:cNvPr id="7" name="Rectangle 10">
            <a:extLst>
              <a:ext uri="{FF2B5EF4-FFF2-40B4-BE49-F238E27FC236}">
                <a16:creationId xmlns:a16="http://schemas.microsoft.com/office/drawing/2014/main" id="{4BA6F47B-7B8E-40BE-8716-9BF8F4937DFF}"/>
              </a:ext>
            </a:extLst>
          </p:cNvPr>
          <p:cNvSpPr/>
          <p:nvPr/>
        </p:nvSpPr>
        <p:spPr>
          <a:xfrm>
            <a:off x="797415" y="1630816"/>
            <a:ext cx="10533527" cy="777197"/>
          </a:xfrm>
          <a:prstGeom prst="rect">
            <a:avLst/>
          </a:prstGeom>
          <a:solidFill>
            <a:schemeClr val="bg1"/>
          </a:solidFill>
          <a:ln w="12700">
            <a:roun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2400" dirty="0">
              <a:latin typeface="+mj-lt"/>
            </a:endParaRPr>
          </a:p>
          <a:p>
            <a:pPr algn="ctr"/>
            <a:r>
              <a:rPr lang="fi-FI" sz="2400" dirty="0">
                <a:solidFill>
                  <a:schemeClr val="tx1">
                    <a:lumMod val="75000"/>
                  </a:schemeClr>
                </a:solidFill>
                <a:latin typeface="+mj-lt"/>
              </a:rPr>
              <a:t>COMMUNITY-ORIENTED – LOCAL – COURAGEOUS – RESPONSIBLE    </a:t>
            </a:r>
            <a:r>
              <a:rPr lang="fi-FI" sz="2000" dirty="0">
                <a:solidFill>
                  <a:schemeClr val="tx1">
                    <a:lumMod val="75000"/>
                  </a:schemeClr>
                </a:solidFill>
                <a:latin typeface="+mj-lt"/>
                <a:cs typeface="Arial" panose="020B0604020202020204" pitchFamily="34" charset="0"/>
              </a:rPr>
              <a:t> </a:t>
            </a:r>
            <a:endParaRPr lang="fi-FI" sz="2000" b="1" dirty="0">
              <a:solidFill>
                <a:schemeClr val="tx1">
                  <a:lumMod val="75000"/>
                </a:schemeClr>
              </a:solidFill>
              <a:latin typeface="+mj-lt"/>
              <a:cs typeface="Arial" panose="020B0604020202020204" pitchFamily="34" charset="0"/>
            </a:endParaRPr>
          </a:p>
          <a:p>
            <a:pPr algn="ctr"/>
            <a:endParaRPr lang="fi-FI" sz="2400" dirty="0"/>
          </a:p>
        </p:txBody>
      </p:sp>
      <p:sp>
        <p:nvSpPr>
          <p:cNvPr id="8" name="Rectangle 11">
            <a:extLst>
              <a:ext uri="{FF2B5EF4-FFF2-40B4-BE49-F238E27FC236}">
                <a16:creationId xmlns:a16="http://schemas.microsoft.com/office/drawing/2014/main" id="{CB846A46-B9C7-46FB-8D83-7C05B486EB63}"/>
              </a:ext>
            </a:extLst>
          </p:cNvPr>
          <p:cNvSpPr/>
          <p:nvPr/>
        </p:nvSpPr>
        <p:spPr>
          <a:xfrm>
            <a:off x="851646" y="3165753"/>
            <a:ext cx="2674826" cy="1706958"/>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schemeClr val="accent6"/>
                </a:solidFill>
                <a:latin typeface="+mj-lt"/>
                <a:cs typeface="Arial" panose="020B0604020202020204" pitchFamily="34" charset="0"/>
              </a:rPr>
              <a:t>NATURE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dirty="0">
              <a:solidFill>
                <a:schemeClr val="accent6"/>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err="1">
                <a:solidFill>
                  <a:schemeClr val="accent6"/>
                </a:solidFill>
                <a:latin typeface="+mj-lt"/>
                <a:cs typeface="Arial" panose="020B0604020202020204" pitchFamily="34" charset="0"/>
              </a:rPr>
              <a:t>Sustainable</a:t>
            </a:r>
            <a:r>
              <a:rPr lang="fi-FI" dirty="0">
                <a:solidFill>
                  <a:schemeClr val="accent6"/>
                </a:solidFill>
                <a:latin typeface="+mj-lt"/>
                <a:cs typeface="Arial" panose="020B0604020202020204" pitchFamily="34" charset="0"/>
              </a:rPr>
              <a:t> </a:t>
            </a:r>
            <a:r>
              <a:rPr lang="fi-FI" dirty="0" err="1">
                <a:solidFill>
                  <a:schemeClr val="accent6"/>
                </a:solidFill>
                <a:latin typeface="+mj-lt"/>
                <a:cs typeface="Arial" panose="020B0604020202020204" pitchFamily="34" charset="0"/>
              </a:rPr>
              <a:t>use</a:t>
            </a:r>
            <a:r>
              <a:rPr lang="fi-FI" dirty="0">
                <a:solidFill>
                  <a:schemeClr val="accent6"/>
                </a:solidFill>
                <a:latin typeface="+mj-lt"/>
                <a:cs typeface="Arial" panose="020B0604020202020204" pitchFamily="34" charset="0"/>
              </a:rPr>
              <a:t> of </a:t>
            </a:r>
            <a:r>
              <a:rPr lang="fi-FI" dirty="0" err="1">
                <a:solidFill>
                  <a:schemeClr val="accent6"/>
                </a:solidFill>
                <a:latin typeface="+mj-lt"/>
                <a:cs typeface="Arial" panose="020B0604020202020204" pitchFamily="34" charset="0"/>
              </a:rPr>
              <a:t>nature</a:t>
            </a:r>
            <a:endParaRPr lang="fi-FI" dirty="0">
              <a:solidFill>
                <a:schemeClr val="accent6"/>
              </a:solidFill>
              <a:latin typeface="+mj-lt"/>
              <a:cs typeface="Arial" panose="020B0604020202020204" pitchFamily="34" charset="0"/>
            </a:endParaRPr>
          </a:p>
        </p:txBody>
      </p:sp>
      <p:sp>
        <p:nvSpPr>
          <p:cNvPr id="9" name="Rectangle 12">
            <a:extLst>
              <a:ext uri="{FF2B5EF4-FFF2-40B4-BE49-F238E27FC236}">
                <a16:creationId xmlns:a16="http://schemas.microsoft.com/office/drawing/2014/main" id="{B6A58303-6694-43EA-9A64-C896524A1880}"/>
              </a:ext>
            </a:extLst>
          </p:cNvPr>
          <p:cNvSpPr/>
          <p:nvPr/>
        </p:nvSpPr>
        <p:spPr>
          <a:xfrm>
            <a:off x="3501304" y="3165753"/>
            <a:ext cx="2562875" cy="1706958"/>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i="0" u="none" strike="noStrike" kern="1200" cap="none" spc="0" normalizeH="0" baseline="0" noProof="0" dirty="0">
                <a:ln>
                  <a:noFill/>
                </a:ln>
                <a:solidFill>
                  <a:schemeClr val="accent6"/>
                </a:solidFill>
                <a:effectLst/>
                <a:uLnTx/>
                <a:uFillTx/>
                <a:latin typeface="+mj-lt"/>
                <a:ea typeface="+mn-ea"/>
                <a:cs typeface="+mn-cs"/>
              </a:rPr>
              <a:t>VITALITY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i="0" u="none" strike="noStrike" kern="1200" cap="none" spc="0" normalizeH="0" baseline="0" noProof="0" dirty="0">
              <a:ln>
                <a:noFill/>
              </a:ln>
              <a:solidFill>
                <a:schemeClr val="accent6"/>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6"/>
                </a:solidFill>
                <a:latin typeface="+mj-lt"/>
              </a:rPr>
              <a:t>Diversifying economic activities for year-round</a:t>
            </a:r>
            <a:endParaRPr kumimoji="0" lang="fi-FI" sz="1800" i="0" u="none" strike="noStrike" kern="1200" cap="none" spc="0" normalizeH="0" baseline="0" noProof="0" dirty="0">
              <a:ln>
                <a:noFill/>
              </a:ln>
              <a:solidFill>
                <a:schemeClr val="accent6"/>
              </a:solidFill>
              <a:effectLst/>
              <a:uLnTx/>
              <a:uFillTx/>
              <a:latin typeface="+mj-lt"/>
              <a:ea typeface="+mn-ea"/>
              <a:cs typeface="+mn-cs"/>
            </a:endParaRPr>
          </a:p>
        </p:txBody>
      </p:sp>
      <p:sp>
        <p:nvSpPr>
          <p:cNvPr id="10" name="Rectangle 13">
            <a:extLst>
              <a:ext uri="{FF2B5EF4-FFF2-40B4-BE49-F238E27FC236}">
                <a16:creationId xmlns:a16="http://schemas.microsoft.com/office/drawing/2014/main" id="{68771AAB-1DA2-49EE-89FC-29B3B1F152C4}"/>
              </a:ext>
            </a:extLst>
          </p:cNvPr>
          <p:cNvSpPr/>
          <p:nvPr/>
        </p:nvSpPr>
        <p:spPr>
          <a:xfrm>
            <a:off x="6064179" y="3144901"/>
            <a:ext cx="2626520" cy="172780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schemeClr val="accent6"/>
                </a:solidFill>
                <a:latin typeface="+mj-lt"/>
                <a:cs typeface="Arial" panose="020B0604020202020204" pitchFamily="34" charset="0"/>
              </a:rPr>
              <a:t>SÁMI CULTURE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dirty="0">
              <a:solidFill>
                <a:schemeClr val="accent6"/>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6"/>
                </a:solidFill>
                <a:latin typeface="+mj-lt"/>
                <a:cs typeface="Arial" panose="020B0604020202020204" pitchFamily="34" charset="0"/>
              </a:rPr>
              <a:t>Increase the prominence of Sámi languages and culture</a:t>
            </a:r>
            <a:endParaRPr kumimoji="0" lang="fi-FI" b="1" i="0" u="none" strike="noStrike" kern="1200" cap="none" spc="0" normalizeH="0" baseline="0" noProof="0" dirty="0">
              <a:ln>
                <a:noFill/>
              </a:ln>
              <a:solidFill>
                <a:schemeClr val="accent6"/>
              </a:solidFill>
              <a:effectLst/>
              <a:uLnTx/>
              <a:uFillTx/>
              <a:latin typeface="+mj-lt"/>
              <a:ea typeface="+mn-ea"/>
              <a:cs typeface="+mn-cs"/>
            </a:endParaRPr>
          </a:p>
        </p:txBody>
      </p:sp>
      <p:sp>
        <p:nvSpPr>
          <p:cNvPr id="11" name="Rectangle 14">
            <a:extLst>
              <a:ext uri="{FF2B5EF4-FFF2-40B4-BE49-F238E27FC236}">
                <a16:creationId xmlns:a16="http://schemas.microsoft.com/office/drawing/2014/main" id="{115566C5-3EF2-4EF0-8E4B-2F311D49CADD}"/>
              </a:ext>
            </a:extLst>
          </p:cNvPr>
          <p:cNvSpPr/>
          <p:nvPr/>
        </p:nvSpPr>
        <p:spPr>
          <a:xfrm>
            <a:off x="8636381" y="3144901"/>
            <a:ext cx="2663099" cy="172780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schemeClr val="accent6"/>
                </a:solidFill>
                <a:latin typeface="+mj-lt"/>
                <a:ea typeface="Calibri" panose="020F0502020204030204" pitchFamily="34" charset="0"/>
              </a:rPr>
              <a:t>GOOD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dirty="0">
              <a:solidFill>
                <a:schemeClr val="accent6"/>
              </a:solidFill>
              <a:latin typeface="+mj-lt"/>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noProof="0" dirty="0" err="1">
                <a:solidFill>
                  <a:schemeClr val="accent6"/>
                </a:solidFill>
                <a:latin typeface="+mj-lt"/>
              </a:rPr>
              <a:t>Socially</a:t>
            </a:r>
            <a:r>
              <a:rPr lang="fi-FI" noProof="0" dirty="0">
                <a:solidFill>
                  <a:schemeClr val="accent6"/>
                </a:solidFill>
                <a:latin typeface="+mj-lt"/>
              </a:rPr>
              <a:t> </a:t>
            </a:r>
            <a:r>
              <a:rPr lang="fi-FI" noProof="0" dirty="0" err="1">
                <a:solidFill>
                  <a:schemeClr val="accent6"/>
                </a:solidFill>
                <a:latin typeface="+mj-lt"/>
              </a:rPr>
              <a:t>sustainable</a:t>
            </a:r>
            <a:r>
              <a:rPr lang="fi-FI" noProof="0" dirty="0">
                <a:solidFill>
                  <a:schemeClr val="accent6"/>
                </a:solidFill>
                <a:latin typeface="+mj-lt"/>
              </a:rPr>
              <a:t> </a:t>
            </a:r>
            <a:r>
              <a:rPr lang="en-GB" dirty="0">
                <a:solidFill>
                  <a:schemeClr val="accent6"/>
                </a:solidFill>
                <a:latin typeface="+mj-lt"/>
              </a:rPr>
              <a:t>growth</a:t>
            </a:r>
            <a:endParaRPr kumimoji="0" lang="en-GB" b="0" u="none" strike="noStrike" kern="1200" cap="none" spc="0" normalizeH="0" baseline="0" dirty="0">
              <a:ln>
                <a:noFill/>
              </a:ln>
              <a:solidFill>
                <a:schemeClr val="accent6"/>
              </a:solidFill>
              <a:effectLst/>
              <a:uLnTx/>
              <a:uFillTx/>
              <a:latin typeface="+mj-lt"/>
              <a:ea typeface="+mn-ea"/>
              <a:cs typeface="+mn-cs"/>
            </a:endParaRPr>
          </a:p>
        </p:txBody>
      </p:sp>
      <p:sp>
        <p:nvSpPr>
          <p:cNvPr id="12" name="Rectangle 5">
            <a:extLst>
              <a:ext uri="{FF2B5EF4-FFF2-40B4-BE49-F238E27FC236}">
                <a16:creationId xmlns:a16="http://schemas.microsoft.com/office/drawing/2014/main" id="{86E179B6-4D1A-4262-9526-B1C2A46956FD}"/>
              </a:ext>
            </a:extLst>
          </p:cNvPr>
          <p:cNvSpPr/>
          <p:nvPr/>
        </p:nvSpPr>
        <p:spPr>
          <a:xfrm>
            <a:off x="805299" y="752421"/>
            <a:ext cx="10538671" cy="885582"/>
          </a:xfrm>
          <a:prstGeom prst="rect">
            <a:avLst/>
          </a:prstGeom>
          <a:solidFill>
            <a:schemeClr val="bg1"/>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2400" dirty="0">
              <a:solidFill>
                <a:schemeClr val="tx1">
                  <a:lumMod val="75000"/>
                </a:schemeClr>
              </a:solidFill>
            </a:endParaRPr>
          </a:p>
          <a:p>
            <a:pPr algn="ctr"/>
            <a:r>
              <a:rPr lang="fi-FI" sz="2400" dirty="0" err="1">
                <a:solidFill>
                  <a:schemeClr val="tx1">
                    <a:lumMod val="75000"/>
                  </a:schemeClr>
                </a:solidFill>
              </a:rPr>
              <a:t>Sustainable</a:t>
            </a:r>
            <a:r>
              <a:rPr lang="fi-FI" sz="2400" dirty="0">
                <a:solidFill>
                  <a:schemeClr val="tx1">
                    <a:lumMod val="75000"/>
                  </a:schemeClr>
                </a:solidFill>
              </a:rPr>
              <a:t> </a:t>
            </a:r>
            <a:r>
              <a:rPr lang="fi-FI" sz="2400" dirty="0" err="1">
                <a:solidFill>
                  <a:schemeClr val="tx1">
                    <a:lumMod val="75000"/>
                  </a:schemeClr>
                </a:solidFill>
              </a:rPr>
              <a:t>promoter</a:t>
            </a:r>
            <a:r>
              <a:rPr lang="fi-FI" sz="2400" dirty="0">
                <a:solidFill>
                  <a:schemeClr val="tx1">
                    <a:lumMod val="75000"/>
                  </a:schemeClr>
                </a:solidFill>
              </a:rPr>
              <a:t> of </a:t>
            </a:r>
            <a:r>
              <a:rPr lang="fi-FI" sz="2400" dirty="0" err="1">
                <a:solidFill>
                  <a:schemeClr val="tx1">
                    <a:lumMod val="75000"/>
                  </a:schemeClr>
                </a:solidFill>
              </a:rPr>
              <a:t>vitality</a:t>
            </a:r>
            <a:r>
              <a:rPr lang="fi-FI" sz="2400" dirty="0">
                <a:solidFill>
                  <a:schemeClr val="tx1">
                    <a:lumMod val="75000"/>
                  </a:schemeClr>
                </a:solidFill>
              </a:rPr>
              <a:t> and </a:t>
            </a:r>
            <a:r>
              <a:rPr lang="fi-FI" sz="2400" dirty="0" err="1">
                <a:solidFill>
                  <a:schemeClr val="tx1">
                    <a:lumMod val="75000"/>
                  </a:schemeClr>
                </a:solidFill>
              </a:rPr>
              <a:t>good</a:t>
            </a:r>
            <a:r>
              <a:rPr lang="fi-FI" sz="2400" dirty="0">
                <a:solidFill>
                  <a:schemeClr val="tx1">
                    <a:lumMod val="75000"/>
                  </a:schemeClr>
                </a:solidFill>
              </a:rPr>
              <a:t> life</a:t>
            </a:r>
          </a:p>
          <a:p>
            <a:pPr algn="ctr"/>
            <a:endParaRPr lang="fi-FI" sz="2400" dirty="0">
              <a:solidFill>
                <a:schemeClr val="tx2"/>
              </a:solidFill>
            </a:endParaRPr>
          </a:p>
        </p:txBody>
      </p:sp>
      <p:sp>
        <p:nvSpPr>
          <p:cNvPr id="18" name="Rectangle 3">
            <a:extLst>
              <a:ext uri="{FF2B5EF4-FFF2-40B4-BE49-F238E27FC236}">
                <a16:creationId xmlns:a16="http://schemas.microsoft.com/office/drawing/2014/main" id="{8DBA88FB-6769-D3B2-F771-384BEF5E0632}"/>
              </a:ext>
            </a:extLst>
          </p:cNvPr>
          <p:cNvSpPr/>
          <p:nvPr/>
        </p:nvSpPr>
        <p:spPr>
          <a:xfrm>
            <a:off x="810786" y="6168464"/>
            <a:ext cx="10533184" cy="639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accent6"/>
                </a:solidFill>
              </a:rPr>
              <a:t>Advocacy</a:t>
            </a:r>
            <a:r>
              <a:rPr lang="fi-FI" dirty="0">
                <a:solidFill>
                  <a:schemeClr val="accent6"/>
                </a:solidFill>
              </a:rPr>
              <a:t> TOP 8, </a:t>
            </a:r>
            <a:r>
              <a:rPr lang="fi-FI" dirty="0" err="1">
                <a:solidFill>
                  <a:schemeClr val="accent6"/>
                </a:solidFill>
              </a:rPr>
              <a:t>Influential</a:t>
            </a:r>
            <a:r>
              <a:rPr lang="fi-FI" dirty="0">
                <a:solidFill>
                  <a:schemeClr val="accent6"/>
                </a:solidFill>
              </a:rPr>
              <a:t> </a:t>
            </a:r>
            <a:r>
              <a:rPr lang="fi-FI" dirty="0" err="1">
                <a:solidFill>
                  <a:schemeClr val="accent6"/>
                </a:solidFill>
              </a:rPr>
              <a:t>communication</a:t>
            </a:r>
            <a:endParaRPr lang="fi-FI" dirty="0">
              <a:solidFill>
                <a:schemeClr val="accent6"/>
              </a:solidFill>
            </a:endParaRPr>
          </a:p>
        </p:txBody>
      </p:sp>
      <p:sp>
        <p:nvSpPr>
          <p:cNvPr id="19" name="Rectangle 5">
            <a:extLst>
              <a:ext uri="{FF2B5EF4-FFF2-40B4-BE49-F238E27FC236}">
                <a16:creationId xmlns:a16="http://schemas.microsoft.com/office/drawing/2014/main" id="{C9D95F2A-E693-0BDA-ECAD-A512793FFEE1}"/>
              </a:ext>
            </a:extLst>
          </p:cNvPr>
          <p:cNvSpPr/>
          <p:nvPr/>
        </p:nvSpPr>
        <p:spPr>
          <a:xfrm>
            <a:off x="805299" y="99654"/>
            <a:ext cx="10538670" cy="699698"/>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3200" dirty="0">
                <a:solidFill>
                  <a:schemeClr val="accent1"/>
                </a:solidFill>
                <a:latin typeface="+mj-lt"/>
              </a:rPr>
              <a:t>Inari – Mighty </a:t>
            </a:r>
            <a:r>
              <a:rPr lang="fi-FI" sz="3200" dirty="0" err="1">
                <a:solidFill>
                  <a:schemeClr val="accent1"/>
                </a:solidFill>
                <a:latin typeface="+mj-lt"/>
              </a:rPr>
              <a:t>by</a:t>
            </a:r>
            <a:r>
              <a:rPr lang="fi-FI" sz="3200" dirty="0">
                <a:solidFill>
                  <a:schemeClr val="accent1"/>
                </a:solidFill>
                <a:latin typeface="+mj-lt"/>
              </a:rPr>
              <a:t> </a:t>
            </a:r>
            <a:r>
              <a:rPr lang="fi-FI" sz="3200" dirty="0" err="1">
                <a:solidFill>
                  <a:schemeClr val="accent1"/>
                </a:solidFill>
                <a:latin typeface="+mj-lt"/>
              </a:rPr>
              <a:t>nature</a:t>
            </a:r>
            <a:endParaRPr lang="fi-FI" sz="3200" dirty="0">
              <a:solidFill>
                <a:schemeClr val="accent1"/>
              </a:solidFill>
              <a:latin typeface="+mj-lt"/>
            </a:endParaRPr>
          </a:p>
        </p:txBody>
      </p:sp>
    </p:spTree>
    <p:extLst>
      <p:ext uri="{BB962C8B-B14F-4D97-AF65-F5344CB8AC3E}">
        <p14:creationId xmlns:p14="http://schemas.microsoft.com/office/powerpoint/2010/main" val="66840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B4E412-9AF4-4F1F-BB32-BB9ACC8C3D06}"/>
              </a:ext>
            </a:extLst>
          </p:cNvPr>
          <p:cNvSpPr>
            <a:spLocks noGrp="1"/>
          </p:cNvSpPr>
          <p:nvPr>
            <p:ph type="title"/>
          </p:nvPr>
        </p:nvSpPr>
        <p:spPr>
          <a:xfrm>
            <a:off x="305956" y="158261"/>
            <a:ext cx="9479483" cy="497211"/>
          </a:xfrm>
        </p:spPr>
        <p:txBody>
          <a:bodyPr>
            <a:normAutofit/>
          </a:bodyPr>
          <a:lstStyle/>
          <a:p>
            <a:r>
              <a:rPr lang="fi-FI" sz="2000" b="0" spc="-40" dirty="0" err="1">
                <a:solidFill>
                  <a:schemeClr val="accent6"/>
                </a:solidFill>
                <a:latin typeface="Avenir Next LT Pro"/>
                <a:ea typeface="Calibri" panose="020F0502020204030204" pitchFamily="34" charset="0"/>
                <a:cs typeface="+mj-cs"/>
              </a:rPr>
              <a:t>Priorities</a:t>
            </a:r>
            <a:r>
              <a:rPr lang="fi-FI" sz="2000" b="0" spc="-40" dirty="0">
                <a:solidFill>
                  <a:schemeClr val="accent6"/>
                </a:solidFill>
                <a:latin typeface="Avenir Next LT Pro"/>
                <a:ea typeface="Calibri" panose="020F0502020204030204" pitchFamily="34" charset="0"/>
                <a:cs typeface="+mj-cs"/>
              </a:rPr>
              <a:t> of </a:t>
            </a:r>
            <a:r>
              <a:rPr lang="fi-FI" sz="2000" b="0" spc="-40" dirty="0" err="1">
                <a:solidFill>
                  <a:schemeClr val="accent6"/>
                </a:solidFill>
                <a:latin typeface="Avenir Next LT Pro"/>
                <a:ea typeface="Calibri" panose="020F0502020204030204" pitchFamily="34" charset="0"/>
                <a:cs typeface="+mj-cs"/>
              </a:rPr>
              <a:t>the</a:t>
            </a:r>
            <a:r>
              <a:rPr lang="fi-FI" sz="2000" b="0" spc="-40" dirty="0">
                <a:solidFill>
                  <a:schemeClr val="accent6"/>
                </a:solidFill>
                <a:latin typeface="Avenir Next LT Pro"/>
                <a:ea typeface="Calibri" panose="020F0502020204030204" pitchFamily="34" charset="0"/>
                <a:cs typeface="+mj-cs"/>
              </a:rPr>
              <a:t> </a:t>
            </a:r>
            <a:r>
              <a:rPr lang="fi-FI" sz="2000" b="0" spc="-40" dirty="0" err="1">
                <a:solidFill>
                  <a:schemeClr val="accent6"/>
                </a:solidFill>
                <a:latin typeface="Avenir Next LT Pro"/>
                <a:ea typeface="Calibri" panose="020F0502020204030204" pitchFamily="34" charset="0"/>
                <a:cs typeface="+mj-cs"/>
              </a:rPr>
              <a:t>strategy</a:t>
            </a:r>
            <a:endParaRPr lang="fi-FI" sz="2000" b="0" spc="-40" dirty="0">
              <a:solidFill>
                <a:schemeClr val="accent6"/>
              </a:solidFill>
              <a:latin typeface="Avenir Next LT Pro"/>
              <a:ea typeface="Calibri" panose="020F0502020204030204" pitchFamily="34" charset="0"/>
              <a:cs typeface="+mj-cs"/>
            </a:endParaRPr>
          </a:p>
        </p:txBody>
      </p:sp>
      <p:graphicFrame>
        <p:nvGraphicFramePr>
          <p:cNvPr id="4" name="Taulukko 3"/>
          <p:cNvGraphicFramePr>
            <a:graphicFrameLocks noGrp="1"/>
          </p:cNvGraphicFramePr>
          <p:nvPr>
            <p:extLst>
              <p:ext uri="{D42A27DB-BD31-4B8C-83A1-F6EECF244321}">
                <p14:modId xmlns:p14="http://schemas.microsoft.com/office/powerpoint/2010/main" val="2423207744"/>
              </p:ext>
            </p:extLst>
          </p:nvPr>
        </p:nvGraphicFramePr>
        <p:xfrm>
          <a:off x="100801" y="607831"/>
          <a:ext cx="12002122" cy="6246696"/>
        </p:xfrm>
        <a:graphic>
          <a:graphicData uri="http://schemas.openxmlformats.org/drawingml/2006/table">
            <a:tbl>
              <a:tblPr firstRow="1" bandRow="1">
                <a:tableStyleId>{616DA210-FB5B-4158-B5E0-FEB733F419BA}</a:tableStyleId>
              </a:tblPr>
              <a:tblGrid>
                <a:gridCol w="2677568">
                  <a:extLst>
                    <a:ext uri="{9D8B030D-6E8A-4147-A177-3AD203B41FA5}">
                      <a16:colId xmlns:a16="http://schemas.microsoft.com/office/drawing/2014/main" val="3893396914"/>
                    </a:ext>
                  </a:extLst>
                </a:gridCol>
                <a:gridCol w="3282462">
                  <a:extLst>
                    <a:ext uri="{9D8B030D-6E8A-4147-A177-3AD203B41FA5}">
                      <a16:colId xmlns:a16="http://schemas.microsoft.com/office/drawing/2014/main" val="1313524396"/>
                    </a:ext>
                  </a:extLst>
                </a:gridCol>
                <a:gridCol w="6042092">
                  <a:extLst>
                    <a:ext uri="{9D8B030D-6E8A-4147-A177-3AD203B41FA5}">
                      <a16:colId xmlns:a16="http://schemas.microsoft.com/office/drawing/2014/main" val="4049781404"/>
                    </a:ext>
                  </a:extLst>
                </a:gridCol>
              </a:tblGrid>
              <a:tr h="457918">
                <a:tc>
                  <a:txBody>
                    <a:bodyPr/>
                    <a:lstStyle/>
                    <a:p>
                      <a:pPr lvl="0" algn="ctr">
                        <a:buNone/>
                      </a:pPr>
                      <a:r>
                        <a:rPr lang="fi-FI" sz="1600" b="0" dirty="0" err="1">
                          <a:solidFill>
                            <a:schemeClr val="bg1"/>
                          </a:solidFill>
                        </a:rPr>
                        <a:t>Priority</a:t>
                      </a:r>
                      <a:r>
                        <a:rPr lang="fi-FI" sz="1600" b="0" dirty="0">
                          <a:solidFill>
                            <a:schemeClr val="bg1"/>
                          </a:solidFill>
                        </a:rPr>
                        <a:t> of </a:t>
                      </a:r>
                      <a:r>
                        <a:rPr lang="fi-FI" sz="1600" b="0" dirty="0" err="1">
                          <a:solidFill>
                            <a:schemeClr val="bg1"/>
                          </a:solidFill>
                        </a:rPr>
                        <a:t>the</a:t>
                      </a:r>
                      <a:r>
                        <a:rPr lang="fi-FI" sz="1600" b="0" dirty="0">
                          <a:solidFill>
                            <a:schemeClr val="bg1"/>
                          </a:solidFill>
                        </a:rPr>
                        <a:t> </a:t>
                      </a:r>
                      <a:r>
                        <a:rPr lang="fi-FI" sz="1600" b="0" dirty="0" err="1">
                          <a:solidFill>
                            <a:schemeClr val="bg1"/>
                          </a:solidFill>
                        </a:rPr>
                        <a:t>strategy</a:t>
                      </a:r>
                      <a:endParaRPr lang="fi-FI" sz="1600" b="0" dirty="0">
                        <a:solidFill>
                          <a:schemeClr val="bg1"/>
                        </a:solidFill>
                      </a:endParaRPr>
                    </a:p>
                  </a:txBody>
                  <a:tcPr>
                    <a:solidFill>
                      <a:schemeClr val="accent2"/>
                    </a:solidFill>
                  </a:tcPr>
                </a:tc>
                <a:tc>
                  <a:txBody>
                    <a:bodyPr/>
                    <a:lstStyle/>
                    <a:p>
                      <a:pPr algn="ctr"/>
                      <a:r>
                        <a:rPr lang="fi-FI" sz="1600" b="0" dirty="0" err="1">
                          <a:solidFill>
                            <a:schemeClr val="bg1"/>
                          </a:solidFill>
                        </a:rPr>
                        <a:t>Operational</a:t>
                      </a:r>
                      <a:r>
                        <a:rPr lang="fi-FI" sz="1600" b="0" dirty="0">
                          <a:solidFill>
                            <a:schemeClr val="bg1"/>
                          </a:solidFill>
                        </a:rPr>
                        <a:t> </a:t>
                      </a:r>
                      <a:r>
                        <a:rPr lang="fi-FI" sz="1600" b="0" dirty="0" err="1">
                          <a:solidFill>
                            <a:schemeClr val="bg1"/>
                          </a:solidFill>
                        </a:rPr>
                        <a:t>goal</a:t>
                      </a:r>
                      <a:endParaRPr lang="fi-FI" sz="1600" b="0" dirty="0">
                        <a:solidFill>
                          <a:schemeClr val="bg1"/>
                        </a:solidFill>
                      </a:endParaRPr>
                    </a:p>
                  </a:txBody>
                  <a:tcPr>
                    <a:solidFill>
                      <a:schemeClr val="accent2"/>
                    </a:solidFill>
                  </a:tcPr>
                </a:tc>
                <a:tc>
                  <a:txBody>
                    <a:bodyPr/>
                    <a:lstStyle/>
                    <a:p>
                      <a:pPr algn="ctr"/>
                      <a:r>
                        <a:rPr lang="fi-FI" sz="1600" b="0" dirty="0">
                          <a:solidFill>
                            <a:schemeClr val="bg1"/>
                          </a:solidFill>
                        </a:rPr>
                        <a:t>Top </a:t>
                      </a:r>
                      <a:r>
                        <a:rPr lang="fi-FI" sz="1600" b="0" dirty="0" err="1">
                          <a:solidFill>
                            <a:schemeClr val="bg1"/>
                          </a:solidFill>
                        </a:rPr>
                        <a:t>measures</a:t>
                      </a:r>
                      <a:endParaRPr lang="fi-FI" sz="1600" b="0" dirty="0">
                        <a:solidFill>
                          <a:schemeClr val="bg1"/>
                        </a:solidFill>
                      </a:endParaRPr>
                    </a:p>
                  </a:txBody>
                  <a:tcPr>
                    <a:solidFill>
                      <a:schemeClr val="accent2"/>
                    </a:solidFill>
                  </a:tcPr>
                </a:tc>
                <a:extLst>
                  <a:ext uri="{0D108BD9-81ED-4DB2-BD59-A6C34878D82A}">
                    <a16:rowId xmlns:a16="http://schemas.microsoft.com/office/drawing/2014/main" val="1439213210"/>
                  </a:ext>
                </a:extLst>
              </a:tr>
              <a:tr h="1247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dirty="0">
                        <a:solidFill>
                          <a:schemeClr val="accent6"/>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accent6"/>
                          </a:solidFill>
                          <a:latin typeface="+mn-lt"/>
                        </a:rPr>
                        <a:t>NATURE</a:t>
                      </a:r>
                    </a:p>
                  </a:txBody>
                  <a:tcPr>
                    <a:noFill/>
                  </a:tcPr>
                </a:tc>
                <a:tc>
                  <a:txBody>
                    <a:bodyPr/>
                    <a:lstStyle/>
                    <a:p>
                      <a:pPr algn="ctr"/>
                      <a:endParaRPr lang="fi-FI" sz="1400" i="1" dirty="0">
                        <a:solidFill>
                          <a:schemeClr val="accent6"/>
                        </a:solidFill>
                      </a:endParaRPr>
                    </a:p>
                    <a:p>
                      <a:pPr algn="ctr"/>
                      <a:r>
                        <a:rPr lang="fi-FI" sz="1400" i="1" dirty="0" err="1">
                          <a:solidFill>
                            <a:schemeClr val="accent6"/>
                          </a:solidFill>
                        </a:rPr>
                        <a:t>Sustainable</a:t>
                      </a:r>
                      <a:r>
                        <a:rPr lang="fi-FI" sz="1400" i="1" dirty="0">
                          <a:solidFill>
                            <a:schemeClr val="accent6"/>
                          </a:solidFill>
                        </a:rPr>
                        <a:t> </a:t>
                      </a:r>
                      <a:r>
                        <a:rPr lang="fi-FI" sz="1400" i="1" dirty="0" err="1">
                          <a:solidFill>
                            <a:schemeClr val="accent6"/>
                          </a:solidFill>
                        </a:rPr>
                        <a:t>use</a:t>
                      </a:r>
                      <a:r>
                        <a:rPr lang="fi-FI" sz="1400" i="1" dirty="0">
                          <a:solidFill>
                            <a:schemeClr val="accent6"/>
                          </a:solidFill>
                        </a:rPr>
                        <a:t> of </a:t>
                      </a:r>
                      <a:r>
                        <a:rPr lang="fi-FI" sz="1400" i="1" dirty="0" err="1">
                          <a:solidFill>
                            <a:schemeClr val="accent6"/>
                          </a:solidFill>
                        </a:rPr>
                        <a:t>nature</a:t>
                      </a:r>
                      <a:endParaRPr lang="fi-FI" sz="1400" i="1" dirty="0">
                        <a:solidFill>
                          <a:schemeClr val="accent6"/>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Increasing the value of natural capital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Addressing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Promoting circular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Guided and marked trails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Sustainable land use</a:t>
                      </a:r>
                      <a:endParaRPr lang="fi-FI" sz="14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1313656898"/>
                  </a:ext>
                </a:extLst>
              </a:tr>
              <a:tr h="1287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dirty="0">
                        <a:solidFill>
                          <a:schemeClr val="accent6"/>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accent6"/>
                          </a:solidFill>
                          <a:latin typeface="+mn-lt"/>
                        </a:rPr>
                        <a:t>VITALITY</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b="0" i="1" dirty="0">
                        <a:solidFill>
                          <a:schemeClr val="accent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1" dirty="0">
                          <a:solidFill>
                            <a:schemeClr val="accent6"/>
                          </a:solidFill>
                        </a:rPr>
                        <a:t>Diversifying economic activities for year-round</a:t>
                      </a:r>
                      <a:endParaRPr lang="fi-FI" sz="1400" b="0" i="1" dirty="0">
                        <a:solidFill>
                          <a:schemeClr val="accent6"/>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Promoting investments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Strengthening and diversifying the economic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Acquiring skilled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Responsible year-round tourism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Nature-based northern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Effective workforce and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Accessibility</a:t>
                      </a:r>
                      <a:endParaRPr lang="fi-FI" sz="14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107751012"/>
                  </a:ext>
                </a:extLst>
              </a:tr>
              <a:tr h="99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kern="1200" dirty="0">
                        <a:solidFill>
                          <a:schemeClr val="accent6"/>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kern="1200" dirty="0">
                          <a:solidFill>
                            <a:schemeClr val="accent6"/>
                          </a:solidFill>
                          <a:effectLst/>
                          <a:latin typeface="+mn-lt"/>
                          <a:ea typeface="+mn-ea"/>
                          <a:cs typeface="+mn-cs"/>
                        </a:rPr>
                        <a:t>SÁMI CULTURE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i="1" kern="1200" dirty="0">
                        <a:solidFill>
                          <a:schemeClr val="accent6"/>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kern="1200" dirty="0">
                          <a:solidFill>
                            <a:schemeClr val="accent6"/>
                          </a:solidFill>
                          <a:effectLst/>
                          <a:latin typeface="+mn-lt"/>
                          <a:ea typeface="+mn-ea"/>
                          <a:cs typeface="+mn-cs"/>
                        </a:rPr>
                        <a:t>Increase the prominence of Sámi languages and culture</a:t>
                      </a:r>
                      <a:endParaRPr lang="fi-FI" sz="1400" i="1" kern="1200" dirty="0">
                        <a:solidFill>
                          <a:schemeClr val="accent6"/>
                        </a:solidFill>
                        <a:effectLst/>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Sámi culture is a precious part of everyday life in Inari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Strengthening the visibility of Sámi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Improving the availability of Sámi-speaking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Enhancing Sámi-language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Good population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6"/>
                          </a:solidFill>
                          <a:latin typeface="+mn-lt"/>
                          <a:cs typeface="Arial" panose="020B0604020202020204" pitchFamily="34" charset="0"/>
                        </a:rPr>
                        <a:t>Constructive dialogue with Sámi stakeholders</a:t>
                      </a:r>
                      <a:endParaRPr lang="fi-FI" sz="1400" dirty="0">
                        <a:solidFill>
                          <a:schemeClr val="accent6"/>
                        </a:solidFill>
                        <a:latin typeface="+mn-lt"/>
                        <a:cs typeface="Arial" panose="020B0604020202020204" pitchFamily="34" charset="0"/>
                      </a:endParaRPr>
                    </a:p>
                  </a:txBody>
                  <a:tcPr>
                    <a:noFill/>
                  </a:tcPr>
                </a:tc>
                <a:extLst>
                  <a:ext uri="{0D108BD9-81ED-4DB2-BD59-A6C34878D82A}">
                    <a16:rowId xmlns:a16="http://schemas.microsoft.com/office/drawing/2014/main" val="2443433890"/>
                  </a:ext>
                </a:extLst>
              </a:tr>
              <a:tr h="1286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accent6"/>
                          </a:solidFill>
                          <a:latin typeface="+mn-lt"/>
                        </a:rPr>
                        <a:t>GOOD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chemeClr val="accent6"/>
                        </a:solidFill>
                        <a:effectLst/>
                        <a:uLnTx/>
                        <a:uFillTx/>
                        <a:latin typeface="+mn-lt"/>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i="1" dirty="0">
                        <a:solidFill>
                          <a:schemeClr val="accent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1" dirty="0">
                          <a:solidFill>
                            <a:schemeClr val="accent6"/>
                          </a:solidFill>
                        </a:rPr>
                        <a:t>Good life - Socially sustainable growth</a:t>
                      </a:r>
                      <a:endParaRPr lang="fi-FI" sz="1400" i="1" dirty="0">
                        <a:solidFill>
                          <a:schemeClr val="accent6"/>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Efficient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Well-being of children and youth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Well-being and quality of life for the elderly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Collaboration with the Lapland Well-being Area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dirty="0">
                          <a:solidFill>
                            <a:schemeClr val="accent6"/>
                          </a:solidFill>
                          <a:effectLst/>
                          <a:latin typeface="+mn-lt"/>
                          <a:ea typeface="+mn-ea"/>
                          <a:cs typeface="Arial" panose="020B0604020202020204" pitchFamily="34" charset="0"/>
                        </a:rPr>
                        <a:t>Smart </a:t>
                      </a:r>
                      <a:r>
                        <a:rPr lang="en-US" sz="1400" kern="1200" noProof="0" dirty="0">
                          <a:solidFill>
                            <a:schemeClr val="accent6"/>
                          </a:solidFill>
                          <a:effectLst/>
                          <a:latin typeface="+mn-lt"/>
                          <a:ea typeface="+mn-ea"/>
                          <a:cs typeface="Arial" panose="020B0604020202020204" pitchFamily="34" charset="0"/>
                        </a:rPr>
                        <a:t>accessibility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Supporting villages based on their own needs and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effectLst/>
                          <a:latin typeface="+mn-lt"/>
                          <a:ea typeface="+mn-ea"/>
                          <a:cs typeface="Arial" panose="020B0604020202020204" pitchFamily="34" charset="0"/>
                        </a:rPr>
                        <a:t>Conducting pre-assessments for significant projects</a:t>
                      </a:r>
                      <a:endParaRPr lang="fi-FI" sz="1400" dirty="0">
                        <a:solidFill>
                          <a:schemeClr val="accent6"/>
                        </a:solidFill>
                        <a:latin typeface="+mn-lt"/>
                      </a:endParaRPr>
                    </a:p>
                  </a:txBody>
                  <a:tcPr>
                    <a:noFill/>
                  </a:tcPr>
                </a:tc>
                <a:extLst>
                  <a:ext uri="{0D108BD9-81ED-4DB2-BD59-A6C34878D82A}">
                    <a16:rowId xmlns:a16="http://schemas.microsoft.com/office/drawing/2014/main" val="1105750960"/>
                  </a:ext>
                </a:extLst>
              </a:tr>
            </a:tbl>
          </a:graphicData>
        </a:graphic>
      </p:graphicFrame>
    </p:spTree>
    <p:extLst>
      <p:ext uri="{BB962C8B-B14F-4D97-AF65-F5344CB8AC3E}">
        <p14:creationId xmlns:p14="http://schemas.microsoft.com/office/powerpoint/2010/main" val="143932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B4E412-9AF4-4F1F-BB32-BB9ACC8C3D06}"/>
              </a:ext>
            </a:extLst>
          </p:cNvPr>
          <p:cNvSpPr>
            <a:spLocks noGrp="1"/>
          </p:cNvSpPr>
          <p:nvPr>
            <p:ph type="title"/>
          </p:nvPr>
        </p:nvSpPr>
        <p:spPr>
          <a:xfrm>
            <a:off x="305956" y="158261"/>
            <a:ext cx="9479483" cy="497211"/>
          </a:xfrm>
        </p:spPr>
        <p:txBody>
          <a:bodyPr>
            <a:normAutofit/>
          </a:bodyPr>
          <a:lstStyle/>
          <a:p>
            <a:r>
              <a:rPr lang="fi-FI" sz="2000" b="0" spc="-40" dirty="0" err="1">
                <a:solidFill>
                  <a:schemeClr val="accent6"/>
                </a:solidFill>
                <a:latin typeface="Avenir Next LT Pro"/>
                <a:ea typeface="Calibri" panose="020F0502020204030204" pitchFamily="34" charset="0"/>
                <a:cs typeface="+mj-cs"/>
              </a:rPr>
              <a:t>Strategy</a:t>
            </a:r>
            <a:r>
              <a:rPr lang="fi-FI" sz="2000" b="0" spc="-40" dirty="0">
                <a:solidFill>
                  <a:schemeClr val="accent6"/>
                </a:solidFill>
                <a:latin typeface="Avenir Next LT Pro"/>
                <a:ea typeface="Calibri" panose="020F0502020204030204" pitchFamily="34" charset="0"/>
                <a:cs typeface="+mj-cs"/>
              </a:rPr>
              <a:t> </a:t>
            </a:r>
            <a:r>
              <a:rPr lang="fi-FI" sz="2000" b="0" spc="-40" dirty="0" err="1">
                <a:solidFill>
                  <a:schemeClr val="accent6"/>
                </a:solidFill>
                <a:latin typeface="Avenir Next LT Pro"/>
                <a:ea typeface="Calibri" panose="020F0502020204030204" pitchFamily="34" charset="0"/>
                <a:cs typeface="+mj-cs"/>
              </a:rPr>
              <a:t>monitoring</a:t>
            </a:r>
            <a:endParaRPr lang="fi-FI" sz="2000" b="0" spc="-40" dirty="0">
              <a:solidFill>
                <a:schemeClr val="accent6"/>
              </a:solidFill>
              <a:latin typeface="Avenir Next LT Pro"/>
              <a:ea typeface="Calibri" panose="020F0502020204030204" pitchFamily="34" charset="0"/>
              <a:cs typeface="+mj-cs"/>
            </a:endParaRPr>
          </a:p>
        </p:txBody>
      </p:sp>
      <p:graphicFrame>
        <p:nvGraphicFramePr>
          <p:cNvPr id="4" name="Taulukko 3"/>
          <p:cNvGraphicFramePr>
            <a:graphicFrameLocks noGrp="1"/>
          </p:cNvGraphicFramePr>
          <p:nvPr>
            <p:extLst>
              <p:ext uri="{D42A27DB-BD31-4B8C-83A1-F6EECF244321}">
                <p14:modId xmlns:p14="http://schemas.microsoft.com/office/powerpoint/2010/main" val="628782703"/>
              </p:ext>
            </p:extLst>
          </p:nvPr>
        </p:nvGraphicFramePr>
        <p:xfrm>
          <a:off x="100801" y="611330"/>
          <a:ext cx="12002122" cy="5988061"/>
        </p:xfrm>
        <a:graphic>
          <a:graphicData uri="http://schemas.openxmlformats.org/drawingml/2006/table">
            <a:tbl>
              <a:tblPr firstRow="1" bandRow="1">
                <a:tableStyleId>{616DA210-FB5B-4158-B5E0-FEB733F419BA}</a:tableStyleId>
              </a:tblPr>
              <a:tblGrid>
                <a:gridCol w="2677568">
                  <a:extLst>
                    <a:ext uri="{9D8B030D-6E8A-4147-A177-3AD203B41FA5}">
                      <a16:colId xmlns:a16="http://schemas.microsoft.com/office/drawing/2014/main" val="3893396914"/>
                    </a:ext>
                  </a:extLst>
                </a:gridCol>
                <a:gridCol w="3255468">
                  <a:extLst>
                    <a:ext uri="{9D8B030D-6E8A-4147-A177-3AD203B41FA5}">
                      <a16:colId xmlns:a16="http://schemas.microsoft.com/office/drawing/2014/main" val="1313524396"/>
                    </a:ext>
                  </a:extLst>
                </a:gridCol>
                <a:gridCol w="6069086">
                  <a:extLst>
                    <a:ext uri="{9D8B030D-6E8A-4147-A177-3AD203B41FA5}">
                      <a16:colId xmlns:a16="http://schemas.microsoft.com/office/drawing/2014/main" val="4049781404"/>
                    </a:ext>
                  </a:extLst>
                </a:gridCol>
              </a:tblGrid>
              <a:tr h="467031">
                <a:tc>
                  <a:txBody>
                    <a:bodyPr/>
                    <a:lstStyle/>
                    <a:p>
                      <a:pPr lvl="0" algn="ctr">
                        <a:buNone/>
                      </a:pPr>
                      <a:r>
                        <a:rPr lang="en-US" sz="1600" b="0" noProof="0" dirty="0">
                          <a:solidFill>
                            <a:schemeClr val="bg1"/>
                          </a:solidFill>
                        </a:rPr>
                        <a:t>Priority of the strategy</a:t>
                      </a:r>
                    </a:p>
                  </a:txBody>
                  <a:tcPr>
                    <a:solidFill>
                      <a:schemeClr val="accent2"/>
                    </a:solidFill>
                  </a:tcPr>
                </a:tc>
                <a:tc>
                  <a:txBody>
                    <a:bodyPr/>
                    <a:lstStyle/>
                    <a:p>
                      <a:pPr algn="ctr"/>
                      <a:r>
                        <a:rPr lang="fi-FI" sz="1600" b="0" dirty="0">
                          <a:solidFill>
                            <a:schemeClr val="bg1"/>
                          </a:solidFill>
                        </a:rPr>
                        <a:t> </a:t>
                      </a:r>
                      <a:r>
                        <a:rPr lang="en-US" sz="1600" b="0" noProof="0" dirty="0">
                          <a:solidFill>
                            <a:schemeClr val="bg1"/>
                          </a:solidFill>
                        </a:rPr>
                        <a:t>Operational goal</a:t>
                      </a:r>
                    </a:p>
                  </a:txBody>
                  <a:tcPr>
                    <a:solidFill>
                      <a:schemeClr val="accent2"/>
                    </a:solidFill>
                  </a:tcPr>
                </a:tc>
                <a:tc>
                  <a:txBody>
                    <a:bodyPr/>
                    <a:lstStyle/>
                    <a:p>
                      <a:pPr algn="ctr"/>
                      <a:r>
                        <a:rPr lang="en-US" sz="1600" b="0" noProof="0" dirty="0">
                          <a:solidFill>
                            <a:schemeClr val="bg1"/>
                          </a:solidFill>
                        </a:rPr>
                        <a:t>Monitoring</a:t>
                      </a:r>
                      <a:r>
                        <a:rPr lang="en-US" sz="1600" b="0" baseline="0" noProof="0" dirty="0">
                          <a:solidFill>
                            <a:schemeClr val="bg1"/>
                          </a:solidFill>
                        </a:rPr>
                        <a:t> (indicators)</a:t>
                      </a:r>
                      <a:endParaRPr lang="en-US" sz="1600" b="0" noProof="0" dirty="0">
                        <a:solidFill>
                          <a:schemeClr val="bg1"/>
                        </a:solidFill>
                      </a:endParaRPr>
                    </a:p>
                  </a:txBody>
                  <a:tcPr>
                    <a:solidFill>
                      <a:schemeClr val="accent2"/>
                    </a:solidFill>
                  </a:tcPr>
                </a:tc>
                <a:extLst>
                  <a:ext uri="{0D108BD9-81ED-4DB2-BD59-A6C34878D82A}">
                    <a16:rowId xmlns:a16="http://schemas.microsoft.com/office/drawing/2014/main" val="1439213210"/>
                  </a:ext>
                </a:extLst>
              </a:tr>
              <a:tr h="1139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dirty="0">
                        <a:solidFill>
                          <a:schemeClr val="accent6"/>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chemeClr val="accent6"/>
                          </a:solidFill>
                          <a:latin typeface="+mn-lt"/>
                        </a:rPr>
                        <a:t>NATURE</a:t>
                      </a:r>
                    </a:p>
                  </a:txBody>
                  <a:tcPr>
                    <a:noFill/>
                  </a:tcPr>
                </a:tc>
                <a:tc>
                  <a:txBody>
                    <a:bodyPr/>
                    <a:lstStyle/>
                    <a:p>
                      <a:pPr algn="ctr"/>
                      <a:endParaRPr lang="fi-FI" sz="1200" i="1" dirty="0">
                        <a:solidFill>
                          <a:schemeClr val="accent6"/>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i="1" noProof="0" dirty="0">
                          <a:solidFill>
                            <a:schemeClr val="accent6"/>
                          </a:solidFill>
                        </a:rPr>
                        <a:t>Sustainable use of nature</a:t>
                      </a:r>
                    </a:p>
                  </a:txBody>
                  <a:tcPr>
                    <a:no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noProof="0" dirty="0">
                        <a:solidFill>
                          <a:schemeClr val="accent6"/>
                        </a:solidFill>
                        <a:effectLst/>
                        <a:latin typeface="+mn-lt"/>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accent6"/>
                          </a:solidFill>
                          <a:effectLst/>
                          <a:latin typeface="+mn-lt"/>
                          <a:ea typeface="+mn-ea"/>
                          <a:cs typeface="Arial" panose="020B0604020202020204" pitchFamily="34" charset="0"/>
                        </a:rPr>
                        <a:t>Development</a:t>
                      </a:r>
                      <a:r>
                        <a:rPr lang="fi-FI" sz="1200" kern="1200" dirty="0">
                          <a:solidFill>
                            <a:schemeClr val="accent6"/>
                          </a:solidFill>
                          <a:effectLst/>
                          <a:latin typeface="+mn-lt"/>
                          <a:ea typeface="+mn-ea"/>
                          <a:cs typeface="Arial" panose="020B0604020202020204" pitchFamily="34" charset="0"/>
                        </a:rPr>
                        <a:t> of </a:t>
                      </a:r>
                      <a:r>
                        <a:rPr lang="en-US" sz="1200" kern="1200" noProof="0" dirty="0">
                          <a:solidFill>
                            <a:schemeClr val="accent6"/>
                          </a:solidFill>
                          <a:effectLst/>
                          <a:latin typeface="+mn-lt"/>
                          <a:ea typeface="+mn-ea"/>
                          <a:cs typeface="Arial" panose="020B0604020202020204" pitchFamily="34" charset="0"/>
                        </a:rPr>
                        <a:t>recycling rate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Relevant sustainable development metrics been adopted in urban planning, Yes/No</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Has a climate plan been drafted? Yes/No</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Results of citizen surveys (residential comfortability and satisfaction with services)</a:t>
                      </a:r>
                      <a:endParaRPr lang="fi-FI" sz="12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1313656898"/>
                  </a:ext>
                </a:extLst>
              </a:tr>
              <a:tr h="1335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dirty="0">
                        <a:solidFill>
                          <a:schemeClr val="accent6"/>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chemeClr val="accent6"/>
                          </a:solidFill>
                          <a:latin typeface="+mn-lt"/>
                        </a:rPr>
                        <a:t>VITALITY</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b="0" i="1" dirty="0">
                        <a:solidFill>
                          <a:schemeClr val="accent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accent6"/>
                          </a:solidFill>
                        </a:rPr>
                        <a:t>Diversifying economic activities for year-round</a:t>
                      </a:r>
                      <a:endParaRPr lang="fi-FI" sz="1200" b="0" i="1" dirty="0">
                        <a:solidFill>
                          <a:schemeClr val="accent6"/>
                        </a:solidFill>
                      </a:endParaRPr>
                    </a:p>
                  </a:txBody>
                  <a:tcPr>
                    <a:noFill/>
                  </a:tcPr>
                </a:tc>
                <a:tc>
                  <a:txBody>
                    <a:bodyPr/>
                    <a:lstStyle/>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Population development of the municipality (%)</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Monthly occupancy rate of accommodation capacity (%)</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Municipal group investment program based on economic development program, Yes/No</a:t>
                      </a:r>
                    </a:p>
                    <a:p>
                      <a:pPr marL="171450" lvl="0" indent="-171450" algn="l" defTabSz="914377" rtl="0" eaLnBrk="1" latinLnBrk="0" hangingPunct="1">
                        <a:buFont typeface="Arial" panose="020B0604020202020204" pitchFamily="34" charset="0"/>
                        <a:buChar char="•"/>
                      </a:pPr>
                      <a:r>
                        <a:rPr lang="en-US" sz="1200" kern="1200" noProof="0" dirty="0">
                          <a:solidFill>
                            <a:schemeClr val="accent6"/>
                          </a:solidFill>
                          <a:effectLst/>
                          <a:latin typeface="+mn-lt"/>
                          <a:ea typeface="+mn-ea"/>
                          <a:cs typeface="Arial" panose="020B0604020202020204" pitchFamily="34" charset="0"/>
                        </a:rPr>
                        <a:t>Results of Finland’s entrepreneur barometer</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Ecosystem plan for nature-based industries prepared, Yes/No</a:t>
                      </a:r>
                      <a:endParaRPr lang="fi-FI" sz="12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107751012"/>
                  </a:ext>
                </a:extLst>
              </a:tr>
              <a:tr h="1674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accent6"/>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accent6"/>
                          </a:solidFill>
                          <a:effectLst/>
                          <a:latin typeface="+mn-lt"/>
                          <a:ea typeface="+mn-ea"/>
                          <a:cs typeface="+mn-cs"/>
                        </a:rPr>
                        <a:t>SÁMI CULTURE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i="1" kern="1200" dirty="0">
                        <a:solidFill>
                          <a:schemeClr val="accent6"/>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accent6"/>
                          </a:solidFill>
                          <a:effectLst/>
                          <a:latin typeface="+mn-lt"/>
                          <a:ea typeface="+mn-ea"/>
                          <a:cs typeface="+mn-cs"/>
                        </a:rPr>
                        <a:t>Increase the prominence of Sámi languages and culture</a:t>
                      </a:r>
                      <a:endParaRPr lang="fi-FI" sz="1200" i="1" kern="1200" dirty="0">
                        <a:solidFill>
                          <a:schemeClr val="accent6"/>
                        </a:solidFill>
                        <a:effectLst/>
                        <a:latin typeface="+mn-lt"/>
                        <a:ea typeface="+mn-ea"/>
                        <a:cs typeface="+mn-cs"/>
                      </a:endParaRPr>
                    </a:p>
                  </a:txBody>
                  <a:tcPr>
                    <a:no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Implementation of state grants in early childhood education and teaching (€/year)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Amount of Sámi language education and early childhood education, and Sámi language teaching (actual hours and number of children)</a:t>
                      </a:r>
                      <a:endParaRPr lang="fi-FI" sz="1200" kern="1200" dirty="0">
                        <a:solidFill>
                          <a:schemeClr val="accent6"/>
                        </a:solidFill>
                        <a:effectLst/>
                        <a:latin typeface="+mn-lt"/>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Satisfaction with Sami language services (survey)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Expenditure on translations, interpretation, announcements, and communication in euros and personnel resources/year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accent6"/>
                          </a:solidFill>
                          <a:effectLst/>
                          <a:latin typeface="+mn-lt"/>
                          <a:ea typeface="+mn-ea"/>
                          <a:cs typeface="Arial" panose="020B0604020202020204" pitchFamily="34" charset="0"/>
                        </a:rPr>
                        <a:t>Annual analysis of indicators of the language policy program (language strategy), Yes/No</a:t>
                      </a:r>
                      <a:endParaRPr lang="fi-FI" sz="12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2443433890"/>
                  </a:ext>
                </a:extLst>
              </a:tr>
              <a:tr h="1001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schemeClr val="accent6"/>
                          </a:solidFill>
                          <a:latin typeface="+mn-lt"/>
                        </a:rPr>
                        <a:t>GOOD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accent6"/>
                        </a:solidFill>
                        <a:effectLst/>
                        <a:uLnTx/>
                        <a:uFillTx/>
                        <a:latin typeface="+mn-lt"/>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b="0" i="1" dirty="0">
                        <a:solidFill>
                          <a:schemeClr val="accent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accent6"/>
                          </a:solidFill>
                        </a:rPr>
                        <a:t>Good life - Socially sustainable growth</a:t>
                      </a:r>
                      <a:endParaRPr lang="fi-FI" sz="1200" i="1" dirty="0">
                        <a:solidFill>
                          <a:schemeClr val="accent6"/>
                        </a:solidFill>
                      </a:endParaRPr>
                    </a:p>
                  </a:txBody>
                  <a:tcPr>
                    <a:noFill/>
                  </a:tcPr>
                </a:tc>
                <a:tc>
                  <a:txBody>
                    <a:bodyPr/>
                    <a:lstStyle/>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Development of well-being and health promotion coefficient (HYTE coefficient) Metrics</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Development of results from the school health survey</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Percentage of children and youth engaged in hobbies</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Percentage of children and youth with friends</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Number of organized trainings (village safety)</a:t>
                      </a:r>
                    </a:p>
                    <a:p>
                      <a:pPr marL="171450" lvl="0" indent="-171450" algn="l" defTabSz="914377" rtl="0" eaLnBrk="1" latinLnBrk="0" hangingPunct="1">
                        <a:buFont typeface="Arial" panose="020B0604020202020204" pitchFamily="34" charset="0"/>
                        <a:buChar char="•"/>
                      </a:pPr>
                      <a:r>
                        <a:rPr lang="en-GB" sz="1200" kern="1200" dirty="0">
                          <a:solidFill>
                            <a:schemeClr val="accent6"/>
                          </a:solidFill>
                          <a:effectLst/>
                          <a:latin typeface="+mn-lt"/>
                          <a:ea typeface="+mn-ea"/>
                          <a:cs typeface="Arial" panose="020B0604020202020204" pitchFamily="34" charset="0"/>
                        </a:rPr>
                        <a:t>Number of pre-decision impact assessments (EVA count)</a:t>
                      </a:r>
                      <a:endParaRPr lang="fi-FI" sz="1200" kern="1200" dirty="0">
                        <a:solidFill>
                          <a:schemeClr val="accent6"/>
                        </a:solidFill>
                        <a:effectLst/>
                        <a:latin typeface="+mn-lt"/>
                        <a:ea typeface="+mn-ea"/>
                        <a:cs typeface="Arial" panose="020B0604020202020204" pitchFamily="34" charset="0"/>
                      </a:endParaRPr>
                    </a:p>
                  </a:txBody>
                  <a:tcPr>
                    <a:noFill/>
                  </a:tcPr>
                </a:tc>
                <a:extLst>
                  <a:ext uri="{0D108BD9-81ED-4DB2-BD59-A6C34878D82A}">
                    <a16:rowId xmlns:a16="http://schemas.microsoft.com/office/drawing/2014/main" val="1105750960"/>
                  </a:ext>
                </a:extLst>
              </a:tr>
            </a:tbl>
          </a:graphicData>
        </a:graphic>
      </p:graphicFrame>
    </p:spTree>
    <p:extLst>
      <p:ext uri="{BB962C8B-B14F-4D97-AF65-F5344CB8AC3E}">
        <p14:creationId xmlns:p14="http://schemas.microsoft.com/office/powerpoint/2010/main" val="318775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092D2F-2392-4341-9800-E7BC65C3FDA2}"/>
              </a:ext>
            </a:extLst>
          </p:cNvPr>
          <p:cNvSpPr>
            <a:spLocks noGrp="1"/>
          </p:cNvSpPr>
          <p:nvPr>
            <p:ph type="title"/>
          </p:nvPr>
        </p:nvSpPr>
        <p:spPr>
          <a:xfrm>
            <a:off x="761999" y="399841"/>
            <a:ext cx="10668000" cy="1140857"/>
          </a:xfrm>
        </p:spPr>
        <p:style>
          <a:lnRef idx="2">
            <a:schemeClr val="accent2">
              <a:shade val="15000"/>
            </a:schemeClr>
          </a:lnRef>
          <a:fillRef idx="1">
            <a:schemeClr val="accent2"/>
          </a:fillRef>
          <a:effectRef idx="0">
            <a:schemeClr val="accent2"/>
          </a:effectRef>
          <a:fontRef idx="minor">
            <a:schemeClr val="lt1"/>
          </a:fontRef>
        </p:style>
        <p:txBody>
          <a:bodyPr/>
          <a:lstStyle/>
          <a:p>
            <a:r>
              <a:rPr lang="en-GB" b="0" dirty="0"/>
              <a:t>Advocacy and Influencing Top 8</a:t>
            </a:r>
            <a:br>
              <a:rPr lang="en-GB" b="0" dirty="0"/>
            </a:br>
            <a:endParaRPr lang="fi-FI" dirty="0"/>
          </a:p>
        </p:txBody>
      </p:sp>
      <p:sp>
        <p:nvSpPr>
          <p:cNvPr id="3" name="Sisällön paikkamerkki 2">
            <a:extLst>
              <a:ext uri="{FF2B5EF4-FFF2-40B4-BE49-F238E27FC236}">
                <a16:creationId xmlns:a16="http://schemas.microsoft.com/office/drawing/2014/main" id="{16556E90-B927-4BD8-8153-B2107347C8BD}"/>
              </a:ext>
            </a:extLst>
          </p:cNvPr>
          <p:cNvSpPr>
            <a:spLocks noGrp="1"/>
          </p:cNvSpPr>
          <p:nvPr>
            <p:ph idx="10"/>
          </p:nvPr>
        </p:nvSpPr>
        <p:spPr>
          <a:solidFill>
            <a:schemeClr val="bg1"/>
          </a:solidFill>
          <a:ln w="31750">
            <a:solidFill>
              <a:schemeClr val="accent3"/>
            </a:solidFill>
          </a:ln>
        </p:spPr>
        <p:txBody>
          <a:bodyPr>
            <a:normAutofit fontScale="92500" lnSpcReduction="10000"/>
          </a:bodyPr>
          <a:lstStyle/>
          <a:p>
            <a:pPr marL="0" indent="0">
              <a:buNone/>
            </a:pPr>
            <a:r>
              <a:rPr lang="fi-FI" dirty="0">
                <a:solidFill>
                  <a:srgbClr val="000000"/>
                </a:solidFill>
              </a:rPr>
              <a:t>1. </a:t>
            </a:r>
            <a:r>
              <a:rPr lang="en-GB" dirty="0">
                <a:solidFill>
                  <a:srgbClr val="000000"/>
                </a:solidFill>
              </a:rPr>
              <a:t>Fostering the development of building residential and commercial spaces</a:t>
            </a:r>
            <a:endParaRPr lang="fi-FI" dirty="0">
              <a:solidFill>
                <a:srgbClr val="000000"/>
              </a:solidFill>
            </a:endParaRPr>
          </a:p>
          <a:p>
            <a:pPr marL="0" indent="0">
              <a:buNone/>
            </a:pPr>
            <a:r>
              <a:rPr lang="fi-FI" dirty="0">
                <a:solidFill>
                  <a:srgbClr val="000000"/>
                </a:solidFill>
              </a:rPr>
              <a:t>2. </a:t>
            </a:r>
            <a:r>
              <a:rPr lang="en-GB" dirty="0">
                <a:solidFill>
                  <a:srgbClr val="000000"/>
                </a:solidFill>
              </a:rPr>
              <a:t>Energy policy (security of supply, new energy forms, solar power, bioenergy)</a:t>
            </a:r>
          </a:p>
          <a:p>
            <a:pPr marL="0" indent="0">
              <a:buNone/>
            </a:pPr>
            <a:r>
              <a:rPr lang="fi-FI" dirty="0">
                <a:solidFill>
                  <a:srgbClr val="000000"/>
                </a:solidFill>
              </a:rPr>
              <a:t>3. </a:t>
            </a:r>
            <a:r>
              <a:rPr lang="en-GB" dirty="0">
                <a:solidFill>
                  <a:srgbClr val="000000"/>
                </a:solidFill>
              </a:rPr>
              <a:t>Advancement of year-round tourism and safety, "tourist tax“</a:t>
            </a:r>
          </a:p>
          <a:p>
            <a:pPr marL="0" indent="0">
              <a:buNone/>
            </a:pPr>
            <a:r>
              <a:rPr lang="fi-FI" dirty="0">
                <a:solidFill>
                  <a:srgbClr val="000000"/>
                </a:solidFill>
              </a:rPr>
              <a:t>4. </a:t>
            </a:r>
            <a:r>
              <a:rPr lang="en-US" dirty="0">
                <a:solidFill>
                  <a:srgbClr val="000000"/>
                </a:solidFill>
              </a:rPr>
              <a:t>Promotion</a:t>
            </a:r>
            <a:r>
              <a:rPr lang="fi-FI" dirty="0">
                <a:solidFill>
                  <a:srgbClr val="000000"/>
                </a:solidFill>
              </a:rPr>
              <a:t> of </a:t>
            </a:r>
            <a:r>
              <a:rPr lang="en-US" dirty="0">
                <a:solidFill>
                  <a:srgbClr val="000000"/>
                </a:solidFill>
              </a:rPr>
              <a:t>multi-locality</a:t>
            </a:r>
          </a:p>
          <a:p>
            <a:pPr marL="0" indent="0">
              <a:buNone/>
            </a:pPr>
            <a:r>
              <a:rPr lang="fi-FI" dirty="0">
                <a:solidFill>
                  <a:srgbClr val="000000"/>
                </a:solidFill>
              </a:rPr>
              <a:t>5. </a:t>
            </a:r>
            <a:r>
              <a:rPr lang="en-GB" dirty="0">
                <a:solidFill>
                  <a:srgbClr val="000000"/>
                </a:solidFill>
              </a:rPr>
              <a:t>Strengthening funding and activities for Sámi languages and culture</a:t>
            </a:r>
            <a:r>
              <a:rPr lang="fi-FI" dirty="0">
                <a:solidFill>
                  <a:srgbClr val="000000"/>
                </a:solidFill>
              </a:rPr>
              <a:t> </a:t>
            </a:r>
          </a:p>
          <a:p>
            <a:pPr marL="0" indent="0">
              <a:buNone/>
            </a:pPr>
            <a:r>
              <a:rPr lang="fi-FI" dirty="0">
                <a:solidFill>
                  <a:srgbClr val="000000"/>
                </a:solidFill>
              </a:rPr>
              <a:t>6. Accessibility and </a:t>
            </a:r>
            <a:r>
              <a:rPr lang="en-US" dirty="0">
                <a:solidFill>
                  <a:srgbClr val="000000"/>
                </a:solidFill>
              </a:rPr>
              <a:t>transportation</a:t>
            </a:r>
            <a:r>
              <a:rPr lang="fi-FI" dirty="0">
                <a:solidFill>
                  <a:srgbClr val="000000"/>
                </a:solidFill>
              </a:rPr>
              <a:t>; </a:t>
            </a:r>
            <a:r>
              <a:rPr lang="en-GB" dirty="0">
                <a:solidFill>
                  <a:srgbClr val="000000"/>
                </a:solidFill>
              </a:rPr>
              <a:t>air travel routes, efficient travel chains, and better bus connections within the municipality. Especially </a:t>
            </a:r>
            <a:r>
              <a:rPr lang="en-GB" dirty="0" err="1">
                <a:solidFill>
                  <a:srgbClr val="000000"/>
                </a:solidFill>
              </a:rPr>
              <a:t>Seututie</a:t>
            </a:r>
            <a:r>
              <a:rPr lang="en-GB" dirty="0">
                <a:solidFill>
                  <a:srgbClr val="000000"/>
                </a:solidFill>
              </a:rPr>
              <a:t> 955 and </a:t>
            </a:r>
            <a:r>
              <a:rPr lang="en-GB" dirty="0" err="1">
                <a:solidFill>
                  <a:srgbClr val="000000"/>
                </a:solidFill>
              </a:rPr>
              <a:t>Valtatie</a:t>
            </a:r>
            <a:r>
              <a:rPr lang="en-GB" dirty="0">
                <a:solidFill>
                  <a:srgbClr val="000000"/>
                </a:solidFill>
              </a:rPr>
              <a:t> 4.</a:t>
            </a:r>
            <a:endParaRPr lang="fi-FI" dirty="0">
              <a:solidFill>
                <a:srgbClr val="000000"/>
              </a:solidFill>
            </a:endParaRPr>
          </a:p>
          <a:p>
            <a:pPr marL="0" indent="0">
              <a:buNone/>
            </a:pPr>
            <a:r>
              <a:rPr lang="fi-FI" dirty="0">
                <a:solidFill>
                  <a:srgbClr val="000000"/>
                </a:solidFill>
              </a:rPr>
              <a:t>7. </a:t>
            </a:r>
            <a:r>
              <a:rPr lang="en-GB" dirty="0">
                <a:solidFill>
                  <a:srgbClr val="000000"/>
                </a:solidFill>
              </a:rPr>
              <a:t>Regional availability of social and healthcare services</a:t>
            </a:r>
            <a:endParaRPr lang="fi-FI" dirty="0">
              <a:solidFill>
                <a:srgbClr val="000000"/>
              </a:solidFill>
            </a:endParaRPr>
          </a:p>
          <a:p>
            <a:pPr marL="0" indent="0">
              <a:buNone/>
            </a:pPr>
            <a:r>
              <a:rPr lang="fi-FI" dirty="0">
                <a:solidFill>
                  <a:srgbClr val="000000"/>
                </a:solidFill>
              </a:rPr>
              <a:t>8. </a:t>
            </a:r>
            <a:r>
              <a:rPr lang="en-GB" dirty="0">
                <a:solidFill>
                  <a:srgbClr val="000000"/>
                </a:solidFill>
              </a:rPr>
              <a:t>Securing the functionality and economic stability of workforce and business </a:t>
            </a:r>
            <a:r>
              <a:rPr lang="fi-FI" dirty="0" err="1">
                <a:solidFill>
                  <a:srgbClr val="000000"/>
                </a:solidFill>
              </a:rPr>
              <a:t>services</a:t>
            </a:r>
            <a:endParaRPr lang="fi-FI" dirty="0">
              <a:solidFill>
                <a:srgbClr val="000000"/>
              </a:solidFill>
            </a:endParaRPr>
          </a:p>
          <a:p>
            <a:pPr marL="0" indent="0">
              <a:buNone/>
            </a:pPr>
            <a:endParaRPr lang="fi-FI" dirty="0">
              <a:solidFill>
                <a:srgbClr val="000000"/>
              </a:solidFill>
            </a:endParaRPr>
          </a:p>
          <a:p>
            <a:pPr marL="0" indent="0">
              <a:buNone/>
            </a:pPr>
            <a:r>
              <a:rPr lang="en-GB" dirty="0">
                <a:solidFill>
                  <a:srgbClr val="000000"/>
                </a:solidFill>
              </a:rPr>
              <a:t>The goal of defining these TOP 8 areas in advocacy and influence is to advance strategically important matters for the municipality, summarize the message of the municipality, identify relevant targets for advocacy efforts, and outline specific steps.</a:t>
            </a:r>
            <a:endParaRPr lang="fi-FI" dirty="0">
              <a:solidFill>
                <a:srgbClr val="000000"/>
              </a:solidFill>
            </a:endParaRPr>
          </a:p>
        </p:txBody>
      </p:sp>
    </p:spTree>
    <p:extLst>
      <p:ext uri="{BB962C8B-B14F-4D97-AF65-F5344CB8AC3E}">
        <p14:creationId xmlns:p14="http://schemas.microsoft.com/office/powerpoint/2010/main" val="7956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092D2F-2392-4341-9800-E7BC65C3FDA2}"/>
              </a:ext>
            </a:extLst>
          </p:cNvPr>
          <p:cNvSpPr>
            <a:spLocks noGrp="1"/>
          </p:cNvSpPr>
          <p:nvPr>
            <p:ph type="title"/>
          </p:nvPr>
        </p:nvSpPr>
        <p:spPr>
          <a:xfrm>
            <a:off x="761999" y="399841"/>
            <a:ext cx="10668000" cy="1140857"/>
          </a:xfrm>
        </p:spPr>
        <p:style>
          <a:lnRef idx="2">
            <a:schemeClr val="accent2">
              <a:shade val="15000"/>
            </a:schemeClr>
          </a:lnRef>
          <a:fillRef idx="1">
            <a:schemeClr val="accent2"/>
          </a:fillRef>
          <a:effectRef idx="0">
            <a:schemeClr val="accent2"/>
          </a:effectRef>
          <a:fontRef idx="minor">
            <a:schemeClr val="lt1"/>
          </a:fontRef>
        </p:style>
        <p:txBody>
          <a:bodyPr/>
          <a:lstStyle/>
          <a:p>
            <a:r>
              <a:rPr lang="fi-FI" dirty="0" err="1"/>
              <a:t>Influential</a:t>
            </a:r>
            <a:r>
              <a:rPr lang="fi-FI" dirty="0"/>
              <a:t> </a:t>
            </a:r>
            <a:r>
              <a:rPr lang="fi-FI" dirty="0" err="1"/>
              <a:t>communication</a:t>
            </a:r>
            <a:br>
              <a:rPr lang="fi-FI" dirty="0"/>
            </a:br>
            <a:endParaRPr lang="fi-FI" dirty="0"/>
          </a:p>
        </p:txBody>
      </p:sp>
      <p:sp>
        <p:nvSpPr>
          <p:cNvPr id="3" name="Sisällön paikkamerkki 2">
            <a:extLst>
              <a:ext uri="{FF2B5EF4-FFF2-40B4-BE49-F238E27FC236}">
                <a16:creationId xmlns:a16="http://schemas.microsoft.com/office/drawing/2014/main" id="{16556E90-B927-4BD8-8153-B2107347C8BD}"/>
              </a:ext>
            </a:extLst>
          </p:cNvPr>
          <p:cNvSpPr>
            <a:spLocks noGrp="1"/>
          </p:cNvSpPr>
          <p:nvPr>
            <p:ph idx="10"/>
          </p:nvPr>
        </p:nvSpPr>
        <p:spPr>
          <a:solidFill>
            <a:schemeClr val="bg1"/>
          </a:solidFill>
          <a:ln w="31750">
            <a:solidFill>
              <a:schemeClr val="accent3"/>
            </a:solidFill>
          </a:ln>
        </p:spPr>
        <p:txBody>
          <a:bodyPr>
            <a:normAutofit fontScale="92500" lnSpcReduction="20000"/>
          </a:bodyPr>
          <a:lstStyle/>
          <a:p>
            <a:pPr marL="342900" indent="-342900">
              <a:buClrTx/>
              <a:buFont typeface="Arial" panose="020B0604020202020204" pitchFamily="34" charset="0"/>
              <a:buChar char="•"/>
            </a:pPr>
            <a:r>
              <a:rPr lang="en-GB" sz="2400" dirty="0">
                <a:solidFill>
                  <a:schemeClr val="accent6"/>
                </a:solidFill>
              </a:rPr>
              <a:t>Services, decisions, and communication with citizens</a:t>
            </a:r>
          </a:p>
          <a:p>
            <a:pPr marL="342900" indent="-342900">
              <a:buClrTx/>
              <a:buFont typeface="Arial" panose="020B0604020202020204" pitchFamily="34" charset="0"/>
              <a:buChar char="•"/>
            </a:pPr>
            <a:r>
              <a:rPr lang="en-GB" sz="2400" dirty="0">
                <a:solidFill>
                  <a:schemeClr val="accent6"/>
                </a:solidFill>
              </a:rPr>
              <a:t>Strategic communication and informing , Advocacy</a:t>
            </a:r>
          </a:p>
          <a:p>
            <a:pPr marL="342900" indent="-342900">
              <a:buClrTx/>
              <a:buFont typeface="Arial" panose="020B0604020202020204" pitchFamily="34" charset="0"/>
              <a:buChar char="•"/>
            </a:pPr>
            <a:r>
              <a:rPr lang="en-GB" sz="2400" dirty="0">
                <a:solidFill>
                  <a:schemeClr val="accent6"/>
                </a:solidFill>
              </a:rPr>
              <a:t>Internal communication for personnel and group companies</a:t>
            </a:r>
          </a:p>
          <a:p>
            <a:pPr marL="342900" indent="-342900">
              <a:buClrTx/>
              <a:buFont typeface="Arial" panose="020B0604020202020204" pitchFamily="34" charset="0"/>
              <a:buChar char="•"/>
            </a:pPr>
            <a:r>
              <a:rPr lang="fi-FI" sz="2400" dirty="0" err="1">
                <a:solidFill>
                  <a:schemeClr val="accent6"/>
                </a:solidFill>
              </a:rPr>
              <a:t>Communication</a:t>
            </a:r>
            <a:r>
              <a:rPr lang="fi-FI" sz="2400" dirty="0">
                <a:solidFill>
                  <a:schemeClr val="accent6"/>
                </a:solidFill>
              </a:rPr>
              <a:t> </a:t>
            </a:r>
            <a:r>
              <a:rPr lang="fi-FI" sz="2400" dirty="0" err="1">
                <a:solidFill>
                  <a:schemeClr val="accent6"/>
                </a:solidFill>
              </a:rPr>
              <a:t>with</a:t>
            </a:r>
            <a:r>
              <a:rPr lang="fi-FI" sz="2400" dirty="0">
                <a:solidFill>
                  <a:schemeClr val="accent6"/>
                </a:solidFill>
              </a:rPr>
              <a:t> </a:t>
            </a:r>
            <a:r>
              <a:rPr lang="fi-FI" sz="2400" dirty="0" err="1">
                <a:solidFill>
                  <a:schemeClr val="accent6"/>
                </a:solidFill>
              </a:rPr>
              <a:t>stakeholders</a:t>
            </a:r>
            <a:r>
              <a:rPr lang="fi-FI" sz="2400" dirty="0">
                <a:solidFill>
                  <a:schemeClr val="accent6"/>
                </a:solidFill>
              </a:rPr>
              <a:t> (</a:t>
            </a:r>
            <a:r>
              <a:rPr lang="fi-FI" sz="2400" dirty="0" err="1">
                <a:solidFill>
                  <a:schemeClr val="accent6"/>
                </a:solidFill>
              </a:rPr>
              <a:t>entrepreneurs</a:t>
            </a:r>
            <a:r>
              <a:rPr lang="fi-FI" sz="2400" dirty="0">
                <a:solidFill>
                  <a:schemeClr val="accent6"/>
                </a:solidFill>
              </a:rPr>
              <a:t>, </a:t>
            </a:r>
            <a:r>
              <a:rPr lang="fi-FI" sz="2400" dirty="0" err="1">
                <a:solidFill>
                  <a:schemeClr val="accent6"/>
                </a:solidFill>
              </a:rPr>
              <a:t>funders</a:t>
            </a:r>
            <a:r>
              <a:rPr lang="fi-FI" sz="2400" dirty="0">
                <a:solidFill>
                  <a:schemeClr val="accent6"/>
                </a:solidFill>
              </a:rPr>
              <a:t>, etc.)</a:t>
            </a:r>
          </a:p>
          <a:p>
            <a:pPr marL="342900" indent="-342900">
              <a:buClrTx/>
              <a:buFont typeface="Arial" panose="020B0604020202020204" pitchFamily="34" charset="0"/>
              <a:buChar char="•"/>
            </a:pPr>
            <a:r>
              <a:rPr lang="fi-FI" sz="2400" dirty="0" err="1">
                <a:solidFill>
                  <a:schemeClr val="accent6"/>
                </a:solidFill>
              </a:rPr>
              <a:t>Municipal</a:t>
            </a:r>
            <a:r>
              <a:rPr lang="fi-FI" sz="2400" dirty="0">
                <a:solidFill>
                  <a:schemeClr val="accent6"/>
                </a:solidFill>
              </a:rPr>
              <a:t> </a:t>
            </a:r>
            <a:r>
              <a:rPr lang="fi-FI" sz="2400" dirty="0" err="1">
                <a:solidFill>
                  <a:schemeClr val="accent6"/>
                </a:solidFill>
              </a:rPr>
              <a:t>marketing</a:t>
            </a:r>
            <a:endParaRPr lang="fi-FI" sz="2400" dirty="0">
              <a:solidFill>
                <a:schemeClr val="accent6"/>
              </a:solidFill>
            </a:endParaRPr>
          </a:p>
          <a:p>
            <a:pPr marL="0" indent="0">
              <a:buClrTx/>
              <a:buNone/>
            </a:pPr>
            <a:endParaRPr lang="fi-FI" dirty="0">
              <a:solidFill>
                <a:schemeClr val="accent6"/>
              </a:solidFill>
            </a:endParaRPr>
          </a:p>
          <a:p>
            <a:endParaRPr lang="fi-FI" dirty="0">
              <a:solidFill>
                <a:schemeClr val="accent6"/>
              </a:solidFill>
            </a:endParaRPr>
          </a:p>
          <a:p>
            <a:r>
              <a:rPr lang="en-GB" dirty="0">
                <a:solidFill>
                  <a:schemeClr val="accent6"/>
                </a:solidFill>
              </a:rPr>
              <a:t>The purpose of communication in Inari municipality is to transparently and positively share information about municipal matters while maintaining constructive and solution-oriented interaction with residents and various stakeholders. </a:t>
            </a:r>
          </a:p>
          <a:p>
            <a:endParaRPr lang="en-GB" dirty="0">
              <a:solidFill>
                <a:schemeClr val="accent6"/>
              </a:solidFill>
            </a:endParaRPr>
          </a:p>
          <a:p>
            <a:r>
              <a:rPr lang="en-GB" dirty="0">
                <a:solidFill>
                  <a:schemeClr val="accent6"/>
                </a:solidFill>
              </a:rPr>
              <a:t>In municipal marketing, emphasizing Inari’s existing strengths and concretizing the advantages related to its location are important. An updated communication plan covering various aspects of impactful communication is developed, and its implementation is systematically monitored.</a:t>
            </a:r>
            <a:endParaRPr lang="fi-FI" dirty="0">
              <a:solidFill>
                <a:schemeClr val="accent6"/>
              </a:solidFill>
            </a:endParaRPr>
          </a:p>
          <a:p>
            <a:pPr marL="0" indent="0">
              <a:buNone/>
            </a:pPr>
            <a:endParaRPr lang="fi-FI" dirty="0">
              <a:solidFill>
                <a:srgbClr val="000000"/>
              </a:solidFill>
            </a:endParaRPr>
          </a:p>
        </p:txBody>
      </p:sp>
    </p:spTree>
    <p:extLst>
      <p:ext uri="{BB962C8B-B14F-4D97-AF65-F5344CB8AC3E}">
        <p14:creationId xmlns:p14="http://schemas.microsoft.com/office/powerpoint/2010/main" val="736140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Tumman pohjan tausta">
  <a:themeElements>
    <a:clrScheme name="Inari perus">
      <a:dk1>
        <a:srgbClr val="6E6E6E"/>
      </a:dk1>
      <a:lt1>
        <a:srgbClr val="FFFFFF"/>
      </a:lt1>
      <a:dk2>
        <a:srgbClr val="323232"/>
      </a:dk2>
      <a:lt2>
        <a:srgbClr val="DCDCDC"/>
      </a:lt2>
      <a:accent1>
        <a:srgbClr val="FFFFFF"/>
      </a:accent1>
      <a:accent2>
        <a:srgbClr val="0D7075"/>
      </a:accent2>
      <a:accent3>
        <a:srgbClr val="BCAF82"/>
      </a:accent3>
      <a:accent4>
        <a:srgbClr val="472B00"/>
      </a:accent4>
      <a:accent5>
        <a:srgbClr val="214418"/>
      </a:accent5>
      <a:accent6>
        <a:srgbClr val="083213"/>
      </a:accent6>
      <a:hlink>
        <a:srgbClr val="464646"/>
      </a:hlink>
      <a:folHlink>
        <a:srgbClr val="464646"/>
      </a:folHlink>
    </a:clrScheme>
    <a:fontScheme name="Inari fonts">
      <a:majorFont>
        <a:latin typeface="Avenir Next LT Pro"/>
        <a:ea typeface=""/>
        <a:cs typeface=""/>
      </a:majorFont>
      <a:minorFont>
        <a:latin typeface="Avenir Next LT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solidFill>
          <a:schemeClr val="bg2">
            <a:lumMod val="10000"/>
          </a:schemeClr>
        </a:solidFill>
        <a:ln w="44450" cap="sq">
          <a:solidFill>
            <a:schemeClr val="bg1"/>
          </a:solidFill>
          <a:miter lim="800000"/>
        </a:ln>
      </a:spPr>
      <a:bodyPr wrap="square" lIns="360000" tIns="108000" bIns="108000" rtlCol="0" anchor="ctr" anchorCtr="0">
        <a:spAutoFit/>
      </a:bodyPr>
      <a:lstStyle>
        <a:defPPr algn="l">
          <a:defRPr sz="2400" dirty="0">
            <a:solidFill>
              <a:schemeClr val="bg1"/>
            </a:solidFill>
            <a:latin typeface="+mj-lt"/>
          </a:defRPr>
        </a:defPPr>
      </a:lstStyle>
    </a:txDef>
  </a:objectDefaults>
  <a:extraClrSchemeLst/>
  <a:extLst>
    <a:ext uri="{05A4C25C-085E-4340-85A3-A5531E510DB2}">
      <thm15:themeFamily xmlns:thm15="http://schemas.microsoft.com/office/thememl/2012/main" name="OPn peruspohja.pptx" id="{9261E8B8-76ED-4693-AF62-58D2B3A46C64}" vid="{010992F4-0D70-4700-8887-128AD5D37FDB}"/>
    </a:ext>
  </a:extLst>
</a:theme>
</file>

<file path=ppt/theme/theme2.xml><?xml version="1.0" encoding="utf-8"?>
<a:theme xmlns:a="http://schemas.openxmlformats.org/drawingml/2006/main" name="FCG Theme">
  <a:themeElements>
    <a:clrScheme name="FCG">
      <a:dk1>
        <a:sysClr val="windowText" lastClr="000000"/>
      </a:dk1>
      <a:lt1>
        <a:sysClr val="window" lastClr="FFFFFF"/>
      </a:lt1>
      <a:dk2>
        <a:srgbClr val="0F5064"/>
      </a:dk2>
      <a:lt2>
        <a:srgbClr val="133F6E"/>
      </a:lt2>
      <a:accent1>
        <a:srgbClr val="0F5064"/>
      </a:accent1>
      <a:accent2>
        <a:srgbClr val="4F8791"/>
      </a:accent2>
      <a:accent3>
        <a:srgbClr val="8CBEBE"/>
      </a:accent3>
      <a:accent4>
        <a:srgbClr val="EFCCB8"/>
      </a:accent4>
      <a:accent5>
        <a:srgbClr val="ED9469"/>
      </a:accent5>
      <a:accent6>
        <a:srgbClr val="EB5C1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Mallitarjous_JoTa.pptx" id="{964DC866-A4E6-4489-A610-86805226637E}" vid="{81266A01-2337-4BDB-A425-C92B2026222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D2FA5BB732F6144E86BBADCD7438C686" ma:contentTypeVersion="17" ma:contentTypeDescription="Luo uusi asiakirja." ma:contentTypeScope="" ma:versionID="4c94efd466bfc2a7fe324deaccfb7bbf">
  <xsd:schema xmlns:xsd="http://www.w3.org/2001/XMLSchema" xmlns:xs="http://www.w3.org/2001/XMLSchema" xmlns:p="http://schemas.microsoft.com/office/2006/metadata/properties" xmlns:ns3="22a1aac1-db58-4a0d-bb69-7accc13b15b9" xmlns:ns4="74f804b3-4a93-46bd-aff5-2a7171d6db26" targetNamespace="http://schemas.microsoft.com/office/2006/metadata/properties" ma:root="true" ma:fieldsID="24fc23369b94b9c2c3bd0da54c21e2ff" ns3:_="" ns4:_="">
    <xsd:import namespace="22a1aac1-db58-4a0d-bb69-7accc13b15b9"/>
    <xsd:import namespace="74f804b3-4a93-46bd-aff5-2a7171d6db26"/>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1aac1-db58-4a0d-bb69-7accc13b15b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f804b3-4a93-46bd-aff5-2a7171d6db26"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SharingHintHash" ma:index="18"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22a1aac1-db58-4a0d-bb69-7accc13b15b9" xsi:nil="true"/>
    <MigrationWizIdVersion xmlns="22a1aac1-db58-4a0d-bb69-7accc13b15b9" xsi:nil="true"/>
    <MigrationWizId xmlns="22a1aac1-db58-4a0d-bb69-7accc13b15b9" xsi:nil="true"/>
    <_activity xmlns="22a1aac1-db58-4a0d-bb69-7accc13b15b9" xsi:nil="true"/>
  </documentManagement>
</p:properties>
</file>

<file path=customXml/itemProps1.xml><?xml version="1.0" encoding="utf-8"?>
<ds:datastoreItem xmlns:ds="http://schemas.openxmlformats.org/officeDocument/2006/customXml" ds:itemID="{61289366-D3D5-4D29-8FD0-B62705505EE0}">
  <ds:schemaRefs>
    <ds:schemaRef ds:uri="http://schemas.microsoft.com/sharepoint/v3/contenttype/forms"/>
  </ds:schemaRefs>
</ds:datastoreItem>
</file>

<file path=customXml/itemProps2.xml><?xml version="1.0" encoding="utf-8"?>
<ds:datastoreItem xmlns:ds="http://schemas.openxmlformats.org/officeDocument/2006/customXml" ds:itemID="{BB41EA37-14BE-4161-AACE-685566193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1aac1-db58-4a0d-bb69-7accc13b15b9"/>
    <ds:schemaRef ds:uri="74f804b3-4a93-46bd-aff5-2a7171d6d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9D586B-01E7-42C4-AB5A-E4B59DC1E188}">
  <ds:schemaRefs>
    <ds:schemaRef ds:uri="http://schemas.openxmlformats.org/package/2006/metadata/core-properties"/>
    <ds:schemaRef ds:uri="74f804b3-4a93-46bd-aff5-2a7171d6db26"/>
    <ds:schemaRef ds:uri="http://schemas.microsoft.com/office/2006/documentManagement/types"/>
    <ds:schemaRef ds:uri="http://schemas.microsoft.com/office/infopath/2007/PartnerControls"/>
    <ds:schemaRef ds:uri="http://schemas.microsoft.com/office/2006/metadata/properties"/>
    <ds:schemaRef ds:uri="22a1aac1-db58-4a0d-bb69-7accc13b15b9"/>
    <ds:schemaRef ds:uri="http://purl.org/dc/elements/1.1/"/>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5744</TotalTime>
  <Words>2811</Words>
  <Application>Microsoft Office PowerPoint</Application>
  <PresentationFormat>Laajakuva</PresentationFormat>
  <Paragraphs>367</Paragraphs>
  <Slides>15</Slides>
  <Notes>1</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15</vt:i4>
      </vt:variant>
    </vt:vector>
  </HeadingPairs>
  <TitlesOfParts>
    <vt:vector size="27" baseType="lpstr">
      <vt:lpstr>Aptos</vt:lpstr>
      <vt:lpstr>Arial</vt:lpstr>
      <vt:lpstr>Avenir Next LT Pro</vt:lpstr>
      <vt:lpstr>Avenir Next LT Pro (Otsikot)</vt:lpstr>
      <vt:lpstr>Calibri</vt:lpstr>
      <vt:lpstr>Calibri Light</vt:lpstr>
      <vt:lpstr>Lucida Sans Typewriter</vt:lpstr>
      <vt:lpstr>OP Chevin Pro Light</vt:lpstr>
      <vt:lpstr>Segoe UI</vt:lpstr>
      <vt:lpstr>Times New Roman</vt:lpstr>
      <vt:lpstr>1_Tumman pohjan tausta</vt:lpstr>
      <vt:lpstr>FCG Theme</vt:lpstr>
      <vt:lpstr>Inari municipality – Strategy 2030 </vt:lpstr>
      <vt:lpstr>PowerPoint-esitys</vt:lpstr>
      <vt:lpstr>PowerPoint-esitys</vt:lpstr>
      <vt:lpstr>Our values </vt:lpstr>
      <vt:lpstr>PowerPoint-esitys</vt:lpstr>
      <vt:lpstr>Priorities of the strategy</vt:lpstr>
      <vt:lpstr>Strategy monitoring</vt:lpstr>
      <vt:lpstr>Advocacy and Influencing Top 8 </vt:lpstr>
      <vt:lpstr>Influential communication </vt:lpstr>
      <vt:lpstr>PowerPoint-esitys</vt:lpstr>
      <vt:lpstr>PowerPoint-esitys</vt:lpstr>
      <vt:lpstr>PowerPoint-esitys</vt:lpstr>
      <vt:lpstr>PowerPoint-esitys</vt:lpstr>
      <vt:lpstr>PowerPoint-esitys</vt:lpstr>
      <vt:lpstr>PowerPoint-esitys</vt:lpstr>
    </vt:vector>
  </TitlesOfParts>
  <Company>Inarin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Palolahti Mari Inari</dc:creator>
  <cp:lastModifiedBy>Kalla Anne-Marie Inari</cp:lastModifiedBy>
  <cp:revision>281</cp:revision>
  <cp:lastPrinted>2024-01-29T10:15:32Z</cp:lastPrinted>
  <dcterms:created xsi:type="dcterms:W3CDTF">2024-01-11T06:16:15Z</dcterms:created>
  <dcterms:modified xsi:type="dcterms:W3CDTF">2024-08-26T09:16:26Z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0x010100D2FA5BB732F6144E86BBADCD7438C686</vt:lpwstr>
  </property>
</Properties>
</file>