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1"/>
  </p:notesMasterIdLst>
  <p:sldIdLst>
    <p:sldId id="2134960724" r:id="rId6"/>
    <p:sldId id="781" r:id="rId7"/>
    <p:sldId id="773" r:id="rId8"/>
    <p:sldId id="2134960731" r:id="rId9"/>
    <p:sldId id="2134960737" r:id="rId10"/>
    <p:sldId id="2134960719" r:id="rId11"/>
    <p:sldId id="2134960722" r:id="rId12"/>
    <p:sldId id="2134960729" r:id="rId13"/>
    <p:sldId id="2134960733" r:id="rId14"/>
    <p:sldId id="2134960735" r:id="rId15"/>
    <p:sldId id="2134960715" r:id="rId16"/>
    <p:sldId id="2134960734" r:id="rId17"/>
    <p:sldId id="2134960721" r:id="rId18"/>
    <p:sldId id="2134960714" r:id="rId19"/>
    <p:sldId id="2134960727" r:id="rId20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E5"/>
    <a:srgbClr val="000000"/>
    <a:srgbClr val="BCA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14" autoAdjust="0"/>
    <p:restoredTop sz="93279" autoAdjust="0"/>
  </p:normalViewPr>
  <p:slideViewPr>
    <p:cSldViewPr snapToGrid="0">
      <p:cViewPr varScale="1">
        <p:scale>
          <a:sx n="151" d="100"/>
          <a:sy n="151" d="100"/>
        </p:scale>
        <p:origin x="193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F938B-6125-41BB-A8B0-BE0A03732BB4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0D6B-C3D8-4427-9101-1F072C86C0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18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97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17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244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20D6B-C3D8-4427-9101-1F072C86C08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9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37821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tx2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0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vupohja ilman grafi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5359" y="260648"/>
            <a:ext cx="11595935" cy="1143000"/>
          </a:xfrm>
        </p:spPr>
        <p:txBody>
          <a:bodyPr>
            <a:normAutofit/>
          </a:bodyPr>
          <a:lstStyle>
            <a:lvl1pPr algn="l">
              <a:defRPr sz="3467"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51400"/>
            <a:ext cx="11617291" cy="5145952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219170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828754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438339" indent="0">
              <a:buNone/>
              <a:defRPr sz="2133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1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27310B-4A83-A8AA-86A6-0EFDCBBF91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57459" cy="6858000"/>
          </a:xfrm>
          <a:prstGeom prst="rect">
            <a:avLst/>
          </a:prstGeo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0254582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63CDAC-576A-49D0-2906-7F881832F0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3183" y="0"/>
            <a:ext cx="5998818" cy="6858001"/>
          </a:xfrm>
          <a:prstGeom prst="rect">
            <a:avLst/>
          </a:prstGeo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41301426"/>
      </p:ext>
    </p:extLst>
  </p:cSld>
  <p:clrMapOvr>
    <a:masterClrMapping/>
  </p:clrMapOvr>
  <p:transition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01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69951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065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30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24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C0DEF7C-1B72-F44A-8B55-06E7C2AD51C3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DC11762-66E8-2149-A2C6-DA2666323DE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95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logo, 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02"/>
            <a:ext cx="12192000" cy="2509284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112545874"/>
      </p:ext>
    </p:extLst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AFF625DF-434B-1A4D-BB7F-0333385833D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F3FB4F1C-F423-1E43-A5BF-27DBEE3057E5}"/>
              </a:ext>
            </a:extLst>
          </p:cNvPr>
          <p:cNvSpPr/>
          <p:nvPr userDrawn="1"/>
        </p:nvSpPr>
        <p:spPr>
          <a:xfrm>
            <a:off x="0" y="620063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41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ADDADD67-A695-C745-A835-9DE7F8039AB9}"/>
              </a:ext>
            </a:extLst>
          </p:cNvPr>
          <p:cNvSpPr/>
          <p:nvPr userDrawn="1"/>
        </p:nvSpPr>
        <p:spPr>
          <a:xfrm>
            <a:off x="6096599" y="2590800"/>
            <a:ext cx="0" cy="294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1B15BD5-95F6-14E4-F004-BCCDA04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79176484-5576-4D51-9926-121061169BBC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454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8127"/>
            <a:ext cx="4952990" cy="3535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596487"/>
            <a:ext cx="4953000" cy="2926069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ED299BF-2AE8-9B45-A711-D56D9D92526C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CF1B8BE-6089-F640-B703-A32075175C9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4C21AAC-1BC6-B16C-FF5C-6AA8161B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55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146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4" name="Otsikko 73">
            <a:extLst>
              <a:ext uri="{FF2B5EF4-FFF2-40B4-BE49-F238E27FC236}">
                <a16:creationId xmlns:a16="http://schemas.microsoft.com/office/drawing/2014/main" id="{3FB7BCD7-795C-4715-89E0-3583488B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845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66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63653"/>
            <a:ext cx="4942395" cy="4026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68A46543-9264-4946-8CC7-C6E659917A86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CD18C644-2960-C044-9DC8-A3B3AA6FE717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C27D6E6-1CCD-0DFB-CAB7-AEF8D86F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827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234754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austalla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A0B644F1-D39E-DE47-A9BB-E3DD2323411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bg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accent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26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16514"/>
      </p:ext>
    </p:extLst>
  </p:cSld>
  <p:clrMapOvr>
    <a:masterClrMapping/>
  </p:clrMapOvr>
  <p:transition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en-GB" dirty="0" err="1"/>
              <a:t>Etunimi</a:t>
            </a:r>
            <a:br>
              <a:rPr lang="en-GB" dirty="0"/>
            </a:br>
            <a:r>
              <a:rPr lang="en-GB" dirty="0" err="1"/>
              <a:t>Sukunimi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0656" y="1750311"/>
            <a:ext cx="5559552" cy="43334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1500"/>
            </a:lvl1pPr>
            <a:lvl2pPr>
              <a:spcBef>
                <a:spcPts val="0"/>
              </a:spcBef>
              <a:defRPr sz="1500"/>
            </a:lvl2pPr>
            <a:lvl3pPr>
              <a:spcBef>
                <a:spcPts val="0"/>
              </a:spcBef>
              <a:defRPr sz="1500"/>
            </a:lvl3pPr>
            <a:lvl4pPr>
              <a:spcBef>
                <a:spcPts val="0"/>
              </a:spcBef>
              <a:defRPr sz="1500"/>
            </a:lvl4pPr>
            <a:lvl5pPr>
              <a:spcBef>
                <a:spcPts val="0"/>
              </a:spcBef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3169331-AFCA-A242-8780-F07B492F14B7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A60FE2CF-E733-0C42-B4D9-6DCACE68B24F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562600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EDB645F6-CFE0-6E96-FBE1-9962B5C81B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0275" y="1491996"/>
            <a:ext cx="5562600" cy="2583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84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7EB6A47-C565-8946-80C2-FEE3F9148E34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14AF92-89D2-BA4F-B82C-692EF55389E4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532D818-2665-BFD0-C34E-2BAA1FDC3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22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20CA279-8F31-B245-A957-24CC423E951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Työn</a:t>
            </a:r>
            <a:r>
              <a:rPr lang="en-US" dirty="0"/>
              <a:t> </a:t>
            </a:r>
            <a:r>
              <a:rPr lang="en-US" dirty="0" err="1"/>
              <a:t>kiinteä</a:t>
            </a:r>
            <a:r>
              <a:rPr lang="en-US" dirty="0"/>
              <a:t> </a:t>
            </a:r>
            <a:r>
              <a:rPr lang="en-US" dirty="0" err="1"/>
              <a:t>hinta</a:t>
            </a:r>
            <a:r>
              <a:rPr lang="en-US" dirty="0"/>
              <a:t>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1 234 567 €</a:t>
            </a:r>
            <a:endParaRPr lang="fi-FI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alv</a:t>
            </a:r>
            <a:r>
              <a:rPr lang="en-US" dirty="0"/>
              <a:t>. 0 %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F8DC6B7-93FD-E1DE-DB20-BB38B3C5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6163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object 13">
            <a:extLst>
              <a:ext uri="{FF2B5EF4-FFF2-40B4-BE49-F238E27FC236}">
                <a16:creationId xmlns:a16="http://schemas.microsoft.com/office/drawing/2014/main" id="{8A65C645-F5D2-7340-AF15-2DB99336D063}"/>
              </a:ext>
            </a:extLst>
          </p:cNvPr>
          <p:cNvSpPr/>
          <p:nvPr userDrawn="1"/>
        </p:nvSpPr>
        <p:spPr>
          <a:xfrm>
            <a:off x="1181220" y="2355850"/>
            <a:ext cx="1193800" cy="1193800"/>
          </a:xfrm>
          <a:custGeom>
            <a:avLst/>
            <a:gdLst/>
            <a:ahLst/>
            <a:cxnLst/>
            <a:rect l="l" t="t" r="r" b="b"/>
            <a:pathLst>
              <a:path w="1193800" h="1193800">
                <a:moveTo>
                  <a:pt x="596900" y="1193800"/>
                </a:moveTo>
                <a:lnTo>
                  <a:pt x="645854" y="1191821"/>
                </a:lnTo>
                <a:lnTo>
                  <a:pt x="693719" y="1185987"/>
                </a:lnTo>
                <a:lnTo>
                  <a:pt x="740340" y="1176452"/>
                </a:lnTo>
                <a:lnTo>
                  <a:pt x="785564" y="1163369"/>
                </a:lnTo>
                <a:lnTo>
                  <a:pt x="829238" y="1146891"/>
                </a:lnTo>
                <a:lnTo>
                  <a:pt x="871207" y="1127174"/>
                </a:lnTo>
                <a:lnTo>
                  <a:pt x="911319" y="1104369"/>
                </a:lnTo>
                <a:lnTo>
                  <a:pt x="949419" y="1078631"/>
                </a:lnTo>
                <a:lnTo>
                  <a:pt x="985354" y="1050113"/>
                </a:lnTo>
                <a:lnTo>
                  <a:pt x="1018970" y="1018970"/>
                </a:lnTo>
                <a:lnTo>
                  <a:pt x="1050113" y="985354"/>
                </a:lnTo>
                <a:lnTo>
                  <a:pt x="1078631" y="949419"/>
                </a:lnTo>
                <a:lnTo>
                  <a:pt x="1104369" y="911319"/>
                </a:lnTo>
                <a:lnTo>
                  <a:pt x="1127174" y="871207"/>
                </a:lnTo>
                <a:lnTo>
                  <a:pt x="1146891" y="829238"/>
                </a:lnTo>
                <a:lnTo>
                  <a:pt x="1163369" y="785564"/>
                </a:lnTo>
                <a:lnTo>
                  <a:pt x="1176452" y="740340"/>
                </a:lnTo>
                <a:lnTo>
                  <a:pt x="1185987" y="693719"/>
                </a:lnTo>
                <a:lnTo>
                  <a:pt x="1191821" y="645854"/>
                </a:lnTo>
                <a:lnTo>
                  <a:pt x="1193800" y="596900"/>
                </a:lnTo>
                <a:lnTo>
                  <a:pt x="1191821" y="547945"/>
                </a:lnTo>
                <a:lnTo>
                  <a:pt x="1185987" y="500080"/>
                </a:lnTo>
                <a:lnTo>
                  <a:pt x="1176452" y="453459"/>
                </a:lnTo>
                <a:lnTo>
                  <a:pt x="1163369" y="408235"/>
                </a:lnTo>
                <a:lnTo>
                  <a:pt x="1146891" y="364561"/>
                </a:lnTo>
                <a:lnTo>
                  <a:pt x="1127174" y="322592"/>
                </a:lnTo>
                <a:lnTo>
                  <a:pt x="1104369" y="282480"/>
                </a:lnTo>
                <a:lnTo>
                  <a:pt x="1078631" y="244380"/>
                </a:lnTo>
                <a:lnTo>
                  <a:pt x="1050113" y="208445"/>
                </a:lnTo>
                <a:lnTo>
                  <a:pt x="1018970" y="174829"/>
                </a:lnTo>
                <a:lnTo>
                  <a:pt x="985354" y="143686"/>
                </a:lnTo>
                <a:lnTo>
                  <a:pt x="949419" y="115168"/>
                </a:lnTo>
                <a:lnTo>
                  <a:pt x="911319" y="89430"/>
                </a:lnTo>
                <a:lnTo>
                  <a:pt x="871207" y="66625"/>
                </a:lnTo>
                <a:lnTo>
                  <a:pt x="829238" y="46908"/>
                </a:lnTo>
                <a:lnTo>
                  <a:pt x="785564" y="30430"/>
                </a:lnTo>
                <a:lnTo>
                  <a:pt x="740340" y="17347"/>
                </a:lnTo>
                <a:lnTo>
                  <a:pt x="693719" y="7812"/>
                </a:lnTo>
                <a:lnTo>
                  <a:pt x="645854" y="1978"/>
                </a:lnTo>
                <a:lnTo>
                  <a:pt x="596900" y="0"/>
                </a:lnTo>
                <a:lnTo>
                  <a:pt x="547945" y="1978"/>
                </a:lnTo>
                <a:lnTo>
                  <a:pt x="500080" y="7812"/>
                </a:lnTo>
                <a:lnTo>
                  <a:pt x="453459" y="17347"/>
                </a:lnTo>
                <a:lnTo>
                  <a:pt x="408235" y="30430"/>
                </a:lnTo>
                <a:lnTo>
                  <a:pt x="364561" y="46908"/>
                </a:lnTo>
                <a:lnTo>
                  <a:pt x="322592" y="66625"/>
                </a:lnTo>
                <a:lnTo>
                  <a:pt x="282480" y="89430"/>
                </a:lnTo>
                <a:lnTo>
                  <a:pt x="244380" y="115168"/>
                </a:lnTo>
                <a:lnTo>
                  <a:pt x="208445" y="143686"/>
                </a:lnTo>
                <a:lnTo>
                  <a:pt x="174829" y="174829"/>
                </a:lnTo>
                <a:lnTo>
                  <a:pt x="143686" y="208445"/>
                </a:lnTo>
                <a:lnTo>
                  <a:pt x="115168" y="244380"/>
                </a:lnTo>
                <a:lnTo>
                  <a:pt x="89430" y="282480"/>
                </a:lnTo>
                <a:lnTo>
                  <a:pt x="66625" y="322592"/>
                </a:lnTo>
                <a:lnTo>
                  <a:pt x="46908" y="364561"/>
                </a:lnTo>
                <a:lnTo>
                  <a:pt x="30430" y="408235"/>
                </a:lnTo>
                <a:lnTo>
                  <a:pt x="17347" y="453459"/>
                </a:lnTo>
                <a:lnTo>
                  <a:pt x="7812" y="500080"/>
                </a:lnTo>
                <a:lnTo>
                  <a:pt x="1978" y="547945"/>
                </a:lnTo>
                <a:lnTo>
                  <a:pt x="0" y="596900"/>
                </a:lnTo>
                <a:lnTo>
                  <a:pt x="1978" y="645854"/>
                </a:lnTo>
                <a:lnTo>
                  <a:pt x="7812" y="693719"/>
                </a:lnTo>
                <a:lnTo>
                  <a:pt x="17347" y="740340"/>
                </a:lnTo>
                <a:lnTo>
                  <a:pt x="30430" y="785564"/>
                </a:lnTo>
                <a:lnTo>
                  <a:pt x="46908" y="829238"/>
                </a:lnTo>
                <a:lnTo>
                  <a:pt x="66625" y="871207"/>
                </a:lnTo>
                <a:lnTo>
                  <a:pt x="89430" y="911319"/>
                </a:lnTo>
                <a:lnTo>
                  <a:pt x="115168" y="949419"/>
                </a:lnTo>
                <a:lnTo>
                  <a:pt x="143686" y="985354"/>
                </a:lnTo>
                <a:lnTo>
                  <a:pt x="174829" y="1018970"/>
                </a:lnTo>
                <a:lnTo>
                  <a:pt x="208445" y="1050113"/>
                </a:lnTo>
                <a:lnTo>
                  <a:pt x="244380" y="1078631"/>
                </a:lnTo>
                <a:lnTo>
                  <a:pt x="282480" y="1104369"/>
                </a:lnTo>
                <a:lnTo>
                  <a:pt x="322592" y="1127174"/>
                </a:lnTo>
                <a:lnTo>
                  <a:pt x="364561" y="1146891"/>
                </a:lnTo>
                <a:lnTo>
                  <a:pt x="408235" y="1163369"/>
                </a:lnTo>
                <a:lnTo>
                  <a:pt x="453459" y="1176452"/>
                </a:lnTo>
                <a:lnTo>
                  <a:pt x="500080" y="1185987"/>
                </a:lnTo>
                <a:lnTo>
                  <a:pt x="547945" y="1191821"/>
                </a:lnTo>
                <a:lnTo>
                  <a:pt x="596900" y="1193800"/>
                </a:lnTo>
                <a:close/>
              </a:path>
            </a:pathLst>
          </a:custGeom>
          <a:ln w="12700">
            <a:solidFill>
              <a:srgbClr val="EA5D24"/>
            </a:solidFill>
          </a:ln>
        </p:spPr>
        <p:txBody>
          <a:bodyPr wrap="square" lIns="0" tIns="0" rIns="0" bIns="0" rtlCol="0" anchor="ctr" anchorCtr="0"/>
          <a:lstStyle/>
          <a:p>
            <a:pPr algn="ctr"/>
            <a:endParaRPr sz="1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C6A9E16-7AAA-0477-97A3-54CFAEB3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61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3EF2589-EBE3-4E17-9EA8-F63C112A73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140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F0F71E2-6F6D-770E-B553-D8509523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8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4" name="object 3">
            <a:extLst>
              <a:ext uri="{FF2B5EF4-FFF2-40B4-BE49-F238E27FC236}">
                <a16:creationId xmlns:a16="http://schemas.microsoft.com/office/drawing/2014/main" id="{91B67380-AD23-FB41-A230-D4FF4874A36A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">
            <a:extLst>
              <a:ext uri="{FF2B5EF4-FFF2-40B4-BE49-F238E27FC236}">
                <a16:creationId xmlns:a16="http://schemas.microsoft.com/office/drawing/2014/main" id="{E480591E-C680-AA4F-B7BC-13E65A54C4D3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Otsikko 28">
            <a:extLst>
              <a:ext uri="{FF2B5EF4-FFF2-40B4-BE49-F238E27FC236}">
                <a16:creationId xmlns:a16="http://schemas.microsoft.com/office/drawing/2014/main" id="{8A96C9D2-FEED-4C32-48A4-0E0EC24A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5191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75D6A4B-C191-2E47-AB9C-40839093F691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D26F789-A1F1-F243-90E1-6266039E4B7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5EBF3B-E76B-9B73-604B-9ED8CE78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212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3205978-7313-0249-A986-1CA2E33A3D00}"/>
              </a:ext>
            </a:extLst>
          </p:cNvPr>
          <p:cNvSpPr/>
          <p:nvPr userDrawn="1"/>
        </p:nvSpPr>
        <p:spPr>
          <a:xfrm>
            <a:off x="0" y="65128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90086CA-6392-D543-A16F-6C750C2B10B9}"/>
              </a:ext>
            </a:extLst>
          </p:cNvPr>
          <p:cNvSpPr/>
          <p:nvPr userDrawn="1"/>
        </p:nvSpPr>
        <p:spPr>
          <a:xfrm>
            <a:off x="0" y="6198647"/>
            <a:ext cx="12193270" cy="0"/>
          </a:xfrm>
          <a:custGeom>
            <a:avLst/>
            <a:gdLst/>
            <a:ahLst/>
            <a:cxnLst/>
            <a:rect l="l" t="t" r="r" b="b"/>
            <a:pathLst>
              <a:path w="12193270">
                <a:moveTo>
                  <a:pt x="0" y="0"/>
                </a:moveTo>
                <a:lnTo>
                  <a:pt x="12193193" y="0"/>
                </a:lnTo>
              </a:path>
            </a:pathLst>
          </a:custGeom>
          <a:ln w="6070">
            <a:solidFill>
              <a:srgbClr val="115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A1FC53-FED2-A02F-060D-73555AE7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03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Strategia 2024 In8arin kunta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22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, otsikko ja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25092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109998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2850068"/>
            <a:ext cx="10668000" cy="330264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2964"/>
      </p:ext>
    </p:extLst>
  </p:cSld>
  <p:clrMapOvr>
    <a:masterClrMapping/>
  </p:clrMapOvr>
  <p:transition>
    <p:push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35933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0758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174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Lopputeksti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</p:spTree>
    <p:extLst>
      <p:ext uri="{BB962C8B-B14F-4D97-AF65-F5344CB8AC3E}">
        <p14:creationId xmlns:p14="http://schemas.microsoft.com/office/powerpoint/2010/main" val="20533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15020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t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621439"/>
            <a:ext cx="10668000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1193770" algn="l"/>
              </a:tabLst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62000" y="1494348"/>
            <a:ext cx="10668000" cy="465836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baseline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tx2"/>
                </a:solidFill>
              </a:defRPr>
            </a:lvl2pPr>
            <a:lvl3pPr marL="719649" indent="0">
              <a:buNone/>
              <a:defRPr sz="2133">
                <a:solidFill>
                  <a:schemeClr val="tx2"/>
                </a:solidFill>
              </a:defRPr>
            </a:lvl3pPr>
            <a:lvl4pPr marL="1075240" indent="0">
              <a:buNone/>
              <a:defRPr sz="2133">
                <a:solidFill>
                  <a:schemeClr val="tx2"/>
                </a:solidFill>
              </a:defRPr>
            </a:lvl4pPr>
            <a:lvl5pPr marL="1439297" indent="0">
              <a:buNone/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3968" y="6277971"/>
            <a:ext cx="917045" cy="4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57905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9328" y="3080170"/>
            <a:ext cx="7273345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3438721288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bulletit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2746608"/>
            <a:ext cx="10668000" cy="2517149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380990" indent="-380990">
              <a:buFont typeface="Arial" panose="020B0604020202020204" pitchFamily="34" charset="0"/>
              <a:buChar char="•"/>
              <a:defRPr sz="2133" b="0">
                <a:solidFill>
                  <a:schemeClr val="bg1"/>
                </a:solidFill>
              </a:defRPr>
            </a:lvl1pPr>
            <a:lvl2pPr>
              <a:defRPr sz="2133">
                <a:solidFill>
                  <a:schemeClr val="bg1"/>
                </a:solidFill>
              </a:defRPr>
            </a:lvl2pPr>
            <a:lvl3pPr>
              <a:defRPr sz="1867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ja asemoi otsikon kanssa vapaasti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2221811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leipäteksti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54173"/>
            <a:ext cx="10667999" cy="697659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93966"/>
            <a:ext cx="10668000" cy="1022433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2133" b="0">
                <a:solidFill>
                  <a:schemeClr val="bg1"/>
                </a:solidFill>
              </a:defRPr>
            </a:lvl1pPr>
            <a:lvl2pPr marL="359824" indent="0">
              <a:buNone/>
              <a:defRPr sz="2133">
                <a:solidFill>
                  <a:schemeClr val="bg1"/>
                </a:solidFill>
              </a:defRPr>
            </a:lvl2pPr>
            <a:lvl3pPr marL="719649" indent="0">
              <a:buNone/>
              <a:defRPr sz="1867">
                <a:solidFill>
                  <a:schemeClr val="bg1"/>
                </a:solidFill>
              </a:defRPr>
            </a:lvl3pPr>
            <a:lvl4pPr marL="1075240" indent="0">
              <a:buNone/>
              <a:defRPr sz="1600">
                <a:solidFill>
                  <a:schemeClr val="bg1"/>
                </a:solidFill>
              </a:defRPr>
            </a:lvl4pPr>
            <a:lvl5pPr marL="1439297" indent="0">
              <a:buNone/>
              <a:defRPr sz="1467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leipätekstiä ja asemoi otsikon kanssa vapaasti</a:t>
            </a:r>
          </a:p>
        </p:txBody>
      </p:sp>
    </p:spTree>
    <p:extLst>
      <p:ext uri="{BB962C8B-B14F-4D97-AF65-F5344CB8AC3E}">
        <p14:creationId xmlns:p14="http://schemas.microsoft.com/office/powerpoint/2010/main" val="102186147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707" r:id="rId12"/>
    <p:sldLayoutId id="2147483712" r:id="rId13"/>
  </p:sldLayoutIdLst>
  <p:transition>
    <p:push dir="d"/>
  </p:transition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 spc="-67">
          <a:solidFill>
            <a:srgbClr val="6E6E6E"/>
          </a:solidFill>
          <a:latin typeface="+mj-lt"/>
          <a:ea typeface="+mj-ea"/>
          <a:cs typeface="+mj-cs"/>
        </a:defRPr>
      </a:lvl1pPr>
    </p:titleStyle>
    <p:bodyStyle>
      <a:lvl1pPr marL="359824" indent="-35982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1pPr>
      <a:lvl2pPr marL="719649" indent="-35982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2pPr>
      <a:lvl3pPr marL="107524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3pPr>
      <a:lvl4pPr marL="143929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4pPr>
      <a:lvl5pPr marL="179488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+mn-lt"/>
          <a:ea typeface="+mn-ea"/>
          <a:cs typeface="+mn-cs"/>
        </a:defRPr>
      </a:lvl5pPr>
      <a:lvl6pPr marL="2150480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2514537" indent="-36405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870128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3225719" indent="-355591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5"/>
            <a:ext cx="10697880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Strategia 2024 In8arin kunta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96938" indent="-269875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0"/>
        </a:spcBef>
        <a:buClr>
          <a:schemeClr val="accent6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A503F64-C345-1326-0781-8C100B8EB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30900" y="-357243"/>
            <a:ext cx="15081975" cy="7458421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43248" y="738574"/>
            <a:ext cx="7754400" cy="6984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fi-FI" sz="3200">
                <a:latin typeface="+mj-lt"/>
                <a:ea typeface="+mj-ea"/>
                <a:cs typeface="+mj-cs"/>
              </a:rPr>
              <a:t>Aanaar kieldâ – strategia 2030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513913" y="6045297"/>
            <a:ext cx="3873600" cy="464400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  <a:latin typeface="+mj-lt"/>
              </a:rPr>
              <a:t>Váldustiivrâ tuhhiittem 11.3.2024 §21</a:t>
            </a:r>
          </a:p>
        </p:txBody>
      </p:sp>
    </p:spTree>
    <p:extLst>
      <p:ext uri="{BB962C8B-B14F-4D97-AF65-F5344CB8AC3E}">
        <p14:creationId xmlns:p14="http://schemas.microsoft.com/office/powerpoint/2010/main" val="41843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17173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2" name="Suorakulmio 1"/>
          <p:cNvSpPr/>
          <p:nvPr/>
        </p:nvSpPr>
        <p:spPr>
          <a:xfrm>
            <a:off x="7225200" y="2689200"/>
            <a:ext cx="4503600" cy="2075362"/>
          </a:xfrm>
          <a:prstGeom prst="rect">
            <a:avLst/>
          </a:prstGeom>
        </p:spPr>
        <p:txBody>
          <a:bodyPr wrap="square" lIns="180000" tIns="54000" bIns="54000">
            <a:spAutoFit/>
          </a:bodyPr>
          <a:lstStyle/>
          <a:p>
            <a:endParaRPr lang="en-FI" sz="3200">
              <a:solidFill>
                <a:schemeClr val="accent1"/>
              </a:solidFill>
            </a:endParaRPr>
          </a:p>
          <a:p>
            <a:pPr>
              <a:spcBef>
                <a:spcPts val="299"/>
              </a:spcBef>
            </a:pPr>
            <a:endParaRPr lang="fi-FI" sz="2270" b="1">
              <a:solidFill>
                <a:schemeClr val="accent1"/>
              </a:solidFill>
            </a:endParaRPr>
          </a:p>
          <a:p>
            <a:pPr>
              <a:spcBef>
                <a:spcPts val="299"/>
              </a:spcBef>
            </a:pPr>
            <a:r>
              <a:rPr lang="fi-FI" sz="2269">
                <a:solidFill>
                  <a:schemeClr val="accent1"/>
                </a:solidFill>
                <a:latin typeface="+mj-lt"/>
              </a:rPr>
              <a:t>Toimâvuávám 2024–2026 strategia tiäddučuogâstâhsuorgij oovdedmân</a:t>
            </a:r>
          </a:p>
        </p:txBody>
      </p:sp>
    </p:spTree>
    <p:extLst>
      <p:ext uri="{BB962C8B-B14F-4D97-AF65-F5344CB8AC3E}">
        <p14:creationId xmlns:p14="http://schemas.microsoft.com/office/powerpoint/2010/main" val="29700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6">
            <a:extLst>
              <a:ext uri="{FF2B5EF4-FFF2-40B4-BE49-F238E27FC236}">
                <a16:creationId xmlns:a16="http://schemas.microsoft.com/office/drawing/2014/main" id="{8B89ED35-2290-D705-CD44-730E5D8125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980991"/>
              </p:ext>
            </p:extLst>
          </p:nvPr>
        </p:nvGraphicFramePr>
        <p:xfrm>
          <a:off x="1" y="640752"/>
          <a:ext cx="12192000" cy="57905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277712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54243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371851">
                  <a:extLst>
                    <a:ext uri="{9D8B030D-6E8A-4147-A177-3AD203B41FA5}">
                      <a16:colId xmlns:a16="http://schemas.microsoft.com/office/drawing/2014/main" val="3271946545"/>
                    </a:ext>
                  </a:extLst>
                </a:gridCol>
              </a:tblGrid>
              <a:tr h="80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Toimâlâš mittomeeri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Njunoštoimâ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Mittáreh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420957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2"/>
                          </a:solidFill>
                        </a:rPr>
                        <a:t>LUÁNDUKAPITAAL ÁÁRVU LASETTEM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Tubdâstep čuosâttâhkuáhtásijd luánduáárvuid já sorjolâšvuođâid miärádâstohâmist já kištottâlmijn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Olášuttep kaavam tienuuvt, ete tot vuáđuduvá luávdee luándučielgiittâssáid, uásálistitmân, luándumaaŋgâhámásâšvuođâ turviimân já kulttuurenâduvâi huámmášumán väldimân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Selvâttep aktiivlávt muulsâiävtulijd kuhes áigáduv čuávdusijd liegâsvuođâ pyevtitmân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Kištottâlmeh, moh aneh sistees pirâskriterijd (%)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Kaavaamist láá valdum anon relevanteh kilelis ovdánem mittáreh, Te láá/Iä lah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Suojâlum kuávlui vijđodâh (m²) já uási kieldâ eennâmvijđoduvâst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686513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2"/>
                          </a:solidFill>
                        </a:rPr>
                        <a:t>ŠOŊŊÂDÂHNUBÁSTUSÂN VÄSTIDEM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Rähtip kieldân šoŋŋâdâhvuávám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Rähtip pirâshuksim sehe huolâttâs- já oornigisttoollâm vuáváámijd kilelis ovdánem prinsiipijguin (čiđđâkeppisvuotâ)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Vuáhádup já varriidâttâp šoŋŋâdâhnubástusân páihálávt máhđulâšvuođâi mield (tulve, myettim já arvam, korrâ puolâšeh)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Šoŋŋâdâhvuávám lii rahtum, Te lii/Ij lah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Oornigisttoollâmkoloi ovdánem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Varriidâttâmvuáváámist láá valdum huámmášumán eromâš korrâ šoŋŋâtileh, </a:t>
                      </a:r>
                      <a:br>
                        <a:rPr lang="fi-FI" sz="1100">
                          <a:solidFill>
                            <a:schemeClr val="tx2"/>
                          </a:solidFill>
                        </a:rPr>
                      </a:b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Te láá/Iä lah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587111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2"/>
                          </a:solidFill>
                        </a:rPr>
                        <a:t>VUÁRUKIÄVTTUEKONOMIA OVDEDEM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Pajedep uđđâsistkevttimtääsi (aktiivlâš oovtâstpargo Lapin Jätehuolto kieldâovdâstuumijn)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Ovdedep amnâsij pehtilis kevttim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Ornip uápistem já tieđettem oovtâstpargoost škovlâiguin, arâšoddâdmáin já pasâttâshuolâttâsvirgeomâháiguin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Uđđâsistkevttimtääsi ovdánem (%)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Ovdánemvuávám lii rahtum, Te lii/Ij lah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Olášum čuovviittâs, lohomeeri/ihe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729969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2"/>
                          </a:solidFill>
                        </a:rPr>
                        <a:t>STIVREJUM JÁ MERKKEJUM KIÄINUH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Väldip luándumađhâšemčuosâttuvâin huámmášumán páihálijd táárbuid já taavijd já meid mađhâšeijeid siäilutmáin kuoskâmettum luándu já kuávdásmitmáin kiäinuid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Olášuttep uápistum kiäinuid aldaluándučuosâttuvváid já aldavirkosmittemkuávloid väldimáin maaŋgâpiälásávt huámmášumán sierâ kiävttutáárbuid já estâttesvuođâ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Macâttâs kiäinui oornigist já tipšoost (čuákánkiäsu ain paje maŋa)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Čuosâttum kiävttutääsirekinisteeh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2"/>
                          </a:solidFill>
                        </a:rPr>
                        <a:t>KILELIS EENNÂMKEVTTIM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Tubdâstep kuávlulijd jiešvuođâid já ovdedemtáárbuid; Avveel, Aanaar já Suáluičielgi sehe kyláh já olášuttep täärhib vuávám vuáđđun kuávlulijd oleskovekarttiimijd (”Master Plan”)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Sosiaallâš killeelvuotâ váldoo meid huámmášumán eennâmkevttim vuáváámist oles kieldâ kuávlust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Västidep maaŋgâpiälásijn já kilelis tonttifalâlduvváin iäláttâsâi, almolij tooimâi já aassâmhuksim tárboid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Suáluičielgi eennâmkevttimvuávám peividem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Kieldâkoijâdâlmij puátuseh (aassâmmakkumvuotâ já tuđâvâšvuotâ palvâlussáid)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Tohhum kuávluliih oleskovekarttiimeh, ko verdid kuávlukarttiimij rähtimvuáváámân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Suáluičielgi ovdedemvuávám lii peividum, </a:t>
                      </a:r>
                      <a:br>
                        <a:rPr lang="fi-FI" sz="1100">
                          <a:solidFill>
                            <a:schemeClr val="tx2"/>
                          </a:solidFill>
                        </a:rPr>
                      </a:b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Te lii/Ij lah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Kaavajum uđđâ toontij lhm/ihe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100">
                          <a:solidFill>
                            <a:schemeClr val="tx2"/>
                          </a:solidFill>
                        </a:rPr>
                        <a:t>Olášum huksim/ihe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62181"/>
                  </a:ext>
                </a:extLst>
              </a:tr>
            </a:tbl>
          </a:graphicData>
        </a:graphic>
      </p:graphicFrame>
      <p:sp>
        <p:nvSpPr>
          <p:cNvPr id="3" name="Suorakulmio 2"/>
          <p:cNvSpPr/>
          <p:nvPr/>
        </p:nvSpPr>
        <p:spPr>
          <a:xfrm>
            <a:off x="226799" y="79199"/>
            <a:ext cx="10389600" cy="8424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lvl="0">
              <a:lnSpc>
                <a:spcPct val="63000"/>
              </a:lnSpc>
            </a:pPr>
            <a:endParaRPr lang="fi-FI" i="1">
              <a:solidFill>
                <a:srgbClr val="6E6E6E"/>
              </a:solidFill>
              <a:ea typeface="Calibri" panose="020F0502020204030204" pitchFamily="34" charset="0"/>
            </a:endParaRPr>
          </a:p>
          <a:p>
            <a:pPr lvl="0">
              <a:lnSpc>
                <a:spcPct val="63000"/>
              </a:lnSpc>
            </a:pPr>
            <a:r>
              <a:rPr lang="fi-FI" sz="2000" i="1" spc="-4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+mj-cs"/>
              </a:rPr>
              <a:t>Luándu – Luándu kilelis kevttim</a:t>
            </a:r>
          </a:p>
        </p:txBody>
      </p:sp>
    </p:spTree>
    <p:extLst>
      <p:ext uri="{BB962C8B-B14F-4D97-AF65-F5344CB8AC3E}">
        <p14:creationId xmlns:p14="http://schemas.microsoft.com/office/powerpoint/2010/main" val="37705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957841"/>
              </p:ext>
            </p:extLst>
          </p:nvPr>
        </p:nvGraphicFramePr>
        <p:xfrm>
          <a:off x="0" y="589660"/>
          <a:ext cx="12192000" cy="631987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15308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235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57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Toimâlâš mittomeeri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Njunoštoimâ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Mittár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687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INVESTISTMIJ OVDEDEM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Ohtsii táttutile miäruštâllâm háputtâllum investistmáid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Aassâm- já toimâsajeinvestistmij ovdedem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Toimâsoojij falâlduv lasettem já kiddoduvâi maaŋgâpiälásâš kevttim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Eellimvyeimiohjelm vuáđuld lii rahtum kieldâkonsern investistemohjelm, Te lii/Ij lah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Uđđâ huksimluuvij meeri kpl/ihe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707010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IÄLÁTTÂSRÁÁHTUS NANODEM JÁ MAAŊGÂPIÄLÁSUBBON TOOHÂM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Finnoduvâi ävkkikálvu- já palvâluspyevtittem tuárjum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Uđđâ finnoduvâi hokâttâllâm kuávlun om. testam, audiovisuaallâš pyevtittem, čuákánpieijâmráhtulâšvuotâ tâi eres rááhtuslâš toimâ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Škovlim- já tutkâmoovtâstpargo nanodem (ei. nubbe tääsi, ollâškoovlah já tutkâmlájádâsah)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Tutkâmtiäđui anneem ävkkin iäláttâsâi oovdedmist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Finnoduvâi vyebdimij ovdánem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Kuávlun sajadum uđđâ finnoduvâi lhm/ihe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Oppâlájádâsoovtâstpargo uđđâ lekkâmeh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659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ČEPIS PARGOVYEIMI FINNIM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Pargovyeimitáárbu selvâttem já pargovyeimi pissoom visásmittem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Sämikielâi pirrâ šaddee pargosoojij já sämikielâ mättee pargovyeimi mere lasettem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Aassâm- já palvâlusčuávdusij ovdedem pargeid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Kieldâmarkkânistem čuosâttem maasâdvärrejeijeid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Kieldâ ässeemere ovdánem (%)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Kielâlase finnejeijee pargei lohomeeri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Aassâmvisterááiđust vyerdee ulmui lohomeeri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712981">
                <a:tc>
                  <a:txBody>
                    <a:bodyPr/>
                    <a:lstStyle/>
                    <a:p>
                      <a:pPr algn="l"/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OVDÂSVÁSTÁDÂSLÂŠ PIRRÂIHÁSÂŠ MAĐHÂŠEM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Pirrâihásâšvuođâ ovdedem já mađhâšeijei kuávlustorroomääigi kuhedem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Ovdâsvástádâslij já šoŋŋâduv háárán jiärmálij mađhâšempalvâlusâi já -ráhtusij ovdedem (ml. kiäinuh já tábáhtusah)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Mađhâšemmarkkânistem tuárjum já oovtâstpargo ovdedem mađhâšemtoimâsyergist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Mađhâšeijei orroomääigi kukkodâh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Ijâstâllâmkapasiteet mánuppajasâš kiävttutääsi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Haavah, moh tuárjuh ovdâsvástádâslii mađhâšem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589969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TAVE IÄLÁTTÂSAH,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MOI VUÁĐĐUN LII LUÁNDU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Luánduiäláttâsâi ekosysteem huksim (puásui, kyeli, luándupyevtittâsah, kietâtyeji, pyereestvaijeem)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Pyevtittâsâi jáludemtääsi pajedem já vuárukiävttuekonomia máhđulâšvuođâi ävkkin anneem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Tave luándutiilijd kevttee finnodâh- já testamtooimâ ovdedem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Iäláttâssáid, moi vuáđđun lii luándu, lii rahtum ekosysteemvuávám, Te lii/Ij lah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Pyevtittâsâi jáludemtääsi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Ovdedemhaavâi lohomeeri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37849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PARGOVYEIMI- JÁ FINNODÂHPALVÂLUSAH,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MOH TUÁIMIH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Finnodâhpalvâlusâi konseptij já viärmádâhoovtâstpargo ovdedem (irâtteijeeseervih, ravvimornijdumeh já ruttâdeijeeh)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Ravvimpalvâlusâi pyevtittem algâttâllee já ovdáneijee finnoduvváid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Pargovyeimipalvâlusâi ovdedem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Finnoduvâi nettolohomeeri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Eellimvyeimisopâmuš irâtteijeeservijn lii tohhum </a:t>
                      </a:r>
                      <a:b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Te lii/Ij lah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Suomâ irâtteijei kieldâbaromeetter puátuseh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Uccum finnodâhtorjui meeri (€)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135673"/>
                  </a:ext>
                </a:extLst>
              </a:tr>
              <a:tr h="585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JUKSÂMVUOTÂ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Fastâ kirdemohtâvuođâi mere lasettem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Ovdâsvástádâslij mätkikuálusij ovdedem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Tiätujotolâhohtâvuođâi pyeredem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Njuolgâ kirdemohtâvuođâi lohomeeri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Puhelin- já nettiohtâvuođâi luávdimvuotâ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64123" y="230309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2000" i="1">
                <a:solidFill>
                  <a:srgbClr val="323232"/>
                </a:solidFill>
                <a:ea typeface="Calibri" panose="020F0502020204030204" pitchFamily="34" charset="0"/>
              </a:rPr>
              <a:t>Eellimvyeimi – Iäláttâsâi maaŋgâpiälásubbon toohâm já ovdedem pirrâihásâžžân</a:t>
            </a:r>
          </a:p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90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7DC8594-DDAD-4E40-91E3-637C0171BA2C}"/>
              </a:ext>
            </a:extLst>
          </p:cNvPr>
          <p:cNvSpPr txBox="1">
            <a:spLocks/>
          </p:cNvSpPr>
          <p:nvPr/>
        </p:nvSpPr>
        <p:spPr>
          <a:xfrm>
            <a:off x="99645" y="140328"/>
            <a:ext cx="10990555" cy="977774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 spc="-67">
                <a:solidFill>
                  <a:srgbClr val="6E6E6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" i="1">
                <a:solidFill>
                  <a:srgbClr val="000000"/>
                </a:solidFill>
                <a:ea typeface="Calibri" panose="020F0502020204030204" pitchFamily="34" charset="0"/>
              </a:rPr>
              <a:t>Sämmilâšvuotâ – Sämikielâi nanodem já sämikulttuur ovdedem tuárjum</a:t>
            </a:r>
            <a:endParaRPr lang="fi-FI" sz="2000" i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250BD96-C47E-42E6-BC6C-A21C0EC52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820742"/>
              </p:ext>
            </p:extLst>
          </p:nvPr>
        </p:nvGraphicFramePr>
        <p:xfrm>
          <a:off x="0" y="629215"/>
          <a:ext cx="12192000" cy="64098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21169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600093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70738">
                  <a:extLst>
                    <a:ext uri="{9D8B030D-6E8A-4147-A177-3AD203B41FA5}">
                      <a16:colId xmlns:a16="http://schemas.microsoft.com/office/drawing/2014/main" val="1347860836"/>
                    </a:ext>
                  </a:extLst>
                </a:gridCol>
              </a:tblGrid>
              <a:tr h="831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Toimâlâš mittomeeri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Njunoštoimâ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Mittár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740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SÄMMILÂŠVUOTÂ LII </a:t>
                      </a:r>
                      <a:br>
                        <a:rPr lang="fi-FI" sz="1050" b="0" i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MÁVSULÂŠ UÁSI </a:t>
                      </a:r>
                      <a:br>
                        <a:rPr lang="fi-FI" sz="1050" b="0" i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AANAARLII AARGÂST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Sämikulttuur lii uáinusist aanaarlii aargâst pärnivuođâ rääjist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i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Tiäđuh sämmilijn já sämikielâlijn palvâlusâin olgoldâs viestâdmist, pargei uápásmitmist já uđđâ kieldâässei tieđeetmist</a:t>
                      </a:r>
                      <a:endParaRPr lang="fi-FI" sz="105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Kieldâst uárnejum sämikulttuur- já sämikielâlij tábáhtusâi uásálisteemereh/ihe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Uápásmittemmateriaal lii rahtum, Te lii/Ij lah</a:t>
                      </a:r>
                      <a:endParaRPr lang="fi-FI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01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SÄMIKIELÂI OINUM NANODEM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Lasettuvvoo sämikulttuur já kielâi oinum (ei. fyysisiih uápistemtaavluh já nettiviestâdem)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Sämikielâlii viestâdem lasettem vuáváámij mield, om. váldustiivrâ čuákkimij tulkkum sämikielân</a:t>
                      </a:r>
                      <a:endParaRPr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</a:rPr>
                        <a:t>Olášuttum tooimah/ihe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</a:rPr>
                        <a:t>Jurgâlussáid, tulkkuumáid, almottâssáid já viestâdmân kevttum € já pargeeresurseh/ihe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</a:rPr>
                        <a:t>Juksum olmoošmeeri sämikielân tulkkojum váldustivrâstriimijn/ihe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64541"/>
                  </a:ext>
                </a:extLst>
              </a:tr>
              <a:tr h="1063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SÄMIKIELÂLIJ PARGEI </a:t>
                      </a:r>
                      <a:br>
                        <a:rPr lang="fi-FI" sz="105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50" b="0" i="0" u="none" strike="noStrike" baseline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FINNIM PYEREDEM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Sämikielâlij pargei rekrytistem ovdedem oovtâst Sämitiggijn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Sämikielâlij pargei finnim já toollâm – šiev porgâmtileh já toorjâ kielâtipšomân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Pargei movtijdittem kielâškovliimáid já nuorâi movtijdittem arâšoddâdem- já vuáđumáttááttâssuorgijd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Aanaar kieldâ kiäsuttem- já toollâmvyeimi sämikielâlij pargei uásild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Pargosajealmottâssáid mainâšume säämi kielâlaaseest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Occeeh per ávus sämikielâlâš (tohálâšvuotâiähtu) pargosaje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/>
                        </a:rPr>
                        <a:t>Sämikielâlij pargei meeri (kielâlase) kieldâst (%)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1549574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SÄMIKIELÂLIJ PALVÂLUSÂI NANODEM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Sämikielâlii arâšoddâdem já vuáđumáttááttâs sehe sämikielâ luvâttâhmáttááttâs sehe toi ruttâdem turvim – kieldâst tehálâš rooli uhkevuálásij kielâi puátteevuođâ turviimist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Sämikielâliih já kulttuurân vuáđuduvvee palvâlusah, sämmilâšvuođâ anneem äppin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Aktiivlâš toimâ sämikuávlu tuáimeiguin lahâaasâtlij palvâlusâi ruttâdem visásmittem oovdân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Sämikielâlii astoäigitooimâ ovdedem oovtâstpargoost eres tuáimeiguin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Staatâtorjui olášume arâšoddâdmist já máttááttâsâst €/ihe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Sämikielâlii máttááttâs já arâšoddâdem sehe sämikielâ máttááttâs meeri (olášum tiijmeh já pärnimereh)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Tuđâvâšvuotâ sämikielâláid palvâlussáid (koijâdâllâm)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Kielâpooliitlii ohjelm (kielâstrategia) mittárij analysistem jyehi ive, Kale/Ij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582554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PYEREH KOSKÂVUOĐAH AALMUG JUÁVHUST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Huksip oovtâst savâstâllâmpirrâduv, mii lii torvolâš, ávus já ovdáneijee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Luáttámuš huksim oovtâst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Oovtviärdásâšvuotâkoijâdâllâm puátuseh váldustivrâpoojij mield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867543"/>
                  </a:ext>
                </a:extLst>
              </a:tr>
              <a:tr h="740095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OVDEDEIJEE VUÁRUSAVÂSTÂLLÂM SÄMMILÂŠTUÁIMEIGUIN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Vuárusavâstâllâm kieldâ já Sämitige kooskâ – ohtsii hiäđukocceem já oovtâstpargo ovdedem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Luánduliih pálgáh já merikoskâsâšvuotâ oovtâstpaargon sämmilâštuáimeiguin, ei. Sämitigge, </a:t>
                      </a:r>
                      <a:b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Arial" panose="020B0604020202020204" pitchFamily="34" charset="0"/>
                        </a:rPr>
                        <a:t>Säämi máttááttâskuávdáš já Siida sehe oovtâstpargo visásmittem Laapi pyereestvaijeemkuávloin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Merikoskâsâš ohtâvuođâtoollâm, teivâdmeh/ihe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Ohtsiih vaikuttemtooimah kpl/ihe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0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1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6">
            <a:extLst>
              <a:ext uri="{FF2B5EF4-FFF2-40B4-BE49-F238E27FC236}">
                <a16:creationId xmlns:a16="http://schemas.microsoft.com/office/drawing/2014/main" id="{FCF46715-D375-6283-4305-6A06E559CC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053020"/>
              </p:ext>
            </p:extLst>
          </p:nvPr>
        </p:nvGraphicFramePr>
        <p:xfrm>
          <a:off x="0" y="589661"/>
          <a:ext cx="12192000" cy="636268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4954">
                  <a:extLst>
                    <a:ext uri="{9D8B030D-6E8A-4147-A177-3AD203B41FA5}">
                      <a16:colId xmlns:a16="http://schemas.microsoft.com/office/drawing/2014/main" val="2819241334"/>
                    </a:ext>
                  </a:extLst>
                </a:gridCol>
                <a:gridCol w="6523947">
                  <a:extLst>
                    <a:ext uri="{9D8B030D-6E8A-4147-A177-3AD203B41FA5}">
                      <a16:colId xmlns:a16="http://schemas.microsoft.com/office/drawing/2014/main" val="469963773"/>
                    </a:ext>
                  </a:extLst>
                </a:gridCol>
                <a:gridCol w="3253099">
                  <a:extLst>
                    <a:ext uri="{9D8B030D-6E8A-4147-A177-3AD203B41FA5}">
                      <a16:colId xmlns:a16="http://schemas.microsoft.com/office/drawing/2014/main" val="481026378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Toimâlâš mittomeeri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Njunoštoimâ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Mittár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0198"/>
                  </a:ext>
                </a:extLst>
              </a:tr>
              <a:tr h="1147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PALVÂLUSAH, MOH TUÁIMIH</a:t>
                      </a:r>
                      <a:endParaRPr lang="fi-FI" sz="10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Mij toollâp paijeen noonâ vuáđupalvâlusâid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Mij kevttip palvâlusâin já äššigâsstivriimist  iberdettee kielâ já velttip vaigâdis áámmátteermâi kevttim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Mij rähtip kyláid palvâlemkonseptijd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Mij pieijâp naavcâid kieldâ pargei pyereestvajemân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Tuđâvâšvuotâ palvâlussáid (koijâdâllâm jyehi ive)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– árvusaanij ovdánem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HYTE-kiärdoo mittárij ovdánem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Máttááttâspargovievâ tohálâšvuotâ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Kylái palvâlemkonsepteh 2 kpl ivveest láá rahtum Te láá/Iä lah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Pargei puoccâmluámui čuávvum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41396"/>
                  </a:ext>
                </a:extLst>
              </a:tr>
              <a:tr h="9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PÁRNÁÁH JÁ NUORAH,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KIÄH VAJEH PYEREEST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tuárjup párnái já nuorâi olesváldálii pyereestvaijeem já máhđulâšvuođâid šoddâđ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toimâp aktiivlávt oovtâstpargoost sierâ virgeomâháiguin já servijguin párnái já nuorâi arâdis tuárjumist.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Äigiájánâsâi Suomâ maali jotkâovdedem Aanaar kieldâ vuolgâsoojijn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ovdedep äigiájánâssoojijd meritiätulávt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Škovlâtiervâsvuotâkoijâdâllâm puátusij ovdánem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Kalle päärnist já nuorâst lii äigiájánâs (%)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Kalle päärnist já nuorâst lii ustev (%)</a:t>
                      </a:r>
                    </a:p>
                    <a:p>
                      <a:pPr marL="171450" marR="0" lvl="0" indent="-1714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Äigiájánâssoojij ovdánemvuávám lii rahtum, </a:t>
                      </a:r>
                      <a:br>
                        <a:rPr lang="fi-FI" sz="1000">
                          <a:solidFill>
                            <a:srgbClr val="000000"/>
                          </a:solidFill>
                        </a:rPr>
                      </a:br>
                      <a:r>
                        <a:rPr lang="fi-FI" sz="1000">
                          <a:solidFill>
                            <a:srgbClr val="000000"/>
                          </a:solidFill>
                        </a:rPr>
                        <a:t>Te lii/Ij lah</a:t>
                      </a:r>
                      <a:endParaRPr lang="fi-FI" sz="10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68689"/>
                  </a:ext>
                </a:extLst>
              </a:tr>
              <a:tr h="562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ELILÂMULMUI PYEREESTVAIJEEM JÁ EELLIMKVALITEET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ovdedep elilâmulmui pyereestvaijeem já eellimkvaliteet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paijeentoollâp toimâhinnáid äigiájánâsâi, soojij já uásálistem peht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movtijdittep huksiđ iästuttes aassâmviistijd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</a:rPr>
                        <a:t>Tagarij elilâmulmui uási, kiäh aneh ete sii eellimkvaliteet lii pyeri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361"/>
                  </a:ext>
                </a:extLst>
              </a:tr>
              <a:tr h="552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OOVTÂSTPARGO LAAPI PYEREESTVAIJEEMKUÁVLOIN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huksip oovtâstpargo já heiviittep tooimâid oohtân Laapi pyereestvaijeemkuávloin.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toimâp oovtâstpargoost pyereestvaijeem, tiervâsvuođâ já torvolâšvuođâ ovdedem oovdân.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kocceep hiäđuidân palvâlusâi finniimist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Árvuštâllâm oovtâstpargo toimâmist pyereestvaijeemkuávloin (koijâdâllâm)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HYTE-kiärdoo mittárij ovdánem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528128"/>
                  </a:ext>
                </a:extLst>
              </a:tr>
              <a:tr h="694809">
                <a:tc>
                  <a:txBody>
                    <a:bodyPr/>
                    <a:lstStyle/>
                    <a:p>
                      <a:pPr algn="l"/>
                      <a:r>
                        <a:rPr lang="fi-FI" sz="100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FIÄTULÂŠ JUKSÂMVUOTÂ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ovdedep olmoošfievridemmáhđulâšvuođâid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heiviittep oohtân palvâlemjotoluv já škovlâsáátuid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Mij ovdedep tiätujotolâhohtâvuođâid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Fievridmij já ovtâstittum fievridmij lohomeeri já tevdimtääsi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Fievridmij ovdedemvuávám lii rahtum, Te lii/Ij lah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i-FI" sz="10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Nettiohtâvuođâi luávdimvuotâ</a:t>
                      </a:r>
                      <a:endParaRPr lang="fi-FI" sz="100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035719"/>
                  </a:ext>
                </a:extLst>
              </a:tr>
              <a:tr h="872116">
                <a:tc>
                  <a:txBody>
                    <a:bodyPr/>
                    <a:lstStyle/>
                    <a:p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  <a:t>KYLÁI TUÁRJUM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Kylái profilistem toi jieijâs táárbui já vuolgâsoojij vuáđuld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Mij pyehtip kyláid oovdân tááláást vuáimálubbooht já ovdedep kyláoovtâstpargo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Mij peividep kylái torvolâšvuotâvuáváámijd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Mij pyeredep kylái vuosâiše- já algâčaskâdemnaavcâid</a:t>
                      </a:r>
                      <a:endParaRPr kumimoji="0" lang="fi-FI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Uárnejum škovliittâsâi lohomeeri (kylái torvolâšvuotâ)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98671"/>
                  </a:ext>
                </a:extLst>
              </a:tr>
              <a:tr h="611300">
                <a:tc>
                  <a:txBody>
                    <a:bodyPr/>
                    <a:lstStyle/>
                    <a:p>
                      <a:pPr algn="l"/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  <a:t>MUNEÁRVUŠTÂLLÂM </a:t>
                      </a:r>
                      <a:b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  <a:t>OLÁŠUTTEM </a:t>
                      </a:r>
                      <a:b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</a:br>
                      <a:r>
                        <a:rPr lang="fi-FI" sz="1050">
                          <a:solidFill>
                            <a:srgbClr val="000000"/>
                          </a:solidFill>
                          <a:latin typeface="+mj-lt"/>
                        </a:rPr>
                        <a:t>MERHÂŠITTEE HAAVÂIN</a:t>
                      </a:r>
                      <a:endParaRPr lang="fi-FI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Mij árvuštâllâp muuneeld merhâšittee haavâi vaikuttâsâid páihálii siärvádâhân 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Olášum miärádâsâi vaikuttâsâi muneárvuštâlmij lohomeeri (EVA lhm)</a:t>
                      </a:r>
                      <a:endParaRPr lang="fi-FI" sz="105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961248"/>
                  </a:ext>
                </a:extLst>
              </a:tr>
            </a:tbl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BFD01BB8-9C7E-98AD-E003-CDEE5E76384F}"/>
              </a:ext>
            </a:extLst>
          </p:cNvPr>
          <p:cNvSpPr txBox="1">
            <a:spLocks/>
          </p:cNvSpPr>
          <p:nvPr/>
        </p:nvSpPr>
        <p:spPr>
          <a:xfrm>
            <a:off x="181708" y="221726"/>
            <a:ext cx="10080625" cy="841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4000" kern="1200" spc="-4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fi-FI" sz="2000" i="1">
                <a:solidFill>
                  <a:srgbClr val="32323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Šiev eellim – Sosiaallávt kilelis ovdánem</a:t>
            </a:r>
          </a:p>
          <a:p>
            <a:pPr marL="0" marR="0" lvl="0" indent="0" algn="l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1800" b="0" i="0" u="none" strike="noStrike" kern="1200" cap="none" spc="-4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i-FI" sz="3600" b="0" i="0" u="none" strike="noStrike" kern="1200" cap="none" spc="-4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venir Next LT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1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8C1AA4E-F956-0128-5528-1852B950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9976" y="53"/>
            <a:ext cx="13335000" cy="889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3BA8B28B-4A0D-EA5A-466C-C0CB9BE3EF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7160"/>
          <a:stretch/>
        </p:blipFill>
        <p:spPr/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D5BB2A9-7CBE-566F-10F8-D9E4D4295FD4}"/>
              </a:ext>
            </a:extLst>
          </p:cNvPr>
          <p:cNvGrpSpPr/>
          <p:nvPr/>
        </p:nvGrpSpPr>
        <p:grpSpPr>
          <a:xfrm>
            <a:off x="198209" y="2950"/>
            <a:ext cx="11999425" cy="6874940"/>
            <a:chOff x="385470" y="-1"/>
            <a:chExt cx="24019507" cy="1376171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481CF61-FE57-D956-E9A2-B449C173EF76}"/>
                </a:ext>
              </a:extLst>
            </p:cNvPr>
            <p:cNvSpPr/>
            <p:nvPr/>
          </p:nvSpPr>
          <p:spPr>
            <a:xfrm>
              <a:off x="8633381" y="-1"/>
              <a:ext cx="15771596" cy="13761714"/>
            </a:xfrm>
            <a:custGeom>
              <a:avLst/>
              <a:gdLst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98800"/>
                <a:gd name="connsiteY0" fmla="*/ 0 h 13792200"/>
                <a:gd name="connsiteX1" fmla="*/ 15798800 w 15798800"/>
                <a:gd name="connsiteY1" fmla="*/ 0 h 13792200"/>
                <a:gd name="connsiteX2" fmla="*/ 15722600 w 15798800"/>
                <a:gd name="connsiteY2" fmla="*/ 13792200 h 13792200"/>
                <a:gd name="connsiteX3" fmla="*/ 0 w 15798800"/>
                <a:gd name="connsiteY3" fmla="*/ 13716000 h 13792200"/>
                <a:gd name="connsiteX4" fmla="*/ 2006600 w 15798800"/>
                <a:gd name="connsiteY4" fmla="*/ 12547600 h 13792200"/>
                <a:gd name="connsiteX5" fmla="*/ 3429000 w 15798800"/>
                <a:gd name="connsiteY5" fmla="*/ 10922000 h 13792200"/>
                <a:gd name="connsiteX6" fmla="*/ 4318000 w 15798800"/>
                <a:gd name="connsiteY6" fmla="*/ 8991600 h 13792200"/>
                <a:gd name="connsiteX7" fmla="*/ 4978400 w 15798800"/>
                <a:gd name="connsiteY7" fmla="*/ 6451600 h 13792200"/>
                <a:gd name="connsiteX8" fmla="*/ 4165600 w 15798800"/>
                <a:gd name="connsiteY8" fmla="*/ 2895600 h 13792200"/>
                <a:gd name="connsiteX9" fmla="*/ 3048000 w 15798800"/>
                <a:gd name="connsiteY9" fmla="*/ 1473200 h 13792200"/>
                <a:gd name="connsiteX10" fmla="*/ 2413000 w 15798800"/>
                <a:gd name="connsiteY10" fmla="*/ 863600 h 13792200"/>
                <a:gd name="connsiteX11" fmla="*/ 2286000 w 15798800"/>
                <a:gd name="connsiteY11" fmla="*/ 660400 h 13792200"/>
                <a:gd name="connsiteX12" fmla="*/ 1676400 w 15798800"/>
                <a:gd name="connsiteY12" fmla="*/ 25400 h 13792200"/>
                <a:gd name="connsiteX13" fmla="*/ 1676400 w 15798800"/>
                <a:gd name="connsiteY13" fmla="*/ 25400 h 13792200"/>
                <a:gd name="connsiteX14" fmla="*/ 1676400 w 15798800"/>
                <a:gd name="connsiteY14" fmla="*/ 25400 h 13792200"/>
                <a:gd name="connsiteX0" fmla="*/ 1574800 w 15722600"/>
                <a:gd name="connsiteY0" fmla="*/ 0 h 13792200"/>
                <a:gd name="connsiteX1" fmla="*/ 15253368 w 15722600"/>
                <a:gd name="connsiteY1" fmla="*/ 176463 h 13792200"/>
                <a:gd name="connsiteX2" fmla="*/ 15722600 w 15722600"/>
                <a:gd name="connsiteY2" fmla="*/ 13792200 h 13792200"/>
                <a:gd name="connsiteX3" fmla="*/ 0 w 15722600"/>
                <a:gd name="connsiteY3" fmla="*/ 13716000 h 13792200"/>
                <a:gd name="connsiteX4" fmla="*/ 2006600 w 15722600"/>
                <a:gd name="connsiteY4" fmla="*/ 12547600 h 13792200"/>
                <a:gd name="connsiteX5" fmla="*/ 3429000 w 15722600"/>
                <a:gd name="connsiteY5" fmla="*/ 10922000 h 13792200"/>
                <a:gd name="connsiteX6" fmla="*/ 4318000 w 15722600"/>
                <a:gd name="connsiteY6" fmla="*/ 8991600 h 13792200"/>
                <a:gd name="connsiteX7" fmla="*/ 4978400 w 15722600"/>
                <a:gd name="connsiteY7" fmla="*/ 6451600 h 13792200"/>
                <a:gd name="connsiteX8" fmla="*/ 4165600 w 15722600"/>
                <a:gd name="connsiteY8" fmla="*/ 2895600 h 13792200"/>
                <a:gd name="connsiteX9" fmla="*/ 3048000 w 15722600"/>
                <a:gd name="connsiteY9" fmla="*/ 1473200 h 13792200"/>
                <a:gd name="connsiteX10" fmla="*/ 2413000 w 15722600"/>
                <a:gd name="connsiteY10" fmla="*/ 863600 h 13792200"/>
                <a:gd name="connsiteX11" fmla="*/ 2286000 w 15722600"/>
                <a:gd name="connsiteY11" fmla="*/ 660400 h 13792200"/>
                <a:gd name="connsiteX12" fmla="*/ 1676400 w 15722600"/>
                <a:gd name="connsiteY12" fmla="*/ 25400 h 13792200"/>
                <a:gd name="connsiteX13" fmla="*/ 1676400 w 15722600"/>
                <a:gd name="connsiteY13" fmla="*/ 25400 h 13792200"/>
                <a:gd name="connsiteX14" fmla="*/ 1676400 w 15722600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2006600 w 15766715"/>
                <a:gd name="connsiteY4" fmla="*/ 12547600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78400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92200"/>
                <a:gd name="connsiteX1" fmla="*/ 15766715 w 15766715"/>
                <a:gd name="connsiteY1" fmla="*/ 0 h 13792200"/>
                <a:gd name="connsiteX2" fmla="*/ 15722600 w 15766715"/>
                <a:gd name="connsiteY2" fmla="*/ 13792200 h 13792200"/>
                <a:gd name="connsiteX3" fmla="*/ 0 w 15766715"/>
                <a:gd name="connsiteY3" fmla="*/ 13716000 h 13792200"/>
                <a:gd name="connsiteX4" fmla="*/ 1942431 w 15766715"/>
                <a:gd name="connsiteY4" fmla="*/ 12563642 h 13792200"/>
                <a:gd name="connsiteX5" fmla="*/ 3429000 w 15766715"/>
                <a:gd name="connsiteY5" fmla="*/ 10922000 h 13792200"/>
                <a:gd name="connsiteX6" fmla="*/ 4318000 w 15766715"/>
                <a:gd name="connsiteY6" fmla="*/ 8991600 h 13792200"/>
                <a:gd name="connsiteX7" fmla="*/ 4930274 w 15766715"/>
                <a:gd name="connsiteY7" fmla="*/ 6451600 h 13792200"/>
                <a:gd name="connsiteX8" fmla="*/ 4165600 w 15766715"/>
                <a:gd name="connsiteY8" fmla="*/ 2895600 h 13792200"/>
                <a:gd name="connsiteX9" fmla="*/ 3048000 w 15766715"/>
                <a:gd name="connsiteY9" fmla="*/ 1473200 h 13792200"/>
                <a:gd name="connsiteX10" fmla="*/ 2413000 w 15766715"/>
                <a:gd name="connsiteY10" fmla="*/ 863600 h 13792200"/>
                <a:gd name="connsiteX11" fmla="*/ 2286000 w 15766715"/>
                <a:gd name="connsiteY11" fmla="*/ 660400 h 13792200"/>
                <a:gd name="connsiteX12" fmla="*/ 1676400 w 15766715"/>
                <a:gd name="connsiteY12" fmla="*/ 25400 h 13792200"/>
                <a:gd name="connsiteX13" fmla="*/ 1676400 w 15766715"/>
                <a:gd name="connsiteY13" fmla="*/ 25400 h 13792200"/>
                <a:gd name="connsiteX14" fmla="*/ 1676400 w 15766715"/>
                <a:gd name="connsiteY14" fmla="*/ 25400 h 13792200"/>
                <a:gd name="connsiteX0" fmla="*/ 1574800 w 15766715"/>
                <a:gd name="connsiteY0" fmla="*/ 0 h 13739191"/>
                <a:gd name="connsiteX1" fmla="*/ 15766715 w 15766715"/>
                <a:gd name="connsiteY1" fmla="*/ 0 h 13739191"/>
                <a:gd name="connsiteX2" fmla="*/ 15762357 w 15766715"/>
                <a:gd name="connsiteY2" fmla="*/ 13739191 h 13739191"/>
                <a:gd name="connsiteX3" fmla="*/ 0 w 15766715"/>
                <a:gd name="connsiteY3" fmla="*/ 13716000 h 13739191"/>
                <a:gd name="connsiteX4" fmla="*/ 1942431 w 15766715"/>
                <a:gd name="connsiteY4" fmla="*/ 12563642 h 13739191"/>
                <a:gd name="connsiteX5" fmla="*/ 3429000 w 15766715"/>
                <a:gd name="connsiteY5" fmla="*/ 10922000 h 13739191"/>
                <a:gd name="connsiteX6" fmla="*/ 4318000 w 15766715"/>
                <a:gd name="connsiteY6" fmla="*/ 8991600 h 13739191"/>
                <a:gd name="connsiteX7" fmla="*/ 4930274 w 15766715"/>
                <a:gd name="connsiteY7" fmla="*/ 6451600 h 13739191"/>
                <a:gd name="connsiteX8" fmla="*/ 4165600 w 15766715"/>
                <a:gd name="connsiteY8" fmla="*/ 2895600 h 13739191"/>
                <a:gd name="connsiteX9" fmla="*/ 3048000 w 15766715"/>
                <a:gd name="connsiteY9" fmla="*/ 1473200 h 13739191"/>
                <a:gd name="connsiteX10" fmla="*/ 2413000 w 15766715"/>
                <a:gd name="connsiteY10" fmla="*/ 863600 h 13739191"/>
                <a:gd name="connsiteX11" fmla="*/ 2286000 w 15766715"/>
                <a:gd name="connsiteY11" fmla="*/ 660400 h 13739191"/>
                <a:gd name="connsiteX12" fmla="*/ 1676400 w 15766715"/>
                <a:gd name="connsiteY12" fmla="*/ 25400 h 13739191"/>
                <a:gd name="connsiteX13" fmla="*/ 1676400 w 15766715"/>
                <a:gd name="connsiteY13" fmla="*/ 25400 h 13739191"/>
                <a:gd name="connsiteX14" fmla="*/ 1676400 w 15766715"/>
                <a:gd name="connsiteY14" fmla="*/ 25400 h 13739191"/>
                <a:gd name="connsiteX0" fmla="*/ 1574800 w 15771596"/>
                <a:gd name="connsiteY0" fmla="*/ 0 h 13739191"/>
                <a:gd name="connsiteX1" fmla="*/ 15766715 w 15771596"/>
                <a:gd name="connsiteY1" fmla="*/ 0 h 13739191"/>
                <a:gd name="connsiteX2" fmla="*/ 15771411 w 15771596"/>
                <a:gd name="connsiteY2" fmla="*/ 13739191 h 13739191"/>
                <a:gd name="connsiteX3" fmla="*/ 0 w 15771596"/>
                <a:gd name="connsiteY3" fmla="*/ 13716000 h 13739191"/>
                <a:gd name="connsiteX4" fmla="*/ 1942431 w 15771596"/>
                <a:gd name="connsiteY4" fmla="*/ 12563642 h 13739191"/>
                <a:gd name="connsiteX5" fmla="*/ 3429000 w 15771596"/>
                <a:gd name="connsiteY5" fmla="*/ 10922000 h 13739191"/>
                <a:gd name="connsiteX6" fmla="*/ 4318000 w 15771596"/>
                <a:gd name="connsiteY6" fmla="*/ 8991600 h 13739191"/>
                <a:gd name="connsiteX7" fmla="*/ 4930274 w 15771596"/>
                <a:gd name="connsiteY7" fmla="*/ 6451600 h 13739191"/>
                <a:gd name="connsiteX8" fmla="*/ 4165600 w 15771596"/>
                <a:gd name="connsiteY8" fmla="*/ 2895600 h 13739191"/>
                <a:gd name="connsiteX9" fmla="*/ 3048000 w 15771596"/>
                <a:gd name="connsiteY9" fmla="*/ 1473200 h 13739191"/>
                <a:gd name="connsiteX10" fmla="*/ 2413000 w 15771596"/>
                <a:gd name="connsiteY10" fmla="*/ 863600 h 13739191"/>
                <a:gd name="connsiteX11" fmla="*/ 2286000 w 15771596"/>
                <a:gd name="connsiteY11" fmla="*/ 660400 h 13739191"/>
                <a:gd name="connsiteX12" fmla="*/ 1676400 w 15771596"/>
                <a:gd name="connsiteY12" fmla="*/ 25400 h 13739191"/>
                <a:gd name="connsiteX13" fmla="*/ 1676400 w 15771596"/>
                <a:gd name="connsiteY13" fmla="*/ 25400 h 13739191"/>
                <a:gd name="connsiteX14" fmla="*/ 1676400 w 15771596"/>
                <a:gd name="connsiteY14" fmla="*/ 25400 h 13739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71596" h="13739191">
                  <a:moveTo>
                    <a:pt x="1574800" y="0"/>
                  </a:moveTo>
                  <a:lnTo>
                    <a:pt x="15766715" y="0"/>
                  </a:lnTo>
                  <a:cubicBezTo>
                    <a:pt x="15765262" y="4579730"/>
                    <a:pt x="15772864" y="9159461"/>
                    <a:pt x="15771411" y="13739191"/>
                  </a:cubicBezTo>
                  <a:lnTo>
                    <a:pt x="0" y="13716000"/>
                  </a:lnTo>
                  <a:lnTo>
                    <a:pt x="1942431" y="12563642"/>
                  </a:lnTo>
                  <a:lnTo>
                    <a:pt x="3429000" y="10922000"/>
                  </a:lnTo>
                  <a:lnTo>
                    <a:pt x="4318000" y="8991600"/>
                  </a:lnTo>
                  <a:lnTo>
                    <a:pt x="4930274" y="6451600"/>
                  </a:lnTo>
                  <a:lnTo>
                    <a:pt x="4165600" y="2895600"/>
                  </a:lnTo>
                  <a:lnTo>
                    <a:pt x="3048000" y="1473200"/>
                  </a:lnTo>
                  <a:lnTo>
                    <a:pt x="2413000" y="863600"/>
                  </a:lnTo>
                  <a:lnTo>
                    <a:pt x="2286000" y="660400"/>
                  </a:lnTo>
                  <a:lnTo>
                    <a:pt x="1676400" y="25400"/>
                  </a:lnTo>
                  <a:lnTo>
                    <a:pt x="1676400" y="25400"/>
                  </a:lnTo>
                  <a:lnTo>
                    <a:pt x="1676400" y="25400"/>
                  </a:lnTo>
                </a:path>
              </a:pathLst>
            </a:custGeom>
            <a:solidFill>
              <a:schemeClr val="accent2"/>
            </a:solidFill>
            <a:ln w="19050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799" dirty="0"/>
            </a:p>
          </p:txBody>
        </p:sp>
        <p:pic>
          <p:nvPicPr>
            <p:cNvPr id="15" name="Kuva 11">
              <a:extLst>
                <a:ext uri="{FF2B5EF4-FFF2-40B4-BE49-F238E27FC236}">
                  <a16:creationId xmlns:a16="http://schemas.microsoft.com/office/drawing/2014/main" id="{751203F7-F805-8122-8EB2-20EFB163E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8391" b="4634"/>
            <a:stretch/>
          </p:blipFill>
          <p:spPr>
            <a:xfrm>
              <a:off x="385470" y="0"/>
              <a:ext cx="16013251" cy="13761714"/>
            </a:xfrm>
            <a:prstGeom prst="rect">
              <a:avLst/>
            </a:prstGeom>
          </p:spPr>
        </p:pic>
      </p:grpSp>
      <p:sp>
        <p:nvSpPr>
          <p:cNvPr id="2" name="Suorakulmio 1"/>
          <p:cNvSpPr/>
          <p:nvPr/>
        </p:nvSpPr>
        <p:spPr>
          <a:xfrm>
            <a:off x="7283289" y="2732392"/>
            <a:ext cx="4908711" cy="3286541"/>
          </a:xfrm>
          <a:prstGeom prst="rect">
            <a:avLst/>
          </a:prstGeom>
        </p:spPr>
        <p:txBody>
          <a:bodyPr wrap="square" lIns="180000">
            <a:spAutoFit/>
          </a:bodyPr>
          <a:lstStyle/>
          <a:p>
            <a:r>
              <a:rPr lang="fi-FI" sz="3196">
                <a:solidFill>
                  <a:schemeClr val="accent1"/>
                </a:solidFill>
                <a:latin typeface="+mj-lt"/>
              </a:rPr>
              <a:t>Visio já </a:t>
            </a:r>
            <a:br>
              <a:rPr lang="fi-FI" sz="3196">
                <a:solidFill>
                  <a:schemeClr val="accent1"/>
                </a:solidFill>
                <a:latin typeface="+mj-lt"/>
              </a:rPr>
            </a:br>
            <a:r>
              <a:rPr lang="fi-FI" sz="3196">
                <a:solidFill>
                  <a:schemeClr val="accent1"/>
                </a:solidFill>
                <a:latin typeface="+mj-lt"/>
              </a:rPr>
              <a:t>toimâjuurdâ</a:t>
            </a:r>
          </a:p>
          <a:p>
            <a:pPr>
              <a:spcBef>
                <a:spcPts val="299"/>
              </a:spcBef>
            </a:pPr>
            <a:endParaRPr lang="fi-FI" sz="2269">
              <a:solidFill>
                <a:schemeClr val="accent1"/>
              </a:solidFill>
            </a:endParaRPr>
          </a:p>
          <a:p>
            <a:pPr>
              <a:spcBef>
                <a:spcPts val="299"/>
              </a:spcBef>
            </a:pPr>
            <a:r>
              <a:rPr lang="fi-FI" sz="2269">
                <a:solidFill>
                  <a:schemeClr val="accent1"/>
                </a:solidFill>
                <a:latin typeface="+mj-lt"/>
              </a:rPr>
              <a:t>AANAAR – Vuáimálâš luándustis</a:t>
            </a:r>
          </a:p>
          <a:p>
            <a:pPr>
              <a:spcBef>
                <a:spcPts val="299"/>
              </a:spcBef>
            </a:pPr>
            <a:endParaRPr lang="fi-FI" sz="2269">
              <a:solidFill>
                <a:schemeClr val="accent1"/>
              </a:solidFill>
            </a:endParaRPr>
          </a:p>
          <a:p>
            <a:r>
              <a:rPr lang="fi-FI" sz="2269">
                <a:solidFill>
                  <a:schemeClr val="accent1"/>
                </a:solidFill>
                <a:latin typeface="+mj-lt"/>
              </a:rPr>
              <a:t>AANAAR – Eellimvyeimi </a:t>
            </a:r>
            <a:br>
              <a:rPr lang="fi-FI" sz="2269">
                <a:solidFill>
                  <a:schemeClr val="accent1"/>
                </a:solidFill>
                <a:latin typeface="+mj-lt"/>
              </a:rPr>
            </a:br>
            <a:r>
              <a:rPr lang="fi-FI" sz="2269">
                <a:solidFill>
                  <a:schemeClr val="accent1"/>
                </a:solidFill>
                <a:latin typeface="+mj-lt"/>
              </a:rPr>
              <a:t>já šiev eellim ovdâsvástádâslâš ovdedeijee</a:t>
            </a:r>
          </a:p>
        </p:txBody>
      </p:sp>
    </p:spTree>
    <p:extLst>
      <p:ext uri="{BB962C8B-B14F-4D97-AF65-F5344CB8AC3E}">
        <p14:creationId xmlns:p14="http://schemas.microsoft.com/office/powerpoint/2010/main" val="36579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>
            <a:extLst>
              <a:ext uri="{FF2B5EF4-FFF2-40B4-BE49-F238E27FC236}">
                <a16:creationId xmlns:a16="http://schemas.microsoft.com/office/drawing/2014/main" id="{30F01FE4-A8A7-AF00-7022-750D05C4C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8375"/>
          <a:stretch/>
        </p:blipFill>
        <p:spPr>
          <a:xfrm>
            <a:off x="6881475" y="17479"/>
            <a:ext cx="5997892" cy="6858001"/>
          </a:xfrm>
        </p:spPr>
      </p:pic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59458C6-E2F3-F2F9-1C53-145A2259F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0" y="5084824"/>
            <a:ext cx="3122891" cy="1764282"/>
          </a:xfrm>
          <a:prstGeom prst="rect">
            <a:avLst/>
          </a:prstGeom>
        </p:spPr>
      </p:pic>
      <p:pic>
        <p:nvPicPr>
          <p:cNvPr id="8" name="Picture 7" descr="A black and white gradient&#10;&#10;Description automatically generated">
            <a:extLst>
              <a:ext uri="{FF2B5EF4-FFF2-40B4-BE49-F238E27FC236}">
                <a16:creationId xmlns:a16="http://schemas.microsoft.com/office/drawing/2014/main" id="{EC9C011A-7968-940E-6AB5-403FA758B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9"/>
          <a:stretch/>
        </p:blipFill>
        <p:spPr>
          <a:xfrm>
            <a:off x="6197324" y="3961503"/>
            <a:ext cx="6006724" cy="290062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8297C0-91CD-68F3-F318-B6F38375C6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271" y="5097789"/>
            <a:ext cx="3122891" cy="1764282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398A8588-4F4D-6ABB-CEE1-A0500C9414A6}"/>
              </a:ext>
            </a:extLst>
          </p:cNvPr>
          <p:cNvSpPr/>
          <p:nvPr/>
        </p:nvSpPr>
        <p:spPr>
          <a:xfrm>
            <a:off x="-12046" y="-12790"/>
            <a:ext cx="8643335" cy="6888270"/>
          </a:xfrm>
          <a:custGeom>
            <a:avLst/>
            <a:gdLst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98800"/>
              <a:gd name="connsiteY0" fmla="*/ 0 h 13792200"/>
              <a:gd name="connsiteX1" fmla="*/ 15798800 w 15798800"/>
              <a:gd name="connsiteY1" fmla="*/ 0 h 13792200"/>
              <a:gd name="connsiteX2" fmla="*/ 15722600 w 15798800"/>
              <a:gd name="connsiteY2" fmla="*/ 13792200 h 13792200"/>
              <a:gd name="connsiteX3" fmla="*/ 0 w 15798800"/>
              <a:gd name="connsiteY3" fmla="*/ 13716000 h 13792200"/>
              <a:gd name="connsiteX4" fmla="*/ 2006600 w 15798800"/>
              <a:gd name="connsiteY4" fmla="*/ 12547600 h 13792200"/>
              <a:gd name="connsiteX5" fmla="*/ 3429000 w 15798800"/>
              <a:gd name="connsiteY5" fmla="*/ 10922000 h 13792200"/>
              <a:gd name="connsiteX6" fmla="*/ 4318000 w 15798800"/>
              <a:gd name="connsiteY6" fmla="*/ 8991600 h 13792200"/>
              <a:gd name="connsiteX7" fmla="*/ 4978400 w 15798800"/>
              <a:gd name="connsiteY7" fmla="*/ 6451600 h 13792200"/>
              <a:gd name="connsiteX8" fmla="*/ 4165600 w 15798800"/>
              <a:gd name="connsiteY8" fmla="*/ 2895600 h 13792200"/>
              <a:gd name="connsiteX9" fmla="*/ 3048000 w 15798800"/>
              <a:gd name="connsiteY9" fmla="*/ 1473200 h 13792200"/>
              <a:gd name="connsiteX10" fmla="*/ 2413000 w 15798800"/>
              <a:gd name="connsiteY10" fmla="*/ 863600 h 13792200"/>
              <a:gd name="connsiteX11" fmla="*/ 2286000 w 15798800"/>
              <a:gd name="connsiteY11" fmla="*/ 660400 h 13792200"/>
              <a:gd name="connsiteX12" fmla="*/ 1676400 w 15798800"/>
              <a:gd name="connsiteY12" fmla="*/ 25400 h 13792200"/>
              <a:gd name="connsiteX13" fmla="*/ 1676400 w 15798800"/>
              <a:gd name="connsiteY13" fmla="*/ 25400 h 13792200"/>
              <a:gd name="connsiteX14" fmla="*/ 1676400 w 15798800"/>
              <a:gd name="connsiteY14" fmla="*/ 25400 h 13792200"/>
              <a:gd name="connsiteX0" fmla="*/ 1574800 w 15722600"/>
              <a:gd name="connsiteY0" fmla="*/ 0 h 13792200"/>
              <a:gd name="connsiteX1" fmla="*/ 15253368 w 15722600"/>
              <a:gd name="connsiteY1" fmla="*/ 176463 h 13792200"/>
              <a:gd name="connsiteX2" fmla="*/ 15722600 w 15722600"/>
              <a:gd name="connsiteY2" fmla="*/ 13792200 h 13792200"/>
              <a:gd name="connsiteX3" fmla="*/ 0 w 15722600"/>
              <a:gd name="connsiteY3" fmla="*/ 13716000 h 13792200"/>
              <a:gd name="connsiteX4" fmla="*/ 2006600 w 15722600"/>
              <a:gd name="connsiteY4" fmla="*/ 12547600 h 13792200"/>
              <a:gd name="connsiteX5" fmla="*/ 3429000 w 15722600"/>
              <a:gd name="connsiteY5" fmla="*/ 10922000 h 13792200"/>
              <a:gd name="connsiteX6" fmla="*/ 4318000 w 15722600"/>
              <a:gd name="connsiteY6" fmla="*/ 8991600 h 13792200"/>
              <a:gd name="connsiteX7" fmla="*/ 4978400 w 15722600"/>
              <a:gd name="connsiteY7" fmla="*/ 6451600 h 13792200"/>
              <a:gd name="connsiteX8" fmla="*/ 4165600 w 15722600"/>
              <a:gd name="connsiteY8" fmla="*/ 2895600 h 13792200"/>
              <a:gd name="connsiteX9" fmla="*/ 3048000 w 15722600"/>
              <a:gd name="connsiteY9" fmla="*/ 1473200 h 13792200"/>
              <a:gd name="connsiteX10" fmla="*/ 2413000 w 15722600"/>
              <a:gd name="connsiteY10" fmla="*/ 863600 h 13792200"/>
              <a:gd name="connsiteX11" fmla="*/ 2286000 w 15722600"/>
              <a:gd name="connsiteY11" fmla="*/ 660400 h 13792200"/>
              <a:gd name="connsiteX12" fmla="*/ 1676400 w 15722600"/>
              <a:gd name="connsiteY12" fmla="*/ 25400 h 13792200"/>
              <a:gd name="connsiteX13" fmla="*/ 1676400 w 15722600"/>
              <a:gd name="connsiteY13" fmla="*/ 25400 h 13792200"/>
              <a:gd name="connsiteX14" fmla="*/ 1676400 w 15722600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2006600 w 15766715"/>
              <a:gd name="connsiteY4" fmla="*/ 12547600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78400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92200"/>
              <a:gd name="connsiteX1" fmla="*/ 15766715 w 15766715"/>
              <a:gd name="connsiteY1" fmla="*/ 0 h 13792200"/>
              <a:gd name="connsiteX2" fmla="*/ 15722600 w 15766715"/>
              <a:gd name="connsiteY2" fmla="*/ 13792200 h 13792200"/>
              <a:gd name="connsiteX3" fmla="*/ 0 w 15766715"/>
              <a:gd name="connsiteY3" fmla="*/ 13716000 h 13792200"/>
              <a:gd name="connsiteX4" fmla="*/ 1942431 w 15766715"/>
              <a:gd name="connsiteY4" fmla="*/ 12563642 h 13792200"/>
              <a:gd name="connsiteX5" fmla="*/ 3429000 w 15766715"/>
              <a:gd name="connsiteY5" fmla="*/ 10922000 h 13792200"/>
              <a:gd name="connsiteX6" fmla="*/ 4318000 w 15766715"/>
              <a:gd name="connsiteY6" fmla="*/ 8991600 h 13792200"/>
              <a:gd name="connsiteX7" fmla="*/ 4930274 w 15766715"/>
              <a:gd name="connsiteY7" fmla="*/ 6451600 h 13792200"/>
              <a:gd name="connsiteX8" fmla="*/ 4165600 w 15766715"/>
              <a:gd name="connsiteY8" fmla="*/ 2895600 h 13792200"/>
              <a:gd name="connsiteX9" fmla="*/ 3048000 w 15766715"/>
              <a:gd name="connsiteY9" fmla="*/ 1473200 h 13792200"/>
              <a:gd name="connsiteX10" fmla="*/ 2413000 w 15766715"/>
              <a:gd name="connsiteY10" fmla="*/ 863600 h 13792200"/>
              <a:gd name="connsiteX11" fmla="*/ 2286000 w 15766715"/>
              <a:gd name="connsiteY11" fmla="*/ 660400 h 13792200"/>
              <a:gd name="connsiteX12" fmla="*/ 1676400 w 15766715"/>
              <a:gd name="connsiteY12" fmla="*/ 25400 h 13792200"/>
              <a:gd name="connsiteX13" fmla="*/ 1676400 w 15766715"/>
              <a:gd name="connsiteY13" fmla="*/ 25400 h 13792200"/>
              <a:gd name="connsiteX14" fmla="*/ 1676400 w 15766715"/>
              <a:gd name="connsiteY14" fmla="*/ 25400 h 13792200"/>
              <a:gd name="connsiteX0" fmla="*/ 1574800 w 15766715"/>
              <a:gd name="connsiteY0" fmla="*/ 0 h 13739191"/>
              <a:gd name="connsiteX1" fmla="*/ 15766715 w 15766715"/>
              <a:gd name="connsiteY1" fmla="*/ 0 h 13739191"/>
              <a:gd name="connsiteX2" fmla="*/ 15762357 w 15766715"/>
              <a:gd name="connsiteY2" fmla="*/ 13739191 h 13739191"/>
              <a:gd name="connsiteX3" fmla="*/ 0 w 15766715"/>
              <a:gd name="connsiteY3" fmla="*/ 13716000 h 13739191"/>
              <a:gd name="connsiteX4" fmla="*/ 1942431 w 15766715"/>
              <a:gd name="connsiteY4" fmla="*/ 12563642 h 13739191"/>
              <a:gd name="connsiteX5" fmla="*/ 3429000 w 15766715"/>
              <a:gd name="connsiteY5" fmla="*/ 10922000 h 13739191"/>
              <a:gd name="connsiteX6" fmla="*/ 4318000 w 15766715"/>
              <a:gd name="connsiteY6" fmla="*/ 8991600 h 13739191"/>
              <a:gd name="connsiteX7" fmla="*/ 4930274 w 15766715"/>
              <a:gd name="connsiteY7" fmla="*/ 6451600 h 13739191"/>
              <a:gd name="connsiteX8" fmla="*/ 4165600 w 15766715"/>
              <a:gd name="connsiteY8" fmla="*/ 2895600 h 13739191"/>
              <a:gd name="connsiteX9" fmla="*/ 3048000 w 15766715"/>
              <a:gd name="connsiteY9" fmla="*/ 1473200 h 13739191"/>
              <a:gd name="connsiteX10" fmla="*/ 2413000 w 15766715"/>
              <a:gd name="connsiteY10" fmla="*/ 863600 h 13739191"/>
              <a:gd name="connsiteX11" fmla="*/ 2286000 w 15766715"/>
              <a:gd name="connsiteY11" fmla="*/ 660400 h 13739191"/>
              <a:gd name="connsiteX12" fmla="*/ 1676400 w 15766715"/>
              <a:gd name="connsiteY12" fmla="*/ 25400 h 13739191"/>
              <a:gd name="connsiteX13" fmla="*/ 1676400 w 15766715"/>
              <a:gd name="connsiteY13" fmla="*/ 25400 h 13739191"/>
              <a:gd name="connsiteX14" fmla="*/ 1676400 w 15766715"/>
              <a:gd name="connsiteY14" fmla="*/ 25400 h 13739191"/>
              <a:gd name="connsiteX0" fmla="*/ 1574800 w 15771596"/>
              <a:gd name="connsiteY0" fmla="*/ 0 h 13739191"/>
              <a:gd name="connsiteX1" fmla="*/ 15766715 w 15771596"/>
              <a:gd name="connsiteY1" fmla="*/ 0 h 13739191"/>
              <a:gd name="connsiteX2" fmla="*/ 15771411 w 15771596"/>
              <a:gd name="connsiteY2" fmla="*/ 13739191 h 13739191"/>
              <a:gd name="connsiteX3" fmla="*/ 0 w 15771596"/>
              <a:gd name="connsiteY3" fmla="*/ 13716000 h 13739191"/>
              <a:gd name="connsiteX4" fmla="*/ 1942431 w 15771596"/>
              <a:gd name="connsiteY4" fmla="*/ 12563642 h 13739191"/>
              <a:gd name="connsiteX5" fmla="*/ 3429000 w 15771596"/>
              <a:gd name="connsiteY5" fmla="*/ 10922000 h 13739191"/>
              <a:gd name="connsiteX6" fmla="*/ 4318000 w 15771596"/>
              <a:gd name="connsiteY6" fmla="*/ 8991600 h 13739191"/>
              <a:gd name="connsiteX7" fmla="*/ 4930274 w 15771596"/>
              <a:gd name="connsiteY7" fmla="*/ 6451600 h 13739191"/>
              <a:gd name="connsiteX8" fmla="*/ 4165600 w 15771596"/>
              <a:gd name="connsiteY8" fmla="*/ 2895600 h 13739191"/>
              <a:gd name="connsiteX9" fmla="*/ 3048000 w 15771596"/>
              <a:gd name="connsiteY9" fmla="*/ 1473200 h 13739191"/>
              <a:gd name="connsiteX10" fmla="*/ 2413000 w 15771596"/>
              <a:gd name="connsiteY10" fmla="*/ 863600 h 13739191"/>
              <a:gd name="connsiteX11" fmla="*/ 2286000 w 15771596"/>
              <a:gd name="connsiteY11" fmla="*/ 660400 h 13739191"/>
              <a:gd name="connsiteX12" fmla="*/ 1676400 w 15771596"/>
              <a:gd name="connsiteY12" fmla="*/ 25400 h 13739191"/>
              <a:gd name="connsiteX13" fmla="*/ 1676400 w 15771596"/>
              <a:gd name="connsiteY13" fmla="*/ 25400 h 13739191"/>
              <a:gd name="connsiteX14" fmla="*/ 1676400 w 15771596"/>
              <a:gd name="connsiteY14" fmla="*/ 25400 h 13739191"/>
              <a:gd name="connsiteX0" fmla="*/ 1574800 w 16833515"/>
              <a:gd name="connsiteY0" fmla="*/ 33866 h 13773057"/>
              <a:gd name="connsiteX1" fmla="*/ 16833515 w 16833515"/>
              <a:gd name="connsiteY1" fmla="*/ 0 h 13773057"/>
              <a:gd name="connsiteX2" fmla="*/ 15771411 w 16833515"/>
              <a:gd name="connsiteY2" fmla="*/ 13773057 h 13773057"/>
              <a:gd name="connsiteX3" fmla="*/ 0 w 16833515"/>
              <a:gd name="connsiteY3" fmla="*/ 13749866 h 13773057"/>
              <a:gd name="connsiteX4" fmla="*/ 1942431 w 16833515"/>
              <a:gd name="connsiteY4" fmla="*/ 12597508 h 13773057"/>
              <a:gd name="connsiteX5" fmla="*/ 3429000 w 16833515"/>
              <a:gd name="connsiteY5" fmla="*/ 10955866 h 13773057"/>
              <a:gd name="connsiteX6" fmla="*/ 4318000 w 16833515"/>
              <a:gd name="connsiteY6" fmla="*/ 9025466 h 13773057"/>
              <a:gd name="connsiteX7" fmla="*/ 4930274 w 16833515"/>
              <a:gd name="connsiteY7" fmla="*/ 6485466 h 13773057"/>
              <a:gd name="connsiteX8" fmla="*/ 4165600 w 16833515"/>
              <a:gd name="connsiteY8" fmla="*/ 2929466 h 13773057"/>
              <a:gd name="connsiteX9" fmla="*/ 3048000 w 16833515"/>
              <a:gd name="connsiteY9" fmla="*/ 1507066 h 13773057"/>
              <a:gd name="connsiteX10" fmla="*/ 2413000 w 16833515"/>
              <a:gd name="connsiteY10" fmla="*/ 897466 h 13773057"/>
              <a:gd name="connsiteX11" fmla="*/ 2286000 w 16833515"/>
              <a:gd name="connsiteY11" fmla="*/ 694266 h 13773057"/>
              <a:gd name="connsiteX12" fmla="*/ 1676400 w 16833515"/>
              <a:gd name="connsiteY12" fmla="*/ 59266 h 13773057"/>
              <a:gd name="connsiteX13" fmla="*/ 1676400 w 16833515"/>
              <a:gd name="connsiteY13" fmla="*/ 59266 h 13773057"/>
              <a:gd name="connsiteX14" fmla="*/ 1676400 w 16833515"/>
              <a:gd name="connsiteY14" fmla="*/ 59266 h 13773057"/>
              <a:gd name="connsiteX0" fmla="*/ 1574800 w 16838396"/>
              <a:gd name="connsiteY0" fmla="*/ 33866 h 13773057"/>
              <a:gd name="connsiteX1" fmla="*/ 16833515 w 16838396"/>
              <a:gd name="connsiteY1" fmla="*/ 0 h 13773057"/>
              <a:gd name="connsiteX2" fmla="*/ 16838211 w 16838396"/>
              <a:gd name="connsiteY2" fmla="*/ 13773057 h 13773057"/>
              <a:gd name="connsiteX3" fmla="*/ 0 w 16838396"/>
              <a:gd name="connsiteY3" fmla="*/ 13749866 h 13773057"/>
              <a:gd name="connsiteX4" fmla="*/ 1942431 w 16838396"/>
              <a:gd name="connsiteY4" fmla="*/ 12597508 h 13773057"/>
              <a:gd name="connsiteX5" fmla="*/ 3429000 w 16838396"/>
              <a:gd name="connsiteY5" fmla="*/ 10955866 h 13773057"/>
              <a:gd name="connsiteX6" fmla="*/ 4318000 w 16838396"/>
              <a:gd name="connsiteY6" fmla="*/ 9025466 h 13773057"/>
              <a:gd name="connsiteX7" fmla="*/ 4930274 w 16838396"/>
              <a:gd name="connsiteY7" fmla="*/ 6485466 h 13773057"/>
              <a:gd name="connsiteX8" fmla="*/ 4165600 w 16838396"/>
              <a:gd name="connsiteY8" fmla="*/ 2929466 h 13773057"/>
              <a:gd name="connsiteX9" fmla="*/ 3048000 w 16838396"/>
              <a:gd name="connsiteY9" fmla="*/ 1507066 h 13773057"/>
              <a:gd name="connsiteX10" fmla="*/ 2413000 w 16838396"/>
              <a:gd name="connsiteY10" fmla="*/ 897466 h 13773057"/>
              <a:gd name="connsiteX11" fmla="*/ 2286000 w 16838396"/>
              <a:gd name="connsiteY11" fmla="*/ 694266 h 13773057"/>
              <a:gd name="connsiteX12" fmla="*/ 1676400 w 16838396"/>
              <a:gd name="connsiteY12" fmla="*/ 59266 h 13773057"/>
              <a:gd name="connsiteX13" fmla="*/ 1676400 w 16838396"/>
              <a:gd name="connsiteY13" fmla="*/ 59266 h 13773057"/>
              <a:gd name="connsiteX14" fmla="*/ 1676400 w 16838396"/>
              <a:gd name="connsiteY14" fmla="*/ 59266 h 13773057"/>
              <a:gd name="connsiteX0" fmla="*/ 1574800 w 16850449"/>
              <a:gd name="connsiteY0" fmla="*/ 0 h 13739191"/>
              <a:gd name="connsiteX1" fmla="*/ 16850449 w 16850449"/>
              <a:gd name="connsiteY1" fmla="*/ 1 h 13739191"/>
              <a:gd name="connsiteX2" fmla="*/ 16838211 w 16850449"/>
              <a:gd name="connsiteY2" fmla="*/ 13739191 h 13739191"/>
              <a:gd name="connsiteX3" fmla="*/ 0 w 16850449"/>
              <a:gd name="connsiteY3" fmla="*/ 13716000 h 13739191"/>
              <a:gd name="connsiteX4" fmla="*/ 1942431 w 16850449"/>
              <a:gd name="connsiteY4" fmla="*/ 12563642 h 13739191"/>
              <a:gd name="connsiteX5" fmla="*/ 3429000 w 16850449"/>
              <a:gd name="connsiteY5" fmla="*/ 10922000 h 13739191"/>
              <a:gd name="connsiteX6" fmla="*/ 4318000 w 16850449"/>
              <a:gd name="connsiteY6" fmla="*/ 8991600 h 13739191"/>
              <a:gd name="connsiteX7" fmla="*/ 4930274 w 16850449"/>
              <a:gd name="connsiteY7" fmla="*/ 6451600 h 13739191"/>
              <a:gd name="connsiteX8" fmla="*/ 4165600 w 16850449"/>
              <a:gd name="connsiteY8" fmla="*/ 2895600 h 13739191"/>
              <a:gd name="connsiteX9" fmla="*/ 3048000 w 16850449"/>
              <a:gd name="connsiteY9" fmla="*/ 1473200 h 13739191"/>
              <a:gd name="connsiteX10" fmla="*/ 2413000 w 16850449"/>
              <a:gd name="connsiteY10" fmla="*/ 863600 h 13739191"/>
              <a:gd name="connsiteX11" fmla="*/ 2286000 w 16850449"/>
              <a:gd name="connsiteY11" fmla="*/ 660400 h 13739191"/>
              <a:gd name="connsiteX12" fmla="*/ 1676400 w 16850449"/>
              <a:gd name="connsiteY12" fmla="*/ 25400 h 13739191"/>
              <a:gd name="connsiteX13" fmla="*/ 1676400 w 16850449"/>
              <a:gd name="connsiteY13" fmla="*/ 25400 h 13739191"/>
              <a:gd name="connsiteX14" fmla="*/ 1676400 w 16850449"/>
              <a:gd name="connsiteY14" fmla="*/ 25400 h 13739191"/>
              <a:gd name="connsiteX0" fmla="*/ 1574800 w 16852358"/>
              <a:gd name="connsiteY0" fmla="*/ 0 h 13739191"/>
              <a:gd name="connsiteX1" fmla="*/ 16850449 w 16852358"/>
              <a:gd name="connsiteY1" fmla="*/ 1 h 13739191"/>
              <a:gd name="connsiteX2" fmla="*/ 16852067 w 16852358"/>
              <a:gd name="connsiteY2" fmla="*/ 13739191 h 13739191"/>
              <a:gd name="connsiteX3" fmla="*/ 0 w 16852358"/>
              <a:gd name="connsiteY3" fmla="*/ 13716000 h 13739191"/>
              <a:gd name="connsiteX4" fmla="*/ 1942431 w 16852358"/>
              <a:gd name="connsiteY4" fmla="*/ 12563642 h 13739191"/>
              <a:gd name="connsiteX5" fmla="*/ 3429000 w 16852358"/>
              <a:gd name="connsiteY5" fmla="*/ 10922000 h 13739191"/>
              <a:gd name="connsiteX6" fmla="*/ 4318000 w 16852358"/>
              <a:gd name="connsiteY6" fmla="*/ 8991600 h 13739191"/>
              <a:gd name="connsiteX7" fmla="*/ 4930274 w 16852358"/>
              <a:gd name="connsiteY7" fmla="*/ 6451600 h 13739191"/>
              <a:gd name="connsiteX8" fmla="*/ 4165600 w 16852358"/>
              <a:gd name="connsiteY8" fmla="*/ 2895600 h 13739191"/>
              <a:gd name="connsiteX9" fmla="*/ 3048000 w 16852358"/>
              <a:gd name="connsiteY9" fmla="*/ 1473200 h 13739191"/>
              <a:gd name="connsiteX10" fmla="*/ 2413000 w 16852358"/>
              <a:gd name="connsiteY10" fmla="*/ 863600 h 13739191"/>
              <a:gd name="connsiteX11" fmla="*/ 2286000 w 16852358"/>
              <a:gd name="connsiteY11" fmla="*/ 660400 h 13739191"/>
              <a:gd name="connsiteX12" fmla="*/ 1676400 w 16852358"/>
              <a:gd name="connsiteY12" fmla="*/ 25400 h 13739191"/>
              <a:gd name="connsiteX13" fmla="*/ 1676400 w 16852358"/>
              <a:gd name="connsiteY13" fmla="*/ 25400 h 13739191"/>
              <a:gd name="connsiteX14" fmla="*/ 1676400 w 16852358"/>
              <a:gd name="connsiteY14" fmla="*/ 25400 h 13739191"/>
              <a:gd name="connsiteX0" fmla="*/ 1574800 w 18515125"/>
              <a:gd name="connsiteY0" fmla="*/ 0 h 13739191"/>
              <a:gd name="connsiteX1" fmla="*/ 18515125 w 18515125"/>
              <a:gd name="connsiteY1" fmla="*/ 1 h 13739191"/>
              <a:gd name="connsiteX2" fmla="*/ 16852067 w 18515125"/>
              <a:gd name="connsiteY2" fmla="*/ 13739191 h 13739191"/>
              <a:gd name="connsiteX3" fmla="*/ 0 w 18515125"/>
              <a:gd name="connsiteY3" fmla="*/ 13716000 h 13739191"/>
              <a:gd name="connsiteX4" fmla="*/ 1942431 w 18515125"/>
              <a:gd name="connsiteY4" fmla="*/ 12563642 h 13739191"/>
              <a:gd name="connsiteX5" fmla="*/ 3429000 w 18515125"/>
              <a:gd name="connsiteY5" fmla="*/ 10922000 h 13739191"/>
              <a:gd name="connsiteX6" fmla="*/ 4318000 w 18515125"/>
              <a:gd name="connsiteY6" fmla="*/ 8991600 h 13739191"/>
              <a:gd name="connsiteX7" fmla="*/ 4930274 w 18515125"/>
              <a:gd name="connsiteY7" fmla="*/ 6451600 h 13739191"/>
              <a:gd name="connsiteX8" fmla="*/ 4165600 w 18515125"/>
              <a:gd name="connsiteY8" fmla="*/ 2895600 h 13739191"/>
              <a:gd name="connsiteX9" fmla="*/ 3048000 w 18515125"/>
              <a:gd name="connsiteY9" fmla="*/ 1473200 h 13739191"/>
              <a:gd name="connsiteX10" fmla="*/ 2413000 w 18515125"/>
              <a:gd name="connsiteY10" fmla="*/ 863600 h 13739191"/>
              <a:gd name="connsiteX11" fmla="*/ 2286000 w 18515125"/>
              <a:gd name="connsiteY11" fmla="*/ 660400 h 13739191"/>
              <a:gd name="connsiteX12" fmla="*/ 1676400 w 18515125"/>
              <a:gd name="connsiteY12" fmla="*/ 25400 h 13739191"/>
              <a:gd name="connsiteX13" fmla="*/ 1676400 w 18515125"/>
              <a:gd name="connsiteY13" fmla="*/ 25400 h 13739191"/>
              <a:gd name="connsiteX14" fmla="*/ 1676400 w 18515125"/>
              <a:gd name="connsiteY14" fmla="*/ 25400 h 13739191"/>
              <a:gd name="connsiteX0" fmla="*/ 1574800 w 18517036"/>
              <a:gd name="connsiteY0" fmla="*/ 0 h 13739191"/>
              <a:gd name="connsiteX1" fmla="*/ 18515125 w 18517036"/>
              <a:gd name="connsiteY1" fmla="*/ 1 h 13739191"/>
              <a:gd name="connsiteX2" fmla="*/ 18516745 w 18517036"/>
              <a:gd name="connsiteY2" fmla="*/ 13739191 h 13739191"/>
              <a:gd name="connsiteX3" fmla="*/ 0 w 18517036"/>
              <a:gd name="connsiteY3" fmla="*/ 13716000 h 13739191"/>
              <a:gd name="connsiteX4" fmla="*/ 1942431 w 18517036"/>
              <a:gd name="connsiteY4" fmla="*/ 12563642 h 13739191"/>
              <a:gd name="connsiteX5" fmla="*/ 3429000 w 18517036"/>
              <a:gd name="connsiteY5" fmla="*/ 10922000 h 13739191"/>
              <a:gd name="connsiteX6" fmla="*/ 4318000 w 18517036"/>
              <a:gd name="connsiteY6" fmla="*/ 8991600 h 13739191"/>
              <a:gd name="connsiteX7" fmla="*/ 4930274 w 18517036"/>
              <a:gd name="connsiteY7" fmla="*/ 6451600 h 13739191"/>
              <a:gd name="connsiteX8" fmla="*/ 4165600 w 18517036"/>
              <a:gd name="connsiteY8" fmla="*/ 2895600 h 13739191"/>
              <a:gd name="connsiteX9" fmla="*/ 3048000 w 18517036"/>
              <a:gd name="connsiteY9" fmla="*/ 1473200 h 13739191"/>
              <a:gd name="connsiteX10" fmla="*/ 2413000 w 18517036"/>
              <a:gd name="connsiteY10" fmla="*/ 863600 h 13739191"/>
              <a:gd name="connsiteX11" fmla="*/ 2286000 w 18517036"/>
              <a:gd name="connsiteY11" fmla="*/ 660400 h 13739191"/>
              <a:gd name="connsiteX12" fmla="*/ 1676400 w 18517036"/>
              <a:gd name="connsiteY12" fmla="*/ 25400 h 13739191"/>
              <a:gd name="connsiteX13" fmla="*/ 1676400 w 18517036"/>
              <a:gd name="connsiteY13" fmla="*/ 25400 h 13739191"/>
              <a:gd name="connsiteX14" fmla="*/ 1676400 w 18517036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0 h 13739191"/>
              <a:gd name="connsiteX1" fmla="*/ 18515125 w 18532060"/>
              <a:gd name="connsiteY1" fmla="*/ 1 h 13739191"/>
              <a:gd name="connsiteX2" fmla="*/ 18531984 w 18532060"/>
              <a:gd name="connsiteY2" fmla="*/ 13739191 h 13739191"/>
              <a:gd name="connsiteX3" fmla="*/ 0 w 18532060"/>
              <a:gd name="connsiteY3" fmla="*/ 13716000 h 13739191"/>
              <a:gd name="connsiteX4" fmla="*/ 1942431 w 18532060"/>
              <a:gd name="connsiteY4" fmla="*/ 12563642 h 13739191"/>
              <a:gd name="connsiteX5" fmla="*/ 3429000 w 18532060"/>
              <a:gd name="connsiteY5" fmla="*/ 10922000 h 13739191"/>
              <a:gd name="connsiteX6" fmla="*/ 4318000 w 18532060"/>
              <a:gd name="connsiteY6" fmla="*/ 8991600 h 13739191"/>
              <a:gd name="connsiteX7" fmla="*/ 4930274 w 18532060"/>
              <a:gd name="connsiteY7" fmla="*/ 6451600 h 13739191"/>
              <a:gd name="connsiteX8" fmla="*/ 4165600 w 18532060"/>
              <a:gd name="connsiteY8" fmla="*/ 2895600 h 13739191"/>
              <a:gd name="connsiteX9" fmla="*/ 3048000 w 18532060"/>
              <a:gd name="connsiteY9" fmla="*/ 1473200 h 13739191"/>
              <a:gd name="connsiteX10" fmla="*/ 2413000 w 18532060"/>
              <a:gd name="connsiteY10" fmla="*/ 863600 h 13739191"/>
              <a:gd name="connsiteX11" fmla="*/ 2286000 w 18532060"/>
              <a:gd name="connsiteY11" fmla="*/ 660400 h 13739191"/>
              <a:gd name="connsiteX12" fmla="*/ 1676400 w 18532060"/>
              <a:gd name="connsiteY12" fmla="*/ 25400 h 13739191"/>
              <a:gd name="connsiteX13" fmla="*/ 1676400 w 18532060"/>
              <a:gd name="connsiteY13" fmla="*/ 25400 h 13739191"/>
              <a:gd name="connsiteX14" fmla="*/ 1676400 w 18532060"/>
              <a:gd name="connsiteY14" fmla="*/ 25400 h 13739191"/>
              <a:gd name="connsiteX0" fmla="*/ 1574800 w 18532060"/>
              <a:gd name="connsiteY0" fmla="*/ 15239 h 13754430"/>
              <a:gd name="connsiteX1" fmla="*/ 18515124 w 18532060"/>
              <a:gd name="connsiteY1" fmla="*/ 0 h 13754430"/>
              <a:gd name="connsiteX2" fmla="*/ 18531984 w 18532060"/>
              <a:gd name="connsiteY2" fmla="*/ 13754430 h 13754430"/>
              <a:gd name="connsiteX3" fmla="*/ 0 w 18532060"/>
              <a:gd name="connsiteY3" fmla="*/ 13731239 h 13754430"/>
              <a:gd name="connsiteX4" fmla="*/ 1942431 w 18532060"/>
              <a:gd name="connsiteY4" fmla="*/ 12578881 h 13754430"/>
              <a:gd name="connsiteX5" fmla="*/ 3429000 w 18532060"/>
              <a:gd name="connsiteY5" fmla="*/ 10937239 h 13754430"/>
              <a:gd name="connsiteX6" fmla="*/ 4318000 w 18532060"/>
              <a:gd name="connsiteY6" fmla="*/ 9006839 h 13754430"/>
              <a:gd name="connsiteX7" fmla="*/ 4930274 w 18532060"/>
              <a:gd name="connsiteY7" fmla="*/ 6466839 h 13754430"/>
              <a:gd name="connsiteX8" fmla="*/ 4165600 w 18532060"/>
              <a:gd name="connsiteY8" fmla="*/ 2910839 h 13754430"/>
              <a:gd name="connsiteX9" fmla="*/ 3048000 w 18532060"/>
              <a:gd name="connsiteY9" fmla="*/ 1488439 h 13754430"/>
              <a:gd name="connsiteX10" fmla="*/ 2413000 w 18532060"/>
              <a:gd name="connsiteY10" fmla="*/ 878839 h 13754430"/>
              <a:gd name="connsiteX11" fmla="*/ 2286000 w 18532060"/>
              <a:gd name="connsiteY11" fmla="*/ 675639 h 13754430"/>
              <a:gd name="connsiteX12" fmla="*/ 1676400 w 18532060"/>
              <a:gd name="connsiteY12" fmla="*/ 40639 h 13754430"/>
              <a:gd name="connsiteX13" fmla="*/ 1676400 w 18532060"/>
              <a:gd name="connsiteY13" fmla="*/ 40639 h 13754430"/>
              <a:gd name="connsiteX14" fmla="*/ 1676400 w 18532060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0858"/>
              <a:gd name="connsiteY0" fmla="*/ 15239 h 13754430"/>
              <a:gd name="connsiteX1" fmla="*/ 18515124 w 18540858"/>
              <a:gd name="connsiteY1" fmla="*/ 0 h 13754430"/>
              <a:gd name="connsiteX2" fmla="*/ 18531984 w 18540858"/>
              <a:gd name="connsiteY2" fmla="*/ 13754430 h 13754430"/>
              <a:gd name="connsiteX3" fmla="*/ 0 w 18540858"/>
              <a:gd name="connsiteY3" fmla="*/ 13731239 h 13754430"/>
              <a:gd name="connsiteX4" fmla="*/ 1942431 w 18540858"/>
              <a:gd name="connsiteY4" fmla="*/ 12578881 h 13754430"/>
              <a:gd name="connsiteX5" fmla="*/ 3429000 w 18540858"/>
              <a:gd name="connsiteY5" fmla="*/ 10937239 h 13754430"/>
              <a:gd name="connsiteX6" fmla="*/ 4318000 w 18540858"/>
              <a:gd name="connsiteY6" fmla="*/ 9006839 h 13754430"/>
              <a:gd name="connsiteX7" fmla="*/ 4930274 w 18540858"/>
              <a:gd name="connsiteY7" fmla="*/ 6466839 h 13754430"/>
              <a:gd name="connsiteX8" fmla="*/ 4165600 w 18540858"/>
              <a:gd name="connsiteY8" fmla="*/ 2910839 h 13754430"/>
              <a:gd name="connsiteX9" fmla="*/ 3048000 w 18540858"/>
              <a:gd name="connsiteY9" fmla="*/ 1488439 h 13754430"/>
              <a:gd name="connsiteX10" fmla="*/ 2413000 w 18540858"/>
              <a:gd name="connsiteY10" fmla="*/ 878839 h 13754430"/>
              <a:gd name="connsiteX11" fmla="*/ 2286000 w 18540858"/>
              <a:gd name="connsiteY11" fmla="*/ 675639 h 13754430"/>
              <a:gd name="connsiteX12" fmla="*/ 1676400 w 18540858"/>
              <a:gd name="connsiteY12" fmla="*/ 40639 h 13754430"/>
              <a:gd name="connsiteX13" fmla="*/ 1676400 w 18540858"/>
              <a:gd name="connsiteY13" fmla="*/ 40639 h 13754430"/>
              <a:gd name="connsiteX14" fmla="*/ 1676400 w 18540858"/>
              <a:gd name="connsiteY14" fmla="*/ 40639 h 13754430"/>
              <a:gd name="connsiteX0" fmla="*/ 1574800 w 18549398"/>
              <a:gd name="connsiteY0" fmla="*/ 15239 h 13754430"/>
              <a:gd name="connsiteX1" fmla="*/ 18515124 w 18549398"/>
              <a:gd name="connsiteY1" fmla="*/ 0 h 13754430"/>
              <a:gd name="connsiteX2" fmla="*/ 18547224 w 18549398"/>
              <a:gd name="connsiteY2" fmla="*/ 13754430 h 13754430"/>
              <a:gd name="connsiteX3" fmla="*/ 0 w 18549398"/>
              <a:gd name="connsiteY3" fmla="*/ 13731239 h 13754430"/>
              <a:gd name="connsiteX4" fmla="*/ 1942431 w 18549398"/>
              <a:gd name="connsiteY4" fmla="*/ 12578881 h 13754430"/>
              <a:gd name="connsiteX5" fmla="*/ 3429000 w 18549398"/>
              <a:gd name="connsiteY5" fmla="*/ 10937239 h 13754430"/>
              <a:gd name="connsiteX6" fmla="*/ 4318000 w 18549398"/>
              <a:gd name="connsiteY6" fmla="*/ 9006839 h 13754430"/>
              <a:gd name="connsiteX7" fmla="*/ 4930274 w 18549398"/>
              <a:gd name="connsiteY7" fmla="*/ 6466839 h 13754430"/>
              <a:gd name="connsiteX8" fmla="*/ 4165600 w 18549398"/>
              <a:gd name="connsiteY8" fmla="*/ 2910839 h 13754430"/>
              <a:gd name="connsiteX9" fmla="*/ 3048000 w 18549398"/>
              <a:gd name="connsiteY9" fmla="*/ 1488439 h 13754430"/>
              <a:gd name="connsiteX10" fmla="*/ 2413000 w 18549398"/>
              <a:gd name="connsiteY10" fmla="*/ 878839 h 13754430"/>
              <a:gd name="connsiteX11" fmla="*/ 2286000 w 18549398"/>
              <a:gd name="connsiteY11" fmla="*/ 675639 h 13754430"/>
              <a:gd name="connsiteX12" fmla="*/ 1676400 w 18549398"/>
              <a:gd name="connsiteY12" fmla="*/ 40639 h 13754430"/>
              <a:gd name="connsiteX13" fmla="*/ 1676400 w 18549398"/>
              <a:gd name="connsiteY13" fmla="*/ 40639 h 13754430"/>
              <a:gd name="connsiteX14" fmla="*/ 1676400 w 18549398"/>
              <a:gd name="connsiteY14" fmla="*/ 40639 h 13754430"/>
              <a:gd name="connsiteX0" fmla="*/ 12625276 w 29597700"/>
              <a:gd name="connsiteY0" fmla="*/ 35559 h 13774750"/>
              <a:gd name="connsiteX1" fmla="*/ 0 w 29597700"/>
              <a:gd name="connsiteY1" fmla="*/ 0 h 13774750"/>
              <a:gd name="connsiteX2" fmla="*/ 29597700 w 29597700"/>
              <a:gd name="connsiteY2" fmla="*/ 13774750 h 13774750"/>
              <a:gd name="connsiteX3" fmla="*/ 11050476 w 29597700"/>
              <a:gd name="connsiteY3" fmla="*/ 13751559 h 13774750"/>
              <a:gd name="connsiteX4" fmla="*/ 12992907 w 29597700"/>
              <a:gd name="connsiteY4" fmla="*/ 12599201 h 13774750"/>
              <a:gd name="connsiteX5" fmla="*/ 14479476 w 29597700"/>
              <a:gd name="connsiteY5" fmla="*/ 10957559 h 13774750"/>
              <a:gd name="connsiteX6" fmla="*/ 15368476 w 29597700"/>
              <a:gd name="connsiteY6" fmla="*/ 9027159 h 13774750"/>
              <a:gd name="connsiteX7" fmla="*/ 15980750 w 29597700"/>
              <a:gd name="connsiteY7" fmla="*/ 6487159 h 13774750"/>
              <a:gd name="connsiteX8" fmla="*/ 15216076 w 29597700"/>
              <a:gd name="connsiteY8" fmla="*/ 2931159 h 13774750"/>
              <a:gd name="connsiteX9" fmla="*/ 14098476 w 29597700"/>
              <a:gd name="connsiteY9" fmla="*/ 1508759 h 13774750"/>
              <a:gd name="connsiteX10" fmla="*/ 13463476 w 29597700"/>
              <a:gd name="connsiteY10" fmla="*/ 899159 h 13774750"/>
              <a:gd name="connsiteX11" fmla="*/ 13336476 w 29597700"/>
              <a:gd name="connsiteY11" fmla="*/ 695959 h 13774750"/>
              <a:gd name="connsiteX12" fmla="*/ 12726876 w 29597700"/>
              <a:gd name="connsiteY12" fmla="*/ 60959 h 13774750"/>
              <a:gd name="connsiteX13" fmla="*/ 12726876 w 29597700"/>
              <a:gd name="connsiteY13" fmla="*/ 60959 h 13774750"/>
              <a:gd name="connsiteX14" fmla="*/ 12726876 w 29597700"/>
              <a:gd name="connsiteY14" fmla="*/ 60959 h 13774750"/>
              <a:gd name="connsiteX0" fmla="*/ 12625276 w 15980750"/>
              <a:gd name="connsiteY0" fmla="*/ 35559 h 13774750"/>
              <a:gd name="connsiteX1" fmla="*/ 0 w 15980750"/>
              <a:gd name="connsiteY1" fmla="*/ 0 h 13774750"/>
              <a:gd name="connsiteX2" fmla="*/ 52420 w 15980750"/>
              <a:gd name="connsiteY2" fmla="*/ 13774750 h 13774750"/>
              <a:gd name="connsiteX3" fmla="*/ 11050476 w 15980750"/>
              <a:gd name="connsiteY3" fmla="*/ 13751559 h 13774750"/>
              <a:gd name="connsiteX4" fmla="*/ 12992907 w 15980750"/>
              <a:gd name="connsiteY4" fmla="*/ 12599201 h 13774750"/>
              <a:gd name="connsiteX5" fmla="*/ 14479476 w 15980750"/>
              <a:gd name="connsiteY5" fmla="*/ 10957559 h 13774750"/>
              <a:gd name="connsiteX6" fmla="*/ 15368476 w 15980750"/>
              <a:gd name="connsiteY6" fmla="*/ 9027159 h 13774750"/>
              <a:gd name="connsiteX7" fmla="*/ 15980750 w 15980750"/>
              <a:gd name="connsiteY7" fmla="*/ 6487159 h 13774750"/>
              <a:gd name="connsiteX8" fmla="*/ 15216076 w 15980750"/>
              <a:gd name="connsiteY8" fmla="*/ 2931159 h 13774750"/>
              <a:gd name="connsiteX9" fmla="*/ 14098476 w 15980750"/>
              <a:gd name="connsiteY9" fmla="*/ 1508759 h 13774750"/>
              <a:gd name="connsiteX10" fmla="*/ 13463476 w 15980750"/>
              <a:gd name="connsiteY10" fmla="*/ 899159 h 13774750"/>
              <a:gd name="connsiteX11" fmla="*/ 13336476 w 15980750"/>
              <a:gd name="connsiteY11" fmla="*/ 695959 h 13774750"/>
              <a:gd name="connsiteX12" fmla="*/ 12726876 w 15980750"/>
              <a:gd name="connsiteY12" fmla="*/ 60959 h 13774750"/>
              <a:gd name="connsiteX13" fmla="*/ 12726876 w 15980750"/>
              <a:gd name="connsiteY13" fmla="*/ 60959 h 13774750"/>
              <a:gd name="connsiteX14" fmla="*/ 12726876 w 159807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13732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74750"/>
              <a:gd name="connsiteX1" fmla="*/ 0 w 17301550"/>
              <a:gd name="connsiteY1" fmla="*/ 0 h 13774750"/>
              <a:gd name="connsiteX2" fmla="*/ 52420 w 17301550"/>
              <a:gd name="connsiteY2" fmla="*/ 13774750 h 13774750"/>
              <a:gd name="connsiteX3" fmla="*/ 12371276 w 17301550"/>
              <a:gd name="connsiteY3" fmla="*/ 13751559 h 13774750"/>
              <a:gd name="connsiteX4" fmla="*/ 14313707 w 17301550"/>
              <a:gd name="connsiteY4" fmla="*/ 12599201 h 13774750"/>
              <a:gd name="connsiteX5" fmla="*/ 15800276 w 17301550"/>
              <a:gd name="connsiteY5" fmla="*/ 10957559 h 13774750"/>
              <a:gd name="connsiteX6" fmla="*/ 16689276 w 17301550"/>
              <a:gd name="connsiteY6" fmla="*/ 9027159 h 13774750"/>
              <a:gd name="connsiteX7" fmla="*/ 17301550 w 17301550"/>
              <a:gd name="connsiteY7" fmla="*/ 6487159 h 13774750"/>
              <a:gd name="connsiteX8" fmla="*/ 16536876 w 17301550"/>
              <a:gd name="connsiteY8" fmla="*/ 2931159 h 13774750"/>
              <a:gd name="connsiteX9" fmla="*/ 15419276 w 17301550"/>
              <a:gd name="connsiteY9" fmla="*/ 1508759 h 13774750"/>
              <a:gd name="connsiteX10" fmla="*/ 14784276 w 17301550"/>
              <a:gd name="connsiteY10" fmla="*/ 899159 h 13774750"/>
              <a:gd name="connsiteX11" fmla="*/ 14657276 w 17301550"/>
              <a:gd name="connsiteY11" fmla="*/ 695959 h 13774750"/>
              <a:gd name="connsiteX12" fmla="*/ 14047676 w 17301550"/>
              <a:gd name="connsiteY12" fmla="*/ 60959 h 13774750"/>
              <a:gd name="connsiteX13" fmla="*/ 14047676 w 17301550"/>
              <a:gd name="connsiteY13" fmla="*/ 60959 h 13774750"/>
              <a:gd name="connsiteX14" fmla="*/ 14047676 w 17301550"/>
              <a:gd name="connsiteY14" fmla="*/ 60959 h 13774750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689276 w 17301550"/>
              <a:gd name="connsiteY6" fmla="*/ 9027159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00276 w 17301550"/>
              <a:gd name="connsiteY5" fmla="*/ 1095755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  <a:gd name="connsiteX0" fmla="*/ 13946076 w 17301550"/>
              <a:gd name="connsiteY0" fmla="*/ 35559 h 13788398"/>
              <a:gd name="connsiteX1" fmla="*/ 0 w 17301550"/>
              <a:gd name="connsiteY1" fmla="*/ 0 h 13788398"/>
              <a:gd name="connsiteX2" fmla="*/ 25124 w 17301550"/>
              <a:gd name="connsiteY2" fmla="*/ 13788398 h 13788398"/>
              <a:gd name="connsiteX3" fmla="*/ 12371276 w 17301550"/>
              <a:gd name="connsiteY3" fmla="*/ 13751559 h 13788398"/>
              <a:gd name="connsiteX4" fmla="*/ 14313707 w 17301550"/>
              <a:gd name="connsiteY4" fmla="*/ 12599201 h 13788398"/>
              <a:gd name="connsiteX5" fmla="*/ 15871003 w 17301550"/>
              <a:gd name="connsiteY5" fmla="*/ 11045969 h 13788398"/>
              <a:gd name="connsiteX6" fmla="*/ 16901461 w 17301550"/>
              <a:gd name="connsiteY6" fmla="*/ 9168616 h 13788398"/>
              <a:gd name="connsiteX7" fmla="*/ 17301550 w 17301550"/>
              <a:gd name="connsiteY7" fmla="*/ 6487159 h 13788398"/>
              <a:gd name="connsiteX8" fmla="*/ 16536876 w 17301550"/>
              <a:gd name="connsiteY8" fmla="*/ 2931159 h 13788398"/>
              <a:gd name="connsiteX9" fmla="*/ 15419276 w 17301550"/>
              <a:gd name="connsiteY9" fmla="*/ 1508759 h 13788398"/>
              <a:gd name="connsiteX10" fmla="*/ 14784276 w 17301550"/>
              <a:gd name="connsiteY10" fmla="*/ 899159 h 13788398"/>
              <a:gd name="connsiteX11" fmla="*/ 14657276 w 17301550"/>
              <a:gd name="connsiteY11" fmla="*/ 695959 h 13788398"/>
              <a:gd name="connsiteX12" fmla="*/ 14047676 w 17301550"/>
              <a:gd name="connsiteY12" fmla="*/ 60959 h 13788398"/>
              <a:gd name="connsiteX13" fmla="*/ 14047676 w 17301550"/>
              <a:gd name="connsiteY13" fmla="*/ 60959 h 13788398"/>
              <a:gd name="connsiteX14" fmla="*/ 14047676 w 17301550"/>
              <a:gd name="connsiteY14" fmla="*/ 60959 h 1378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01550" h="13788398">
                <a:moveTo>
                  <a:pt x="13946076" y="35559"/>
                </a:moveTo>
                <a:lnTo>
                  <a:pt x="0" y="0"/>
                </a:lnTo>
                <a:cubicBezTo>
                  <a:pt x="44268" y="4640690"/>
                  <a:pt x="26576" y="6709308"/>
                  <a:pt x="25124" y="13788398"/>
                </a:cubicBezTo>
                <a:lnTo>
                  <a:pt x="12371276" y="13751559"/>
                </a:lnTo>
                <a:lnTo>
                  <a:pt x="14313707" y="12599201"/>
                </a:lnTo>
                <a:lnTo>
                  <a:pt x="15871003" y="11045969"/>
                </a:lnTo>
                <a:lnTo>
                  <a:pt x="16901461" y="9168616"/>
                </a:lnTo>
                <a:lnTo>
                  <a:pt x="17301550" y="6487159"/>
                </a:lnTo>
                <a:lnTo>
                  <a:pt x="16536876" y="2931159"/>
                </a:lnTo>
                <a:lnTo>
                  <a:pt x="15419276" y="1508759"/>
                </a:lnTo>
                <a:lnTo>
                  <a:pt x="14784276" y="899159"/>
                </a:lnTo>
                <a:lnTo>
                  <a:pt x="14657276" y="695959"/>
                </a:lnTo>
                <a:lnTo>
                  <a:pt x="14047676" y="60959"/>
                </a:lnTo>
                <a:lnTo>
                  <a:pt x="14047676" y="60959"/>
                </a:lnTo>
                <a:lnTo>
                  <a:pt x="14047676" y="60959"/>
                </a:lnTo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799" dirty="0"/>
          </a:p>
        </p:txBody>
      </p:sp>
      <p:pic>
        <p:nvPicPr>
          <p:cNvPr id="4" name="Kuva 11">
            <a:extLst>
              <a:ext uri="{FF2B5EF4-FFF2-40B4-BE49-F238E27FC236}">
                <a16:creationId xmlns:a16="http://schemas.microsoft.com/office/drawing/2014/main" id="{04A4CDC9-042E-2815-1A57-8CE3C8DA18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373" t="8198" b="4612"/>
          <a:stretch/>
        </p:blipFill>
        <p:spPr>
          <a:xfrm>
            <a:off x="2087271" y="0"/>
            <a:ext cx="8017460" cy="6866637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5639" y="224084"/>
            <a:ext cx="7776000" cy="4973541"/>
          </a:xfrm>
          <a:prstGeom prst="rect">
            <a:avLst/>
          </a:prstGeom>
        </p:spPr>
        <p:txBody>
          <a:bodyPr lIns="180000" tIns="54000" bIns="54000">
            <a:spAutoFit/>
          </a:bodyPr>
          <a:lstStyle/>
          <a:p>
            <a:r>
              <a:rPr lang="fi-FI" sz="1866" b="1">
                <a:solidFill>
                  <a:schemeClr val="bg1"/>
                </a:solidFill>
              </a:rPr>
              <a:t>	</a:t>
            </a:r>
            <a:r>
              <a:rPr lang="fi-FI" sz="1866" b="1">
                <a:solidFill>
                  <a:schemeClr val="bg1"/>
                </a:solidFill>
                <a:latin typeface="+mj-lt"/>
              </a:rPr>
              <a:t>Strategia 2030</a:t>
            </a:r>
          </a:p>
          <a:p>
            <a:endParaRPr lang="fi-FI" sz="1866">
              <a:solidFill>
                <a:schemeClr val="bg1"/>
              </a:solidFill>
            </a:endParaRPr>
          </a:p>
          <a:p>
            <a:pPr marL="457200"/>
            <a:r>
              <a:rPr lang="fi-FI" sz="1866">
                <a:solidFill>
                  <a:schemeClr val="bg1"/>
                </a:solidFill>
              </a:rPr>
              <a:t>Aanaar áinoošlajâsâš luándu lii puoh tooimâ vuáđđun. </a:t>
            </a:r>
            <a:br>
              <a:rPr lang="fi-FI" sz="1866">
                <a:solidFill>
                  <a:schemeClr val="bg1"/>
                </a:solidFill>
              </a:rPr>
            </a:br>
            <a:r>
              <a:rPr lang="fi-FI" sz="1866">
                <a:solidFill>
                  <a:schemeClr val="bg1"/>
                </a:solidFill>
              </a:rPr>
              <a:t>Mij kevttip luándu ovdâsvástádâslávt já nanodep luándukapitaal.</a:t>
            </a:r>
          </a:p>
          <a:p>
            <a:pPr marL="457200"/>
            <a:endParaRPr lang="fi-FI" sz="1866">
              <a:solidFill>
                <a:schemeClr val="bg1"/>
              </a:solidFill>
            </a:endParaRPr>
          </a:p>
          <a:p>
            <a:pPr marL="457200"/>
            <a:r>
              <a:rPr lang="fi-FI" sz="1866">
                <a:solidFill>
                  <a:schemeClr val="bg1"/>
                </a:solidFill>
              </a:rPr>
              <a:t>Iäláttâsah, moh ovdáneh täsitiädulávt, láá kieldâ eellimvyeimi vuáđđun. Mij ovdedep iäláttâsâid tienuuvt, ete toh láá maaŋgâpiälásuboh já tuáimih pirrâ ive.</a:t>
            </a:r>
          </a:p>
          <a:p>
            <a:pPr marL="457200"/>
            <a:endParaRPr lang="fi-FI" sz="1866">
              <a:solidFill>
                <a:schemeClr val="bg1"/>
              </a:solidFill>
            </a:endParaRPr>
          </a:p>
          <a:p>
            <a:pPr marL="457200"/>
            <a:r>
              <a:rPr lang="fi-FI" sz="1866">
                <a:solidFill>
                  <a:schemeClr val="bg1"/>
                </a:solidFill>
              </a:rPr>
              <a:t>Sosiaallávt kilelis ovdánem já suhâpuolvâst nuubán sirdâšum merhâšume láá šiev eellim vuáđđun. Mij ovdedep siärvuslâšvuođâ já kieldâässei torvolâšvuođâ sehe eromâšávt párnái já nuorâi pyereestvaijeem.</a:t>
            </a:r>
          </a:p>
          <a:p>
            <a:pPr marL="457200"/>
            <a:endParaRPr lang="fi-FI" sz="1866">
              <a:solidFill>
                <a:schemeClr val="bg1"/>
              </a:solidFill>
            </a:endParaRPr>
          </a:p>
          <a:p>
            <a:pPr marL="457200"/>
            <a:r>
              <a:rPr lang="fi-FI" sz="1866">
                <a:solidFill>
                  <a:schemeClr val="bg1"/>
                </a:solidFill>
              </a:rPr>
              <a:t>Sämmilâšvuotâ lii mávsulâš uási Aanaar kieldâst. Mij ovdedep sämikielâ já -kulttuur sajattuv oovtâstpargoost sämikuávlu eres tuáimeiguin.</a:t>
            </a:r>
          </a:p>
        </p:txBody>
      </p:sp>
    </p:spTree>
    <p:extLst>
      <p:ext uri="{BB962C8B-B14F-4D97-AF65-F5344CB8AC3E}">
        <p14:creationId xmlns:p14="http://schemas.microsoft.com/office/powerpoint/2010/main" val="18898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1" y="228006"/>
            <a:ext cx="10654747" cy="1140856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fi-FI">
                <a:latin typeface="Avenir Next LT Pro (Otsikot)"/>
                <a:cs typeface="Arial" panose="020B0604020202020204" pitchFamily="34" charset="0"/>
              </a:rPr>
              <a:t>Mii áárvuh</a:t>
            </a:r>
            <a:br>
              <a:rPr lang="fi-FI"/>
            </a:br>
            <a:endParaRPr lang="fi-FI" dirty="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C913E56-C45E-2F00-F962-E3017ABEB78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99179298"/>
              </p:ext>
            </p:extLst>
          </p:nvPr>
        </p:nvGraphicFramePr>
        <p:xfrm>
          <a:off x="775252" y="1368862"/>
          <a:ext cx="10668000" cy="5476629"/>
        </p:xfrm>
        <a:graphic>
          <a:graphicData uri="http://schemas.openxmlformats.org/drawingml/2006/table">
            <a:tbl>
              <a:tblPr firstRow="1" bandRow="1"/>
              <a:tblGrid>
                <a:gridCol w="2192852">
                  <a:extLst>
                    <a:ext uri="{9D8B030D-6E8A-4147-A177-3AD203B41FA5}">
                      <a16:colId xmlns:a16="http://schemas.microsoft.com/office/drawing/2014/main" val="255540338"/>
                    </a:ext>
                  </a:extLst>
                </a:gridCol>
                <a:gridCol w="8475148">
                  <a:extLst>
                    <a:ext uri="{9D8B030D-6E8A-4147-A177-3AD203B41FA5}">
                      <a16:colId xmlns:a16="http://schemas.microsoft.com/office/drawing/2014/main" val="2522558022"/>
                    </a:ext>
                  </a:extLst>
                </a:gridCol>
              </a:tblGrid>
              <a:tr h="364171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Áárvuh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     Maht mij eellip árvuidân tuottân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4056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Siärvuslâš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toimâp vuoigâlávt já kohtâlep nubijdân oovtviärdásávt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Mii toimâm lii puoh tiilijn ávus, čuávdusân viggee já nuubijd áárvust annee.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huolâttep torvolâšvuođâst oles kieldâ kuávlust.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Mijjân lii tehálâš pärniperrui tuárjum, mávsulâš puárisvuotâ já positiivlâš vuáhádume finnoduvâi kuáttá.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i-FI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Kieldâ pargoviehâ uásálist aktiivlávt tooimâ oovdedmân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55610"/>
                  </a:ext>
                </a:extLst>
              </a:tr>
              <a:tr h="1304944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Páihálâš</a:t>
                      </a:r>
                      <a:endParaRPr lang="fi-FI" sz="1400" b="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Páihálâšvuotâ huksejuvvoo oovtâst – toos kuleh uásálâšvuotâ já uásálistem, nuubij huámmášumán väldim já kunnijâttem sehe kuásutteijeevuotâ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viggâp oovtâst lasettiđ páihálij pyevtittâsâi já palvâlusâi kevttim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uuccâp čuávdusijd páihálij pyevtittâsâi já palvâlusâi jáludemtääsi pyereedmân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Kieldâ ulmuuh sehe finnoduvah já siärváduvah, moh tuáimih kieldâ kuávlust, láá kieldâ tehálumoseh ääpih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6530778"/>
                  </a:ext>
                </a:extLst>
              </a:tr>
              <a:tr h="130709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Tyestil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tuostâp toohâđ čielgâ miärádâsâid rievtis ääigi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lep aalmugijkoskâsávt aktiivliih tuáimeeh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uáinip aašij positiivlijd peelijd já tuostâp uuccâđ uđđâ čuávdusijd, moh tuáimih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movtijdittep tyestilis keččâlmân já oppâp feeilâin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ovdedep kieldâ ornijduumijd puátteevuođâ tárboid</a:t>
                      </a:r>
                    </a:p>
                  </a:txBody>
                  <a:tcPr marT="46800" marB="46800"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0481"/>
                  </a:ext>
                </a:extLst>
              </a:tr>
              <a:tr h="1062163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Ovdâsvástádâslâš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turvâstep tááláid já puáttee suhâpuolváid kilelis ovdánem máhđulâšvuođâid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kyeddip täsitiädulávt ovdâsvástádâs luándust, ekonomiast já ulmuin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toimâp ovdâsvástádâslávt miärádâsâi rähten já pargoadeleijen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Arial" panose="020B0604020202020204" pitchFamily="34" charset="0"/>
                        </a:rPr>
                        <a:t>Mij olášuttep mii lopádâsâid</a:t>
                      </a:r>
                      <a:endParaRPr lang="fi-FI" sz="1400" b="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5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638331"/>
                  </a:ext>
                </a:extLst>
              </a:tr>
            </a:tbl>
          </a:graphicData>
        </a:graphic>
      </p:graphicFrame>
      <p:sp>
        <p:nvSpPr>
          <p:cNvPr id="3" name="Suorakulmio 2"/>
          <p:cNvSpPr/>
          <p:nvPr/>
        </p:nvSpPr>
        <p:spPr>
          <a:xfrm>
            <a:off x="-5962650" y="-182763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i-FI"/>
          </a:p>
          <a:p>
            <a:endParaRPr lang="fi-FI" sz="140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4BA6F47B-7B8E-40BE-8716-9BF8F4937DFF}"/>
              </a:ext>
            </a:extLst>
          </p:cNvPr>
          <p:cNvSpPr/>
          <p:nvPr/>
        </p:nvSpPr>
        <p:spPr>
          <a:xfrm>
            <a:off x="797415" y="1630816"/>
            <a:ext cx="10533527" cy="777197"/>
          </a:xfrm>
          <a:prstGeom prst="rect">
            <a:avLst/>
          </a:prstGeom>
          <a:solidFill>
            <a:schemeClr val="bg1"/>
          </a:solidFill>
          <a:ln w="12700">
            <a:rou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>
              <a:latin typeface="+mj-lt"/>
            </a:endParaRPr>
          </a:p>
          <a:p>
            <a:pPr lvl="0" algn="ctr"/>
            <a:r>
              <a:rPr lang="fi-FI" sz="2400">
                <a:solidFill>
                  <a:srgbClr val="6E6E6E">
                    <a:lumMod val="75000"/>
                  </a:srgbClr>
                </a:solidFill>
              </a:rPr>
              <a:t>SIÄRVUSLÂŠ – PÁIHÁLÂŠ – TYESTIL – OVDÂSVÁSTÁDÂSLÂŠ</a:t>
            </a:r>
          </a:p>
          <a:p>
            <a:pPr algn="ctr"/>
            <a:endParaRPr lang="fi-FI" sz="2400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B846A46-B9C7-46FB-8D83-7C05B486EB63}"/>
              </a:ext>
            </a:extLst>
          </p:cNvPr>
          <p:cNvSpPr/>
          <p:nvPr/>
        </p:nvSpPr>
        <p:spPr>
          <a:xfrm>
            <a:off x="851646" y="3165752"/>
            <a:ext cx="2674826" cy="189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LUÁNDU</a:t>
            </a:r>
          </a:p>
          <a:p>
            <a:pPr lvl="0" algn="ctr"/>
            <a:endParaRPr lang="fi-FI">
              <a:solidFill>
                <a:srgbClr val="6E6E6E"/>
              </a:solidFill>
            </a:endParaRPr>
          </a:p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Luándu kilelis kevttim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B6A58303-6694-43EA-9A64-C896524A1880}"/>
              </a:ext>
            </a:extLst>
          </p:cNvPr>
          <p:cNvSpPr/>
          <p:nvPr/>
        </p:nvSpPr>
        <p:spPr>
          <a:xfrm>
            <a:off x="3501304" y="3165752"/>
            <a:ext cx="2562875" cy="189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EELLIMVYEIMI</a:t>
            </a:r>
          </a:p>
          <a:p>
            <a:pPr lvl="0" algn="ctr"/>
            <a:endParaRPr lang="fi-FI">
              <a:solidFill>
                <a:srgbClr val="6E6E6E"/>
              </a:solidFill>
            </a:endParaRPr>
          </a:p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Iäláttâsâi maaŋgâpiälásubbon toohâm já ovdedem pirrâihásâžžân.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68771AAB-1DA2-49EE-89FC-29B3B1F152C4}"/>
              </a:ext>
            </a:extLst>
          </p:cNvPr>
          <p:cNvSpPr/>
          <p:nvPr/>
        </p:nvSpPr>
        <p:spPr>
          <a:xfrm>
            <a:off x="6064179" y="3144901"/>
            <a:ext cx="2626520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SÄMMILÂŠVUOTÂ</a:t>
            </a:r>
          </a:p>
          <a:p>
            <a:pPr lvl="0" algn="ctr"/>
            <a:endParaRPr lang="fi-FI">
              <a:solidFill>
                <a:srgbClr val="6E6E6E"/>
              </a:solidFill>
            </a:endParaRPr>
          </a:p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Sämikielâi já -kulttuur ovdedem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15566C5-3EF2-4EF0-8E4B-2F311D49CADD}"/>
              </a:ext>
            </a:extLst>
          </p:cNvPr>
          <p:cNvSpPr/>
          <p:nvPr/>
        </p:nvSpPr>
        <p:spPr>
          <a:xfrm>
            <a:off x="8690699" y="3144901"/>
            <a:ext cx="2663099" cy="1920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ŠIEV EELLIM</a:t>
            </a:r>
          </a:p>
          <a:p>
            <a:pPr lvl="0" algn="ctr"/>
            <a:endParaRPr lang="fi-FI">
              <a:solidFill>
                <a:srgbClr val="6E6E6E"/>
              </a:solidFill>
            </a:endParaRPr>
          </a:p>
          <a:p>
            <a:pPr lvl="0" algn="ctr"/>
            <a:r>
              <a:rPr lang="fi-FI">
                <a:solidFill>
                  <a:srgbClr val="083213"/>
                </a:solidFill>
                <a:cs typeface="Arial" panose="020B0604020202020204" pitchFamily="34" charset="0"/>
              </a:rPr>
              <a:t>Sosiaallávt kilelis ovdánem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6E179B6-4D1A-4262-9526-B1C2A46956FD}"/>
              </a:ext>
            </a:extLst>
          </p:cNvPr>
          <p:cNvSpPr/>
          <p:nvPr/>
        </p:nvSpPr>
        <p:spPr>
          <a:xfrm>
            <a:off x="805298" y="751390"/>
            <a:ext cx="10538671" cy="885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>
                <a:solidFill>
                  <a:schemeClr val="tx1">
                    <a:lumMod val="75000"/>
                  </a:schemeClr>
                </a:solidFill>
              </a:rPr>
              <a:t>Eellimvyeimi já šiev eellim ovdâsvástádâslâš ovdedeijee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8DBA88FB-6769-D3B2-F771-384BEF5E0632}"/>
              </a:ext>
            </a:extLst>
          </p:cNvPr>
          <p:cNvSpPr/>
          <p:nvPr/>
        </p:nvSpPr>
        <p:spPr>
          <a:xfrm>
            <a:off x="810786" y="6168464"/>
            <a:ext cx="10533184" cy="639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accent6"/>
                </a:solidFill>
              </a:rPr>
              <a:t>Hiäđukocceem TOP 8, Vaikutteijee viestâdem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C9D95F2A-E693-0BDA-ECAD-A512793FFEE1}"/>
              </a:ext>
            </a:extLst>
          </p:cNvPr>
          <p:cNvSpPr/>
          <p:nvPr/>
        </p:nvSpPr>
        <p:spPr>
          <a:xfrm>
            <a:off x="805299" y="99654"/>
            <a:ext cx="10538670" cy="6996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>
                <a:solidFill>
                  <a:schemeClr val="accent1"/>
                </a:solidFill>
              </a:rPr>
              <a:t>Aanaar – Vuáimálâš luándustis</a:t>
            </a:r>
          </a:p>
        </p:txBody>
      </p:sp>
      <p:graphicFrame>
        <p:nvGraphicFramePr>
          <p:cNvPr id="26" name="Taulukko 25">
            <a:extLst>
              <a:ext uri="{FF2B5EF4-FFF2-40B4-BE49-F238E27FC236}">
                <a16:creationId xmlns:a16="http://schemas.microsoft.com/office/drawing/2014/main" id="{38EED26E-E84C-04F5-3AE6-3F5ABFA66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39573"/>
              </p:ext>
            </p:extLst>
          </p:nvPr>
        </p:nvGraphicFramePr>
        <p:xfrm>
          <a:off x="797411" y="4970898"/>
          <a:ext cx="10534905" cy="1746000"/>
        </p:xfrm>
        <a:graphic>
          <a:graphicData uri="http://schemas.openxmlformats.org/drawingml/2006/table">
            <a:tbl>
              <a:tblPr/>
              <a:tblGrid>
                <a:gridCol w="10534905">
                  <a:extLst>
                    <a:ext uri="{9D8B030D-6E8A-4147-A177-3AD203B41FA5}">
                      <a16:colId xmlns:a16="http://schemas.microsoft.com/office/drawing/2014/main" val="3901020508"/>
                    </a:ext>
                  </a:extLst>
                </a:gridCol>
              </a:tblGrid>
              <a:tr h="174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Iäláttâsohjelm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Pyereestvaijeem, tiervâsvuođâ já torvolâšvuođâ ohjelm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Kielâpooliitlâš ohjelm (säämi kielâstrategia)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Eennâmpooliitlâš ohjelm</a:t>
                      </a:r>
                      <a:r>
                        <a:rPr lang="fi-FI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51492"/>
                  </a:ext>
                </a:extLst>
              </a:tr>
            </a:tbl>
          </a:graphicData>
        </a:graphic>
      </p:graphicFrame>
      <p:graphicFrame>
        <p:nvGraphicFramePr>
          <p:cNvPr id="27" name="Taulukko 26">
            <a:extLst>
              <a:ext uri="{FF2B5EF4-FFF2-40B4-BE49-F238E27FC236}">
                <a16:creationId xmlns:a16="http://schemas.microsoft.com/office/drawing/2014/main" id="{811791BD-F955-E114-5A51-C713575C8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96015"/>
              </p:ext>
            </p:extLst>
          </p:nvPr>
        </p:nvGraphicFramePr>
        <p:xfrm>
          <a:off x="786037" y="6248397"/>
          <a:ext cx="10549218" cy="461100"/>
        </p:xfrm>
        <a:graphic>
          <a:graphicData uri="http://schemas.openxmlformats.org/drawingml/2006/table">
            <a:tbl>
              <a:tblPr/>
              <a:tblGrid>
                <a:gridCol w="10549218">
                  <a:extLst>
                    <a:ext uri="{9D8B030D-6E8A-4147-A177-3AD203B41FA5}">
                      <a16:colId xmlns:a16="http://schemas.microsoft.com/office/drawing/2014/main" val="953282322"/>
                    </a:ext>
                  </a:extLst>
                </a:gridCol>
              </a:tblGrid>
              <a:tr h="46110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69017"/>
                  </a:ext>
                </a:extLst>
              </a:tr>
            </a:tbl>
          </a:graphicData>
        </a:graphic>
      </p:graphicFrame>
      <p:graphicFrame>
        <p:nvGraphicFramePr>
          <p:cNvPr id="28" name="Taulukko 27">
            <a:extLst>
              <a:ext uri="{FF2B5EF4-FFF2-40B4-BE49-F238E27FC236}">
                <a16:creationId xmlns:a16="http://schemas.microsoft.com/office/drawing/2014/main" id="{E68AA01C-63C1-23CA-F887-C0C217455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086247"/>
              </p:ext>
            </p:extLst>
          </p:nvPr>
        </p:nvGraphicFramePr>
        <p:xfrm>
          <a:off x="797415" y="2408728"/>
          <a:ext cx="10526462" cy="2569667"/>
        </p:xfrm>
        <a:graphic>
          <a:graphicData uri="http://schemas.openxmlformats.org/drawingml/2006/table">
            <a:tbl>
              <a:tblPr/>
              <a:tblGrid>
                <a:gridCol w="10526462">
                  <a:extLst>
                    <a:ext uri="{9D8B030D-6E8A-4147-A177-3AD203B41FA5}">
                      <a16:colId xmlns:a16="http://schemas.microsoft.com/office/drawing/2014/main" val="2018928005"/>
                    </a:ext>
                  </a:extLst>
                </a:gridCol>
              </a:tblGrid>
              <a:tr h="6785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E6E6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Strategia tiäddučuogâstâhsyergih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703249"/>
                  </a:ext>
                </a:extLst>
              </a:tr>
              <a:tr h="1891076">
                <a:tc>
                  <a:txBody>
                    <a:bodyPr/>
                    <a:lstStyle/>
                    <a:p>
                      <a:endParaRPr lang="fi-FI" sz="24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8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47535"/>
              </p:ext>
            </p:extLst>
          </p:nvPr>
        </p:nvGraphicFramePr>
        <p:xfrm>
          <a:off x="100801" y="607831"/>
          <a:ext cx="12002122" cy="64939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82462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42092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57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Strategia tiäddučuogâstâhsyergih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Toimâlâš mittomeeri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Njunoštooimah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149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LUÁNDU</a:t>
                      </a: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1" kern="1200" noProof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Luándu kilelis kevttim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Luándukapitaal áárvu lasettem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Šoŋŋâdâhnubástusân västidem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Vuárukiävttuekonomia ovdedem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Stivrejum já merkkejum kiäinuh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Kilelis eennâmkevttim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287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EELLIMVYEIMI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Iäláttâsâi maaŋgâpiälásubbon toohâm já ovdedem pirrâihásâžžân.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Investistmij ovdedem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Iäláttâsrááhtus nanodem já maaŋgâpiälásubbon toohâm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Čepis pargovyeimi finnim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Ovdâsvástádâslâš pirrâihásâš mađhâšem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Tave iäláttâsah, moh vyelgih luándust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Pargovyeimi- já finnodâhpalvâlusah, moh tuáimih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Juksâmvuotâ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9911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SÄMMILÂŠVUOTÂ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Sämikielâi nanodem já sämikulttuur ovdedem tuárjum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Sämmilâšvuotâ lii mávsulâš uási aanaarlii aargâst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Sämikielâi oinum nanodem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Sämikielâlij pargei finnim pyeredem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Sämikielâlij palvâlusâi nanodem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Pyereh aalmugkoskâvuođah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Ovdedeijee vuárusavâstâllâm sämmilâštuáimeiguin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ŠIEV EELLIM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Šiev eellim – Sosiaallávt kilelis ovdánem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Palvâlusah, moh tuáimih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Párnááh já nuorah, kiäh vajeh pyereest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Elilâmulmui pyereestvaijeem já eellimkvaliteet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Oovtâstpargo Laapi pyereestvaijeemkuávloin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Fiätulâš juksâmvuotâ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Kylái tuárjum toi jieijâs táárbui já vuolgâsoojij vuáđuld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Muneárvuštâllâm olášuttem merhâšittee haavâin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  <p:sp>
        <p:nvSpPr>
          <p:cNvPr id="3" name="Suorakulmio 2"/>
          <p:cNvSpPr/>
          <p:nvPr/>
        </p:nvSpPr>
        <p:spPr>
          <a:xfrm>
            <a:off x="305956" y="158261"/>
            <a:ext cx="9478800" cy="49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spc="-4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Strategia tiäddučuogâstâhsyergih </a:t>
            </a:r>
          </a:p>
        </p:txBody>
      </p:sp>
    </p:spTree>
    <p:extLst>
      <p:ext uri="{BB962C8B-B14F-4D97-AF65-F5344CB8AC3E}">
        <p14:creationId xmlns:p14="http://schemas.microsoft.com/office/powerpoint/2010/main" val="143932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36853"/>
              </p:ext>
            </p:extLst>
          </p:nvPr>
        </p:nvGraphicFramePr>
        <p:xfrm>
          <a:off x="100801" y="611330"/>
          <a:ext cx="12002122" cy="65820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77568">
                  <a:extLst>
                    <a:ext uri="{9D8B030D-6E8A-4147-A177-3AD203B41FA5}">
                      <a16:colId xmlns:a16="http://schemas.microsoft.com/office/drawing/2014/main" val="3893396914"/>
                    </a:ext>
                  </a:extLst>
                </a:gridCol>
                <a:gridCol w="3255468">
                  <a:extLst>
                    <a:ext uri="{9D8B030D-6E8A-4147-A177-3AD203B41FA5}">
                      <a16:colId xmlns:a16="http://schemas.microsoft.com/office/drawing/2014/main" val="1313524396"/>
                    </a:ext>
                  </a:extLst>
                </a:gridCol>
                <a:gridCol w="6069086">
                  <a:extLst>
                    <a:ext uri="{9D8B030D-6E8A-4147-A177-3AD203B41FA5}">
                      <a16:colId xmlns:a16="http://schemas.microsoft.com/office/drawing/2014/main" val="4049781404"/>
                    </a:ext>
                  </a:extLst>
                </a:gridCol>
              </a:tblGrid>
              <a:tr h="4670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Strategia tiäddučuogâstâhsyergih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Toimâlâš mittomeeri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i-FI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Čuávvum (mittáreh)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13210"/>
                  </a:ext>
                </a:extLst>
              </a:tr>
              <a:tr h="12082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LUÁNDU</a:t>
                      </a: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Luándu kilelis kevttim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321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Uđđâsistanneemtääsi ovdánem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Kaavaamist láá valdum anon relevanteh kilelis ovdánem mittáreh,Te láá/Iä lah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Šoŋŋâdâhvuávám lii rahtum, Te lii/Ij lah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Kieldâkoijâdâlmij puátuseh (aassâmmakkumvuotâ já tuđâvâšvuotâ palvâlussáid)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56898"/>
                  </a:ext>
                </a:extLst>
              </a:tr>
              <a:tr h="13350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i-FI" sz="1200">
                          <a:solidFill>
                            <a:schemeClr val="accent6"/>
                          </a:solidFill>
                        </a:rPr>
                        <a:t>EELLIMVYEIMI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321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Iäláttâsâi maaŋgâpiälásubbon toohâm já ovdedem pirrâihásâžžân.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321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Kieldâ ässeemere ovdánem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Ijâstâllâmkapasiteet mánuppajasâš kiävttutääsi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Eellimvyeimiohjelm vuáđuld lii rahtum kieldâkonsern investistemohjelm, Te lii/Ij lah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Suomâ irâtteijei kieldâbaromeetter puátuseh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Iäláttâssáid, moi vuáđđun lii luándu, lii rahtum ekosysteemvuávám, Te lii/Ij lah</a:t>
                      </a: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51012"/>
                  </a:ext>
                </a:extLst>
              </a:tr>
              <a:tr h="1911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SÄMMILÂŠVUOTÂ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kern="1200" dirty="0">
                        <a:solidFill>
                          <a:schemeClr val="accent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Sämikielâi nanodem já </a:t>
                      </a:r>
                      <a:br>
                        <a:rPr kumimoji="0" lang="fi-FI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i-FI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sämikulttuur ovdedem tuárjum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8321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Staatâtorjui olášume arâšoddâdmist já máttááttâsâst €/ihe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Sämikielâlii máttááttâs já arâšoddâdem sehe sämikielâ máttááttâs meeri (olášum tiijmeh já pärnimereh)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Tuđâvâšvuotâ sämikielâláid palvâlussáid (koijâdâllâm)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Jurgâlussáid, tulkkuumáid, almottâssáid já viestâdmân kevttum € já pargeeresurseh/ihe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Kielâpooliitlii ohjelm (kielâstrategia) indikaattorij analysistem jyehi ive, Kale/Ij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33890"/>
                  </a:ext>
                </a:extLst>
              </a:tr>
              <a:tr h="154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ŠIEV EELLIM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0" i="1" dirty="0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Šiev eellim – Sosiaallávt kilelis ovdánem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Pyereestvaijeem já tiervâsvuođâ ovdedem kiärdoo (HYTE-kiärdoo) mittárij ovdánem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Škovlâtiervâsvuotâkoijâdâllâm puátusij ovdánem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Kalle päärnist já nuorâst lii äigiájánâs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Kalle päärnist já nuorâst lii ustev (%)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Uárnejum škovliittâsâi lohomeeri (kylái torvolâšvuotâ)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321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Olášum miärádâsâi vaikuttâsâi muneárvuštâlmij lohomeeri (EVA lhm)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75096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305956" y="158261"/>
            <a:ext cx="9478800" cy="49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fi-FI" sz="2000" spc="-40">
                <a:solidFill>
                  <a:schemeClr val="accent6"/>
                </a:solidFill>
                <a:latin typeface="Avenir Next LT Pro"/>
                <a:ea typeface="Calibri" panose="020F0502020204030204" pitchFamily="34" charset="0"/>
                <a:cs typeface="+mj-cs"/>
              </a:rPr>
              <a:t>Strategia čuávvum</a:t>
            </a:r>
          </a:p>
        </p:txBody>
      </p:sp>
    </p:spTree>
    <p:extLst>
      <p:ext uri="{BB962C8B-B14F-4D97-AF65-F5344CB8AC3E}">
        <p14:creationId xmlns:p14="http://schemas.microsoft.com/office/powerpoint/2010/main" val="31877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50597"/>
            <a:ext cx="10668000" cy="1239346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tabLst/>
            </a:pPr>
            <a:r>
              <a:rPr lang="fi-FI">
                <a:solidFill>
                  <a:srgbClr val="FFFFFF"/>
                </a:solidFill>
              </a:rPr>
              <a:t>Hiäđukocceem já vaikuttem TOP 8</a:t>
            </a:r>
            <a:br>
              <a:rPr lang="fi-FI">
                <a:solidFill>
                  <a:srgbClr val="FFFFFF"/>
                </a:solidFill>
              </a:rPr>
            </a:b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2000" y="1494348"/>
            <a:ext cx="10668000" cy="4658360"/>
          </a:xfrm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1. Aassâmviistij já toimâsoojij huksim ovdedem</a:t>
            </a: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2. Energiapolitiik (huolâttâsvisesvuotâ, uđđâ energiahäämih, piäivášvyeimi, biovyeimi)</a:t>
            </a: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3. Mađhâšem pirrâihásâšvuođâ já torvolâšvuođâ ovdedem, ”mađhâšeijeeviäru”</a:t>
            </a: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4. Maaŋgâpáihálâšvuođâ (su. monipaikkaisuus) ovdedem</a:t>
            </a: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5. Sämikielâi já -kulttuur ruttâdem já tooimâ nanodem</a:t>
            </a: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6. Juksâmvuotâ já jotolâhohtâvuođah, kirdemjotolâh, tuáimee mätkikuáluseh, linjášauto-ohtâvuođâi pyeredem kieldân já kieldâ siste, kuávlumaađij 955 já váldumaađij 4</a:t>
            </a: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7. Sosiaal- já tiervâsvuođâpalvâlusâi kuávlulâš finnimvuotâ</a:t>
            </a: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8. Pargo- já iäláttâskuávlu toimâm já ekonomia visásmittem</a:t>
            </a:r>
          </a:p>
          <a:p>
            <a:pPr marL="0" lvl="0" indent="0" defTabSz="914400">
              <a:lnSpc>
                <a:spcPct val="90000"/>
              </a:lnSpc>
              <a:buClrTx/>
              <a:buNone/>
            </a:pPr>
            <a:endParaRPr lang="fi-FI" sz="2000">
              <a:solidFill>
                <a:srgbClr val="000000"/>
              </a:solidFill>
            </a:endParaRPr>
          </a:p>
          <a:p>
            <a:pPr marL="0" lvl="0" indent="0" defTabSz="914400">
              <a:buClrTx/>
              <a:buNone/>
            </a:pPr>
            <a:r>
              <a:rPr lang="fi-FI" sz="2000">
                <a:solidFill>
                  <a:srgbClr val="000000"/>
                </a:solidFill>
              </a:rPr>
              <a:t>Hiäđukocceem já vaikuttem TOP 8 uásisuorgij miäruštâllâm ulmen lii ovdediđ kieldân strategisávt tehálijd aašijd, tärkkilistiđ kieldâ viestâ, karttiđ ulmemiäldásijd vaikuttem čuosâttuvâid já miäruštâllâđ tooimâid, maid puáhtá porgâđ.</a:t>
            </a:r>
          </a:p>
        </p:txBody>
      </p:sp>
    </p:spTree>
    <p:extLst>
      <p:ext uri="{BB962C8B-B14F-4D97-AF65-F5344CB8AC3E}">
        <p14:creationId xmlns:p14="http://schemas.microsoft.com/office/powerpoint/2010/main" val="795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399841"/>
            <a:ext cx="10668000" cy="1140857"/>
          </a:xfr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i-FI"/>
              <a:t>Vaikutteijee viestâdem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31750">
            <a:solidFill>
              <a:schemeClr val="accent3"/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95000"/>
              </a:lnSpc>
              <a:buClrTx/>
            </a:pPr>
            <a:r>
              <a:rPr lang="fi-FI" sz="2200">
                <a:solidFill>
                  <a:schemeClr val="accent6"/>
                </a:solidFill>
              </a:rPr>
              <a:t>Kieldâviestâdem, palvâlusah já miärádâsah</a:t>
            </a:r>
          </a:p>
          <a:p>
            <a:pPr marL="342900" indent="-342900">
              <a:lnSpc>
                <a:spcPct val="95000"/>
              </a:lnSpc>
              <a:buClrTx/>
            </a:pPr>
            <a:r>
              <a:rPr lang="fi-FI" sz="2200">
                <a:solidFill>
                  <a:schemeClr val="accent6"/>
                </a:solidFill>
              </a:rPr>
              <a:t>Strategisâš viestâdem já tieđettem, hiäđukocceem</a:t>
            </a:r>
          </a:p>
          <a:p>
            <a:pPr marL="342900" indent="-342900">
              <a:lnSpc>
                <a:spcPct val="95000"/>
              </a:lnSpc>
              <a:buClrTx/>
            </a:pPr>
            <a:r>
              <a:rPr lang="fi-FI" sz="2200">
                <a:solidFill>
                  <a:schemeClr val="accent6"/>
                </a:solidFill>
              </a:rPr>
              <a:t>Siskáldâs viestâdem pargoviehân já konsernfinnoduvváid</a:t>
            </a:r>
          </a:p>
          <a:p>
            <a:pPr marL="342900" indent="-342900">
              <a:lnSpc>
                <a:spcPct val="95000"/>
              </a:lnSpc>
              <a:buClrTx/>
            </a:pPr>
            <a:r>
              <a:rPr lang="fi-FI" sz="2200">
                <a:solidFill>
                  <a:schemeClr val="accent6"/>
                </a:solidFill>
              </a:rPr>
              <a:t>Čonâsjuávkkuviestâdem (irâtteijeeh, ruttâdeijeeh jna.)</a:t>
            </a:r>
          </a:p>
          <a:p>
            <a:pPr marL="342900" indent="-342900">
              <a:lnSpc>
                <a:spcPct val="95000"/>
              </a:lnSpc>
              <a:buClrTx/>
            </a:pPr>
            <a:r>
              <a:rPr lang="fi-FI" sz="2200">
                <a:solidFill>
                  <a:schemeClr val="accent6"/>
                </a:solidFill>
              </a:rPr>
              <a:t>Kieldâmarkkânistem</a:t>
            </a:r>
          </a:p>
          <a:p>
            <a:pPr marL="378000" indent="0">
              <a:lnSpc>
                <a:spcPct val="80000"/>
              </a:lnSpc>
              <a:buClrTx/>
            </a:pPr>
            <a:endParaRPr lang="fi-FI" sz="1000">
              <a:solidFill>
                <a:schemeClr val="accent6"/>
              </a:solidFill>
            </a:endParaRPr>
          </a:p>
          <a:p>
            <a:pPr marL="378000" indent="0">
              <a:lnSpc>
                <a:spcPct val="80000"/>
              </a:lnSpc>
              <a:buClrTx/>
            </a:pPr>
            <a:endParaRPr lang="fi-FI" sz="2000">
              <a:solidFill>
                <a:schemeClr val="accent6"/>
              </a:solidFill>
            </a:endParaRPr>
          </a:p>
          <a:p>
            <a:pPr marL="378000" indent="0">
              <a:lnSpc>
                <a:spcPct val="95000"/>
              </a:lnSpc>
              <a:buClrTx/>
              <a:buNone/>
            </a:pPr>
            <a:r>
              <a:rPr lang="fi-FI" sz="2000">
                <a:solidFill>
                  <a:schemeClr val="accent6"/>
                </a:solidFill>
              </a:rPr>
              <a:t>Viestâdem tárguttâssân lii muštâliđ Aanaar kieldâ aašijn rehelávt já positiivlávt sehe paijeentoollâđ ovdedeijee já čuávdusân viggee vuáruvaikuttâs kieldâ ässeiguin já sierâ čonâsjuávhuiguin.</a:t>
            </a:r>
          </a:p>
          <a:p>
            <a:pPr marL="378000" indent="0">
              <a:lnSpc>
                <a:spcPct val="80000"/>
              </a:lnSpc>
              <a:buClrTx/>
              <a:buNone/>
            </a:pPr>
            <a:endParaRPr lang="fi-FI" sz="2000">
              <a:solidFill>
                <a:schemeClr val="accent6"/>
              </a:solidFill>
            </a:endParaRPr>
          </a:p>
          <a:p>
            <a:pPr marL="378000" indent="0">
              <a:lnSpc>
                <a:spcPct val="95000"/>
              </a:lnSpc>
              <a:buClrTx/>
              <a:buNone/>
            </a:pPr>
            <a:r>
              <a:rPr lang="fi-FI" sz="2000">
                <a:solidFill>
                  <a:schemeClr val="accent6"/>
                </a:solidFill>
              </a:rPr>
              <a:t>Kieldâmarkkânistmist lii tehálâš pyehtiđ Aanaar kieldâ tááláást nanosubbooht oovdân já toohâđ Aanaar sajadâhân lohtâseijee hiäđuid konkreetlâžžân.</a:t>
            </a:r>
          </a:p>
          <a:p>
            <a:pPr marL="378000" indent="0">
              <a:lnSpc>
                <a:spcPct val="95000"/>
              </a:lnSpc>
              <a:buClrTx/>
              <a:buNone/>
            </a:pPr>
            <a:r>
              <a:rPr lang="fi-FI" sz="2000">
                <a:solidFill>
                  <a:schemeClr val="accent6"/>
                </a:solidFill>
              </a:rPr>
              <a:t>Vaikutteijee viestâdem sierâ uásisuorgijn ráhtoo peividum viestâdemvuávám, mon olášume čuávvoo systemaatlávt.</a:t>
            </a:r>
          </a:p>
        </p:txBody>
      </p:sp>
    </p:spTree>
    <p:extLst>
      <p:ext uri="{BB962C8B-B14F-4D97-AF65-F5344CB8AC3E}">
        <p14:creationId xmlns:p14="http://schemas.microsoft.com/office/powerpoint/2010/main" val="7361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umman pohjan tausta">
  <a:themeElements>
    <a:clrScheme name="Inari perus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FFFF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10000"/>
          </a:schemeClr>
        </a:solidFill>
        <a:ln w="44450" cap="sq">
          <a:solidFill>
            <a:schemeClr val="bg1"/>
          </a:solidFill>
          <a:miter lim="800000"/>
        </a:ln>
      </a:spPr>
      <a:bodyPr wrap="square" lIns="360000" tIns="108000" bIns="108000" rtlCol="0" anchor="ctr" anchorCtr="0">
        <a:spAutoFit/>
      </a:bodyPr>
      <a:lstStyle>
        <a:defPPr algn="l">
          <a:defRPr sz="2400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n peruspohja.pptx" id="{9261E8B8-76ED-4693-AF62-58D2B3A46C64}" vid="{010992F4-0D70-4700-8887-128AD5D37FDB}"/>
    </a:ext>
  </a:extLst>
</a:theme>
</file>

<file path=ppt/theme/theme2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litarjous_JoTa.pptx" id="{964DC866-A4E6-4489-A610-86805226637E}" vid="{81266A01-2337-4BDB-A425-C92B2026222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22a1aac1-db58-4a0d-bb69-7accc13b15b9" xsi:nil="true"/>
    <MigrationWizIdVersion xmlns="22a1aac1-db58-4a0d-bb69-7accc13b15b9" xsi:nil="true"/>
    <MigrationWizId xmlns="22a1aac1-db58-4a0d-bb69-7accc13b15b9" xsi:nil="true"/>
    <_activity xmlns="22a1aac1-db58-4a0d-bb69-7accc13b15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2FA5BB732F6144E86BBADCD7438C686" ma:contentTypeVersion="17" ma:contentTypeDescription="Luo uusi asiakirja." ma:contentTypeScope="" ma:versionID="4c94efd466bfc2a7fe324deaccfb7bbf">
  <xsd:schema xmlns:xsd="http://www.w3.org/2001/XMLSchema" xmlns:xs="http://www.w3.org/2001/XMLSchema" xmlns:p="http://schemas.microsoft.com/office/2006/metadata/properties" xmlns:ns3="22a1aac1-db58-4a0d-bb69-7accc13b15b9" xmlns:ns4="74f804b3-4a93-46bd-aff5-2a7171d6db26" targetNamespace="http://schemas.microsoft.com/office/2006/metadata/properties" ma:root="true" ma:fieldsID="24fc23369b94b9c2c3bd0da54c21e2ff" ns3:_="" ns4:_="">
    <xsd:import namespace="22a1aac1-db58-4a0d-bb69-7accc13b15b9"/>
    <xsd:import namespace="74f804b3-4a93-46bd-aff5-2a7171d6db2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a1aac1-db58-4a0d-bb69-7accc13b15b9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804b3-4a93-46bd-aff5-2a7171d6db2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289366-D3D5-4D29-8FD0-B62705505E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D586B-01E7-42C4-AB5A-E4B59DC1E188}">
  <ds:schemaRefs>
    <ds:schemaRef ds:uri="http://schemas.microsoft.com/office/2006/metadata/properties"/>
    <ds:schemaRef ds:uri="22a1aac1-db58-4a0d-bb69-7accc13b15b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4f804b3-4a93-46bd-aff5-2a7171d6db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41EA37-14BE-4161-AACE-685566193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a1aac1-db58-4a0d-bb69-7accc13b15b9"/>
    <ds:schemaRef ds:uri="74f804b3-4a93-46bd-aff5-2a7171d6db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2175</Words>
  <Application>Microsoft Office PowerPoint</Application>
  <PresentationFormat>Laajakuva</PresentationFormat>
  <Paragraphs>369</Paragraphs>
  <Slides>15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Aptos</vt:lpstr>
      <vt:lpstr>Arial</vt:lpstr>
      <vt:lpstr>Avenir Next LT Pro</vt:lpstr>
      <vt:lpstr>Avenir Next LT Pro (Otsikot)</vt:lpstr>
      <vt:lpstr>Calibri</vt:lpstr>
      <vt:lpstr>Calibri Light</vt:lpstr>
      <vt:lpstr>Lucida Sans Typewriter</vt:lpstr>
      <vt:lpstr>OP Chevin Pro Light</vt:lpstr>
      <vt:lpstr>Segoe UI</vt:lpstr>
      <vt:lpstr>1_Tumman pohjan tausta</vt:lpstr>
      <vt:lpstr>FCG Theme</vt:lpstr>
      <vt:lpstr>PowerPoint-esitys</vt:lpstr>
      <vt:lpstr>PowerPoint-esitys</vt:lpstr>
      <vt:lpstr>PowerPoint-esitys</vt:lpstr>
      <vt:lpstr>Mii áárvuh </vt:lpstr>
      <vt:lpstr>PowerPoint-esitys</vt:lpstr>
      <vt:lpstr>PowerPoint-esitys</vt:lpstr>
      <vt:lpstr>PowerPoint-esitys</vt:lpstr>
      <vt:lpstr>Hiäđukocceem já vaikuttem TOP 8 </vt:lpstr>
      <vt:lpstr>Vaikutteijee viestâdem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Inarin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Palolahti Mari Inari</dc:creator>
  <cp:lastModifiedBy>Kalla Anne-Marie Inari</cp:lastModifiedBy>
  <cp:revision>212</cp:revision>
  <cp:lastPrinted>2024-01-29T10:15:32Z</cp:lastPrinted>
  <dcterms:created xsi:type="dcterms:W3CDTF">2024-01-11T06:16:15Z</dcterms:created>
  <dcterms:modified xsi:type="dcterms:W3CDTF">2024-05-20T11:48:24Z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0x010100D2FA5BB732F6144E86BBADCD7438C686</vt:lpwstr>
  </property>
</Properties>
</file>