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1"/>
  </p:notesMasterIdLst>
  <p:sldIdLst>
    <p:sldId id="2134960724" r:id="rId6"/>
    <p:sldId id="781" r:id="rId7"/>
    <p:sldId id="773" r:id="rId8"/>
    <p:sldId id="2134960731" r:id="rId9"/>
    <p:sldId id="2134960737" r:id="rId10"/>
    <p:sldId id="2134960719" r:id="rId11"/>
    <p:sldId id="2134960722" r:id="rId12"/>
    <p:sldId id="2134960729" r:id="rId13"/>
    <p:sldId id="2134960733" r:id="rId14"/>
    <p:sldId id="2134960735" r:id="rId15"/>
    <p:sldId id="2134960715" r:id="rId16"/>
    <p:sldId id="2134960734" r:id="rId17"/>
    <p:sldId id="2134960721" r:id="rId18"/>
    <p:sldId id="2134960714" r:id="rId19"/>
    <p:sldId id="2134960727" r:id="rId2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E5"/>
    <a:srgbClr val="000000"/>
    <a:srgbClr val="BCA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79" autoAdjust="0"/>
  </p:normalViewPr>
  <p:slideViewPr>
    <p:cSldViewPr snapToGrid="0">
      <p:cViewPr varScale="1">
        <p:scale>
          <a:sx n="149" d="100"/>
          <a:sy n="149" d="100"/>
        </p:scale>
        <p:origin x="6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938B-6125-41BB-A8B0-BE0A03732BB4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20D6B-C3D8-4427-9101-1F072C86C0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8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D6B-C3D8-4427-9101-1F072C86C08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9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37821"/>
      </p:ext>
    </p:extLst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leipäteksti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tx2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vupohja ilman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59" y="260648"/>
            <a:ext cx="11595935" cy="1143000"/>
          </a:xfrm>
        </p:spPr>
        <p:txBody>
          <a:bodyPr>
            <a:normAutofit/>
          </a:bodyPr>
          <a:lstStyle>
            <a:lvl1pPr algn="l">
              <a:defRPr sz="3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1400"/>
            <a:ext cx="11617291" cy="514595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1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310B-4A83-A8AA-86A6-0EFDCBBF91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7459" cy="6858000"/>
          </a:xfrm>
          <a:prstGeom prst="rect">
            <a:avLst/>
          </a:prstGeo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0254582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63CDAC-576A-49D0-2906-7F881832F0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3183" y="0"/>
            <a:ext cx="5998818" cy="6858001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1301426"/>
      </p:ext>
    </p:extLst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901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6995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06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30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24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9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logo, 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02"/>
            <a:ext cx="12192000" cy="250928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112545874"/>
      </p:ext>
    </p:extLst>
  </p:cSld>
  <p:clrMapOvr>
    <a:masterClrMapping/>
  </p:clrMapOvr>
  <p:transition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68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41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45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55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14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845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660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82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475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26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6514"/>
      </p:ext>
    </p:extLst>
  </p:cSld>
  <p:clrMapOvr>
    <a:masterClrMapping/>
  </p:clrMapOvr>
  <p:transition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4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422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616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object 13">
            <a:extLst>
              <a:ext uri="{FF2B5EF4-FFF2-40B4-BE49-F238E27FC236}">
                <a16:creationId xmlns:a16="http://schemas.microsoft.com/office/drawing/2014/main" id="{8A65C645-F5D2-7340-AF15-2DB99336D063}"/>
              </a:ext>
            </a:extLst>
          </p:cNvPr>
          <p:cNvSpPr/>
          <p:nvPr userDrawn="1"/>
        </p:nvSpPr>
        <p:spPr>
          <a:xfrm>
            <a:off x="1181220" y="2355850"/>
            <a:ext cx="1193800" cy="1193800"/>
          </a:xfrm>
          <a:custGeom>
            <a:avLst/>
            <a:gdLst/>
            <a:ahLst/>
            <a:cxnLst/>
            <a:rect l="l" t="t" r="r" b="b"/>
            <a:pathLst>
              <a:path w="1193800" h="1193800">
                <a:moveTo>
                  <a:pt x="596900" y="1193800"/>
                </a:moveTo>
                <a:lnTo>
                  <a:pt x="645854" y="1191821"/>
                </a:lnTo>
                <a:lnTo>
                  <a:pt x="693719" y="1185987"/>
                </a:lnTo>
                <a:lnTo>
                  <a:pt x="740340" y="1176452"/>
                </a:lnTo>
                <a:lnTo>
                  <a:pt x="785564" y="1163369"/>
                </a:lnTo>
                <a:lnTo>
                  <a:pt x="829238" y="1146891"/>
                </a:lnTo>
                <a:lnTo>
                  <a:pt x="871207" y="1127174"/>
                </a:lnTo>
                <a:lnTo>
                  <a:pt x="911319" y="1104369"/>
                </a:lnTo>
                <a:lnTo>
                  <a:pt x="949419" y="1078631"/>
                </a:lnTo>
                <a:lnTo>
                  <a:pt x="985354" y="1050113"/>
                </a:lnTo>
                <a:lnTo>
                  <a:pt x="1018970" y="1018970"/>
                </a:lnTo>
                <a:lnTo>
                  <a:pt x="1050113" y="985354"/>
                </a:lnTo>
                <a:lnTo>
                  <a:pt x="1078631" y="949419"/>
                </a:lnTo>
                <a:lnTo>
                  <a:pt x="1104369" y="911319"/>
                </a:lnTo>
                <a:lnTo>
                  <a:pt x="1127174" y="871207"/>
                </a:lnTo>
                <a:lnTo>
                  <a:pt x="1146891" y="829238"/>
                </a:lnTo>
                <a:lnTo>
                  <a:pt x="1163369" y="785564"/>
                </a:lnTo>
                <a:lnTo>
                  <a:pt x="1176452" y="740340"/>
                </a:lnTo>
                <a:lnTo>
                  <a:pt x="1185987" y="693719"/>
                </a:lnTo>
                <a:lnTo>
                  <a:pt x="1191821" y="645854"/>
                </a:lnTo>
                <a:lnTo>
                  <a:pt x="1193800" y="596900"/>
                </a:lnTo>
                <a:lnTo>
                  <a:pt x="1191821" y="547945"/>
                </a:lnTo>
                <a:lnTo>
                  <a:pt x="1185987" y="500080"/>
                </a:lnTo>
                <a:lnTo>
                  <a:pt x="1176452" y="453459"/>
                </a:lnTo>
                <a:lnTo>
                  <a:pt x="1163369" y="408235"/>
                </a:lnTo>
                <a:lnTo>
                  <a:pt x="1146891" y="364561"/>
                </a:lnTo>
                <a:lnTo>
                  <a:pt x="1127174" y="322592"/>
                </a:lnTo>
                <a:lnTo>
                  <a:pt x="1104369" y="282480"/>
                </a:lnTo>
                <a:lnTo>
                  <a:pt x="1078631" y="244380"/>
                </a:lnTo>
                <a:lnTo>
                  <a:pt x="1050113" y="208445"/>
                </a:lnTo>
                <a:lnTo>
                  <a:pt x="1018970" y="174829"/>
                </a:lnTo>
                <a:lnTo>
                  <a:pt x="985354" y="143686"/>
                </a:lnTo>
                <a:lnTo>
                  <a:pt x="949419" y="115168"/>
                </a:lnTo>
                <a:lnTo>
                  <a:pt x="911319" y="89430"/>
                </a:lnTo>
                <a:lnTo>
                  <a:pt x="871207" y="66625"/>
                </a:lnTo>
                <a:lnTo>
                  <a:pt x="829238" y="46908"/>
                </a:lnTo>
                <a:lnTo>
                  <a:pt x="785564" y="30430"/>
                </a:lnTo>
                <a:lnTo>
                  <a:pt x="740340" y="17347"/>
                </a:lnTo>
                <a:lnTo>
                  <a:pt x="693719" y="7812"/>
                </a:lnTo>
                <a:lnTo>
                  <a:pt x="645854" y="1978"/>
                </a:lnTo>
                <a:lnTo>
                  <a:pt x="596900" y="0"/>
                </a:lnTo>
                <a:lnTo>
                  <a:pt x="547945" y="1978"/>
                </a:lnTo>
                <a:lnTo>
                  <a:pt x="500080" y="7812"/>
                </a:lnTo>
                <a:lnTo>
                  <a:pt x="453459" y="17347"/>
                </a:lnTo>
                <a:lnTo>
                  <a:pt x="408235" y="30430"/>
                </a:lnTo>
                <a:lnTo>
                  <a:pt x="364561" y="46908"/>
                </a:lnTo>
                <a:lnTo>
                  <a:pt x="322592" y="66625"/>
                </a:lnTo>
                <a:lnTo>
                  <a:pt x="282480" y="89430"/>
                </a:lnTo>
                <a:lnTo>
                  <a:pt x="244380" y="115168"/>
                </a:lnTo>
                <a:lnTo>
                  <a:pt x="208445" y="143686"/>
                </a:lnTo>
                <a:lnTo>
                  <a:pt x="174829" y="174829"/>
                </a:lnTo>
                <a:lnTo>
                  <a:pt x="143686" y="208445"/>
                </a:lnTo>
                <a:lnTo>
                  <a:pt x="115168" y="244380"/>
                </a:lnTo>
                <a:lnTo>
                  <a:pt x="89430" y="282480"/>
                </a:lnTo>
                <a:lnTo>
                  <a:pt x="66625" y="322592"/>
                </a:lnTo>
                <a:lnTo>
                  <a:pt x="46908" y="364561"/>
                </a:lnTo>
                <a:lnTo>
                  <a:pt x="30430" y="408235"/>
                </a:lnTo>
                <a:lnTo>
                  <a:pt x="17347" y="453459"/>
                </a:lnTo>
                <a:lnTo>
                  <a:pt x="7812" y="500080"/>
                </a:lnTo>
                <a:lnTo>
                  <a:pt x="1978" y="547945"/>
                </a:lnTo>
                <a:lnTo>
                  <a:pt x="0" y="596900"/>
                </a:lnTo>
                <a:lnTo>
                  <a:pt x="1978" y="645854"/>
                </a:lnTo>
                <a:lnTo>
                  <a:pt x="7812" y="693719"/>
                </a:lnTo>
                <a:lnTo>
                  <a:pt x="17347" y="740340"/>
                </a:lnTo>
                <a:lnTo>
                  <a:pt x="30430" y="785564"/>
                </a:lnTo>
                <a:lnTo>
                  <a:pt x="46908" y="829238"/>
                </a:lnTo>
                <a:lnTo>
                  <a:pt x="66625" y="871207"/>
                </a:lnTo>
                <a:lnTo>
                  <a:pt x="89430" y="911319"/>
                </a:lnTo>
                <a:lnTo>
                  <a:pt x="115168" y="949419"/>
                </a:lnTo>
                <a:lnTo>
                  <a:pt x="143686" y="985354"/>
                </a:lnTo>
                <a:lnTo>
                  <a:pt x="174829" y="1018970"/>
                </a:lnTo>
                <a:lnTo>
                  <a:pt x="208445" y="1050113"/>
                </a:lnTo>
                <a:lnTo>
                  <a:pt x="244380" y="1078631"/>
                </a:lnTo>
                <a:lnTo>
                  <a:pt x="282480" y="1104369"/>
                </a:lnTo>
                <a:lnTo>
                  <a:pt x="322592" y="1127174"/>
                </a:lnTo>
                <a:lnTo>
                  <a:pt x="364561" y="1146891"/>
                </a:lnTo>
                <a:lnTo>
                  <a:pt x="408235" y="1163369"/>
                </a:lnTo>
                <a:lnTo>
                  <a:pt x="453459" y="1176452"/>
                </a:lnTo>
                <a:lnTo>
                  <a:pt x="500080" y="1185987"/>
                </a:lnTo>
                <a:lnTo>
                  <a:pt x="547945" y="1191821"/>
                </a:lnTo>
                <a:lnTo>
                  <a:pt x="596900" y="1193800"/>
                </a:lnTo>
                <a:close/>
              </a:path>
            </a:pathLst>
          </a:custGeom>
          <a:ln w="12700">
            <a:solidFill>
              <a:srgbClr val="EA5D24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endParaRPr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61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140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8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519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212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03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2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, otsikko ja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2964"/>
      </p:ext>
    </p:extLst>
  </p:cSld>
  <p:clrMapOvr>
    <a:masterClrMapping/>
  </p:clrMapOvr>
  <p:transition>
    <p:push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35933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07585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20533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5020"/>
      </p:ext>
    </p:extLst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t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7905"/>
      </p:ext>
    </p:extLst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328" y="3080170"/>
            <a:ext cx="7273345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 ja sijoita vapaasti</a:t>
            </a:r>
          </a:p>
        </p:txBody>
      </p:sp>
    </p:spTree>
    <p:extLst>
      <p:ext uri="{BB962C8B-B14F-4D97-AF65-F5344CB8AC3E}">
        <p14:creationId xmlns:p14="http://schemas.microsoft.com/office/powerpoint/2010/main" val="3438721288"/>
      </p:ext>
    </p:extLst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it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2746608"/>
            <a:ext cx="10668000" cy="2517149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133" b="0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ja asemoi otsikon kanssa vapaasti</a:t>
            </a:r>
          </a:p>
          <a:p>
            <a:pPr lvl="1"/>
            <a:r>
              <a:rPr lang="fi-FI" dirty="0" err="1"/>
              <a:t>bullet</a:t>
            </a:r>
            <a:r>
              <a:rPr lang="fi-FI" dirty="0"/>
              <a:t> 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2221811"/>
      </p:ext>
    </p:extLst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93966"/>
            <a:ext cx="10668000" cy="1022433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bg1"/>
                </a:solidFill>
              </a:defRPr>
            </a:lvl2pPr>
            <a:lvl3pPr marL="719649" indent="0">
              <a:buNone/>
              <a:defRPr sz="1867">
                <a:solidFill>
                  <a:schemeClr val="bg1"/>
                </a:solidFill>
              </a:defRPr>
            </a:lvl3pPr>
            <a:lvl4pPr marL="1075240" indent="0">
              <a:buNone/>
              <a:defRPr sz="1600">
                <a:solidFill>
                  <a:schemeClr val="bg1"/>
                </a:solidFill>
              </a:defRPr>
            </a:lvl4pPr>
            <a:lvl5pPr marL="1439297" indent="0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leipätekstiä ja asemoi otsikon kanssa vapaasti</a:t>
            </a:r>
          </a:p>
        </p:txBody>
      </p:sp>
    </p:spTree>
    <p:extLst>
      <p:ext uri="{BB962C8B-B14F-4D97-AF65-F5344CB8AC3E}">
        <p14:creationId xmlns:p14="http://schemas.microsoft.com/office/powerpoint/2010/main" val="102186147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707" r:id="rId12"/>
    <p:sldLayoutId id="2147483712" r:id="rId13"/>
  </p:sldLayoutIdLst>
  <p:transition>
    <p:push dir="d"/>
  </p:transition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 spc="-67">
          <a:solidFill>
            <a:srgbClr val="6E6E6E"/>
          </a:solidFill>
          <a:latin typeface="+mj-lt"/>
          <a:ea typeface="+mj-ea"/>
          <a:cs typeface="+mj-cs"/>
        </a:defRPr>
      </a:lvl1pPr>
    </p:titleStyle>
    <p:bodyStyle>
      <a:lvl1pPr marL="359824" indent="-35982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1pPr>
      <a:lvl2pPr marL="719649" indent="-35982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2pPr>
      <a:lvl3pPr marL="107524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3pPr>
      <a:lvl4pPr marL="143929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4pPr>
      <a:lvl5pPr marL="179488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A503F64-C345-1326-0781-8C100B8E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0900" y="-357243"/>
            <a:ext cx="15081975" cy="7458421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248" y="738575"/>
            <a:ext cx="7753866" cy="697659"/>
          </a:xfrm>
          <a:noFill/>
          <a:ln>
            <a:noFill/>
          </a:ln>
        </p:spPr>
        <p:txBody>
          <a:bodyPr/>
          <a:lstStyle/>
          <a:p>
            <a:pPr algn="l"/>
            <a:r>
              <a:rPr lang="fi-FI" dirty="0">
                <a:solidFill>
                  <a:schemeClr val="tx1"/>
                </a:solidFill>
              </a:rPr>
              <a:t>Inarin kunta – strategia 2030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560F6BE-82A8-CABC-D2CD-5D57B7D56E5C}"/>
              </a:ext>
            </a:extLst>
          </p:cNvPr>
          <p:cNvSpPr txBox="1"/>
          <p:nvPr/>
        </p:nvSpPr>
        <p:spPr>
          <a:xfrm>
            <a:off x="8422728" y="6045297"/>
            <a:ext cx="3873714" cy="464331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360000" tIns="108000" bIns="108000" rtlCol="0" anchor="ctr" anchorCtr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j-lt"/>
              </a:rPr>
              <a:t>Valtuuston hyväksymä 11.3.2024 §21</a:t>
            </a:r>
          </a:p>
        </p:txBody>
      </p:sp>
    </p:spTree>
    <p:extLst>
      <p:ext uri="{BB962C8B-B14F-4D97-AF65-F5344CB8AC3E}">
        <p14:creationId xmlns:p14="http://schemas.microsoft.com/office/powerpoint/2010/main" val="41843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7173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5507B2-494A-660F-42CE-E9C5B781BB8B}"/>
              </a:ext>
            </a:extLst>
          </p:cNvPr>
          <p:cNvSpPr txBox="1"/>
          <p:nvPr/>
        </p:nvSpPr>
        <p:spPr>
          <a:xfrm>
            <a:off x="7225996" y="2688004"/>
            <a:ext cx="4503101" cy="2074498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pPr algn="l"/>
            <a:endParaRPr lang="en-FI" sz="3196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 dirty="0">
                <a:solidFill>
                  <a:schemeClr val="accent1"/>
                </a:solidFill>
                <a:latin typeface="+mj-lt"/>
              </a:rPr>
              <a:t>Toimintasuunnitelma 2024-2026 strategian painopistealueiden edistämiseksi</a:t>
            </a:r>
            <a:endParaRPr lang="en-FI" sz="2269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0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6">
            <a:extLst>
              <a:ext uri="{FF2B5EF4-FFF2-40B4-BE49-F238E27FC236}">
                <a16:creationId xmlns:a16="http://schemas.microsoft.com/office/drawing/2014/main" id="{8B89ED35-2290-D705-CD44-730E5D812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013385"/>
              </p:ext>
            </p:extLst>
          </p:nvPr>
        </p:nvGraphicFramePr>
        <p:xfrm>
          <a:off x="1" y="640752"/>
          <a:ext cx="12192000" cy="57905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77712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2300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91281">
                  <a:extLst>
                    <a:ext uri="{9D8B030D-6E8A-4147-A177-3AD203B41FA5}">
                      <a16:colId xmlns:a16="http://schemas.microsoft.com/office/drawing/2014/main" val="3271946545"/>
                    </a:ext>
                  </a:extLst>
                </a:gridCol>
              </a:tblGrid>
              <a:tr h="807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Toiminnallinen tavoite </a:t>
                      </a: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Kärkitoimenpide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Mittarit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LUONTOPÄÄOMAN ARVON KASVATTAMINEN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i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Tunnistetaan kohdekohtaiset luontoarvot ja riippuvuudet päätöksenteossa ja kilpailutuksissa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Toteutetaan kaavoitusta</a:t>
                      </a: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perustuen kattaviin luontoselvityksiin, osallistamiseen,  luonnonmonimuotoisuuden turvaamiseksi ja kulttuurimaisemien huomioimiseksi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Selvitetään aktiivisesti vaihtoehtoisia pitkän tähtäimen ratkaisuja</a:t>
                      </a: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lämmön tuotantoon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Ympäristökriteerit sisältävät kilpailutukset (%)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Kaavoituksessa on otettu käyttöön relevantit kestävän kehityksen mittarit, Kyllä/Ei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Suojeltujen alueiden pinta-ala (m²) ja osuus kunnan </a:t>
                      </a:r>
                      <a:r>
                        <a:rPr lang="fi-FI" sz="1100" baseline="0" dirty="0">
                          <a:solidFill>
                            <a:srgbClr val="000000"/>
                          </a:solidFill>
                        </a:rPr>
                        <a:t>maapinta-alasta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686513">
                <a:tc>
                  <a:txBody>
                    <a:bodyPr/>
                    <a:lstStyle/>
                    <a:p>
                      <a:pPr algn="l"/>
                      <a:r>
                        <a:rPr lang="fi-FI" sz="12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ILMASTOMUUTOKSEEN VASTAAMINEN</a:t>
                      </a:r>
                    </a:p>
                    <a:p>
                      <a:pPr algn="l"/>
                      <a:endParaRPr lang="fi-FI" sz="1200" b="0" i="0" u="none" strike="noStrike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Laaditaan kunnalle ilmastosuunnitelma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Laaditaan ympäristörakentamisen sekä huolto- ja kunnossapidon suunnitelmat kestävän kehityksen periaattein (vähähiilisyys)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Sopeudutaan ja varaudutaan ilmastonmuutokseen paikallisesti mahdollisuuksien mukaan (tulva, lumi- ja vesisateet, kova pakkanen)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Ilmastosuunnitelma on laadittu, Kyllä/Ei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Kunnossapidon kustannusten</a:t>
                      </a:r>
                      <a:r>
                        <a:rPr lang="fi-FI" sz="1100" baseline="0" dirty="0">
                          <a:solidFill>
                            <a:srgbClr val="000000"/>
                          </a:solidFill>
                        </a:rPr>
                        <a:t> kehitys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Varautumissuunnitelmassa huomioitu sään ääri-ilmiöt,</a:t>
                      </a: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Kyllä/Ei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587111">
                <a:tc>
                  <a:txBody>
                    <a:bodyPr/>
                    <a:lstStyle/>
                    <a:p>
                      <a:pPr algn="l"/>
                      <a:r>
                        <a:rPr lang="fi-FI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KIERTOTALOUDEN EDISTÄMINEN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Nostetaan kierrätysastetta (aktiivinen</a:t>
                      </a: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yhteistyö </a:t>
                      </a: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Lapin Jätehuolto kuntayhtymän kanssa)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Edistetään raaka-aineiden tehokasta hyödyntämistä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Järjestetään opastusta</a:t>
                      </a: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ja tiedotusta </a:t>
                      </a: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yhteistyössä koulujen, varhaiskasvatuksen ja jätehuoltoviranomaisen kanssa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Kierrätysasteen kehitys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Kehityssuunnitelma laadittu,</a:t>
                      </a:r>
                      <a:r>
                        <a:rPr lang="fi-FI" sz="11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Kyllä/Ei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Toteutunut valistus,</a:t>
                      </a:r>
                      <a:r>
                        <a:rPr lang="fi-FI" sz="11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i-FI" sz="1100" dirty="0">
                          <a:solidFill>
                            <a:srgbClr val="000000"/>
                          </a:solidFill>
                        </a:rPr>
                        <a:t>lukumäärä/vuosi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72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OHJATUT JA MERKITYT REITISTÖT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Huomioidaan luontomatkailukohteissa niin paikalliset tarpeet ja tavat kuin matkailijat </a:t>
                      </a:r>
                      <a:r>
                        <a:rPr lang="fi-FI" sz="1100" strike="noStrike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säilyttäen koskematonta luontoa ja keskittäen </a:t>
                      </a:r>
                      <a:r>
                        <a:rPr lang="fi-FI" sz="1100" strike="noStrike" dirty="0" err="1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reitistöjä</a:t>
                      </a:r>
                      <a:r>
                        <a:rPr lang="fi-FI" sz="1100" strike="noStrike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Toteutetaan opastettuja reittejä lähiluontokohteisiin ja lähivirkistysalueille eri käyttötarpeet ja esteettömyys monipuolisesti huomioiden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Palaute</a:t>
                      </a: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reittien kunnosta ja huollosta </a:t>
                      </a:r>
                      <a:r>
                        <a:rPr lang="fi-FI" sz="1100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(yhteenveto aina kauden jälkeen)</a:t>
                      </a:r>
                      <a:endParaRPr lang="fi-FI" sz="1100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Kohdennetut käyttöastelaskurit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KESTÄVÄ MAANKÄYTTÖ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Tunnistetaan alueelliset ominaispiirteet ja kehittämistarpeet; Ivalo, Inari ja Saariselkä sekä</a:t>
                      </a: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kylät ja </a:t>
                      </a:r>
                      <a:r>
                        <a:rPr lang="fi-FI" sz="1100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toteutetaan tarkemman suunnittelun pohjaksi alueellisia kokonaiskuvakartoituksia (”Master Plan”)</a:t>
                      </a: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Huomioidaan myös sosiaalinen kestävyys maankäytön suunnittelussa koko kunnan alueella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Vastataan monipuolisella ja kestävällä tonttitarjonnalla elinkeinojen, julkisten toimintojen ja asuinrakentamisen tarpeisiin</a:t>
                      </a:r>
                      <a:endParaRPr lang="fi-FI" sz="1100" strike="noStrike" kern="120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Saariselän maankäyttösuunnitelman päivittäminen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100" strike="noStrike" kern="120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Kuntalaiskyselyjen tulokset (asuinviihtyvyys ja tyytyväisyys palveluihin)</a:t>
                      </a:r>
                      <a:endParaRPr lang="fi-FI" sz="1100" strike="noStrike" kern="120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Tehdyt</a:t>
                      </a:r>
                      <a:r>
                        <a:rPr lang="fi-FI" sz="1100" strike="noStrike" kern="1200" baseline="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100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alueelliset kokonaiskuvakartoitukset</a:t>
                      </a:r>
                      <a:r>
                        <a:rPr lang="fi-FI" sz="1100" strike="noStrike" kern="1200" baseline="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 verrattuna aluekartoitusten laadintasuunnitelmaan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Saariselän kehittämissuunnitelma päivitetty,</a:t>
                      </a:r>
                      <a:r>
                        <a:rPr lang="fi-FI" sz="11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K</a:t>
                      </a:r>
                      <a:r>
                        <a:rPr lang="fi-FI" sz="11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yllä/Ei</a:t>
                      </a:r>
                      <a:endParaRPr lang="fi-FI" sz="1100" strike="noStrike" kern="120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Kaavoitettujen uusien tonttien lkm/vuosi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 dirty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Toteutunut rakentaminen/vuosi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262181"/>
                  </a:ext>
                </a:extLst>
              </a:tr>
            </a:tbl>
          </a:graphicData>
        </a:graphic>
      </p:graphicFrame>
      <p:sp>
        <p:nvSpPr>
          <p:cNvPr id="7" name="Otsikko 1">
            <a:extLst>
              <a:ext uri="{FF2B5EF4-FFF2-40B4-BE49-F238E27FC236}">
                <a16:creationId xmlns:a16="http://schemas.microsoft.com/office/drawing/2014/main" id="{34D23492-6C0F-8D34-1423-05192AB13A0A}"/>
              </a:ext>
            </a:extLst>
          </p:cNvPr>
          <p:cNvSpPr txBox="1">
            <a:spLocks/>
          </p:cNvSpPr>
          <p:nvPr/>
        </p:nvSpPr>
        <p:spPr>
          <a:xfrm>
            <a:off x="225555" y="77720"/>
            <a:ext cx="10390188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5000" lnSpcReduction="2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i="1" dirty="0">
              <a:ea typeface="Calibri" panose="020F0502020204030204" pitchFamily="34" charset="0"/>
            </a:endParaRPr>
          </a:p>
          <a:p>
            <a:r>
              <a:rPr lang="fi-FI" sz="4400" i="1" dirty="0">
                <a:ea typeface="Calibri" panose="020F0502020204030204" pitchFamily="34" charset="0"/>
              </a:rPr>
              <a:t>Luonto – Luonnon kestävä käyttö </a:t>
            </a:r>
            <a:br>
              <a:rPr lang="fi-FI" sz="3000" i="1" dirty="0">
                <a:ea typeface="Calibri" panose="020F0502020204030204" pitchFamily="34" charset="0"/>
              </a:rPr>
            </a:br>
            <a:br>
              <a:rPr lang="fi-FI" sz="2000" i="1" dirty="0">
                <a:ea typeface="Calibri" panose="020F0502020204030204" pitchFamily="34" charset="0"/>
              </a:rPr>
            </a:br>
            <a:br>
              <a:rPr lang="fi-FI" sz="2000" dirty="0">
                <a:ea typeface="Calibri" panose="020F0502020204030204" pitchFamily="34" charset="0"/>
              </a:rPr>
            </a:br>
            <a:b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7705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195592"/>
              </p:ext>
            </p:extLst>
          </p:nvPr>
        </p:nvGraphicFramePr>
        <p:xfrm>
          <a:off x="0" y="589660"/>
          <a:ext cx="12192000" cy="63198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15308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235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5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Toiminnallinen tavoite </a:t>
                      </a:r>
                    </a:p>
                    <a:p>
                      <a:pPr algn="l"/>
                      <a:endParaRPr lang="fi-FI" sz="12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Kärkitoimenpide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687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INVESTOINTIEN EDISTÄMINEN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Yhteisen tahtotilan määrittely tavoitelluille investoinneille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Asunto- ja toimitilainvestointien edistäminen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Toimitilojen tarjonnan lisääminen ja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kiinteistöjen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monipuolinen käyttö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Elinkeino-ohjelman pohjalta laadittu kuntakonsernin investointiohjelma, Kyllä/Ei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Uusien rakennuslupien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määrä kpl/vuosi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707010">
                <a:tc>
                  <a:txBody>
                    <a:bodyPr/>
                    <a:lstStyle/>
                    <a:p>
                      <a:pPr algn="l"/>
                      <a:r>
                        <a:rPr lang="fi-FI" sz="1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ELINKEINORAKENTEEN VAHVISTAMINEN JA MONIPUOLISTAMINEN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Yritysten hyödyke- ja palvelutuotannon tukeminen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Uusien yritysten houkuttelu alueelle esim. testaus, audiovisuaalinen tuotanto, kokoonpano tai muu teollinen toiminta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Koulutus- ja tutkimusyhteistyön vahvistaminen (mm. 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toinen aste,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korkeakoulut ja tutkimuslaitokset)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Tutkimustiedon hyödyntäminen elinkeinojen kehittämisessä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Yritysten liikevaihdon kehittyminen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Alueelle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sijoittuneiden uusien yritysten lkm/vuosi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Oppilaitosyhteistyön uudet avaukset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659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OSAAVAN TYÖVOIMAN SAANTI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Työvoimatarpeen selvittäminen ja työvoiman pysyvyyden varmistaminen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Saamen kielten ympärille syntyvien työpaikkojen ja saamenkielentaitoisen työvoiman määrän kasvattaminen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Asumis- ja palveluratkaisujen kehittäminen työntekijöille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Kuntamarkkinoinnin kohdentaminen paluumuuttajiin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Kunnan asukasmäärän kehitys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(%)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Kielilisää saavien työntekijöiden lukumäärä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Asuntojonossa olevien lukumäärä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712981">
                <a:tc>
                  <a:txBody>
                    <a:bodyPr/>
                    <a:lstStyle/>
                    <a:p>
                      <a:pPr algn="l"/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VASTUULLINEN YMPÄRIVUOTINEN MATKAILU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Ympärivuotisuuden edistäminen ja viipymien pidentäminen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Vastuullisten ja ilmastoviisaiden matkailupalvelujen ja -rakenteiden kehittäminen (ml. </a:t>
                      </a:r>
                      <a:r>
                        <a:rPr lang="fi-FI" sz="1000" dirty="0" err="1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reitistöt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ja tapahtumat)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Matkailumarkkinoinnin tukeminen ja yhteistyön </a:t>
                      </a: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kehittäminen matkailutoimialalla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Viipymä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Majoituskapasiteetin kuukausittainen käyttöaste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Vastuullista matkailua tukevat hankkeet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589969">
                <a:tc>
                  <a:txBody>
                    <a:bodyPr/>
                    <a:lstStyle/>
                    <a:p>
                      <a:pPr algn="l"/>
                      <a:r>
                        <a:rPr lang="fi-FI" sz="1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LUONTOLÄHTÖISET POHJOISET ELINKEINOT</a:t>
                      </a:r>
                      <a:endParaRPr lang="fi-FI" sz="1000" strike="sngStrike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Luontolähtöisten elinkeinojen ekosysteemin rakentaminen (poro, kala, luonnontuotteet, käsityö, hyvinvointi)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Tuotteiden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j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alostusasteen nostaminen ja kiertotalouden mahdollisuuksien hyödyntäminen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Pohjoisia luonnonoloja hyödyntävän yritys- ja testaustoiminnan edistäminen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Luontolähtöisten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elinkeinojen e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kosysteemisuunnitelma laadittu,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Kyllä/Ei 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Tuotteiden jalostusaste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Kehittämishankkeiden lukumäärä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37849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TOIMIVAT TYÖVOIMA- JA YRITYSPALVELUT</a:t>
                      </a:r>
                    </a:p>
                    <a:p>
                      <a:pPr algn="l"/>
                      <a:endParaRPr lang="fi-FI" sz="1000" strike="sng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Yrityspalvelujen konseptointi ja verkostoyhteistyön kehittäminen (yrittäjäjärjestöt, neuvontaorganisaatiot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ja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rahoittajat)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Neuvontapalvelujen tuottaminen alkaville ja kehittyville yrityksille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Työvoimapalvelujen 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kehittäminen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Yritysten nettolukumäärä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Elinvoimasopimus</a:t>
                      </a:r>
                      <a:r>
                        <a:rPr lang="fi-FI" sz="10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yrittäjäjärjestön kanssa tehty Kyllä/Ei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Suomen yrittäjien kuntabarometrin tulokset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Haettujen yritystukien määrä (€)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35673"/>
                  </a:ext>
                </a:extLst>
              </a:tr>
              <a:tr h="585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SAAVUTETTAVUUS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Reittilentoyhteyksien määrän kasvattaminen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Vastuullisten matkaketjujen edistäminen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Tietoliikenneyhteyksien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parantaminen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Suorien lentoyhteyksien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lukumäärä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Puhelin ja nettiyhteyksien peitto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64123" y="230309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j-cs"/>
              </a:rPr>
              <a:t>Elinvoima – Elinkeinojen monipuolistaminen ja ympärivuotisuuden lisääminen</a:t>
            </a:r>
            <a:br>
              <a:rPr kumimoji="0" lang="fi-FI" sz="2000" b="1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3600" b="0" i="0" u="none" strike="noStrike" kern="1200" cap="none" spc="-4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9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7DC8594-DDAD-4E40-91E3-637C0171BA2C}"/>
              </a:ext>
            </a:extLst>
          </p:cNvPr>
          <p:cNvSpPr txBox="1">
            <a:spLocks/>
          </p:cNvSpPr>
          <p:nvPr/>
        </p:nvSpPr>
        <p:spPr>
          <a:xfrm>
            <a:off x="99645" y="140328"/>
            <a:ext cx="10990555" cy="977774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 spc="-67">
                <a:solidFill>
                  <a:srgbClr val="6E6E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i="1" dirty="0">
                <a:solidFill>
                  <a:srgbClr val="000000"/>
                </a:solidFill>
                <a:ea typeface="Calibri" panose="020F0502020204030204" pitchFamily="34" charset="0"/>
              </a:rPr>
              <a:t>Saamelaisuus –  Saamen kielten vahvistaminen ja kulttuurin edistämisen tukeminen</a:t>
            </a:r>
            <a:endParaRPr lang="fi-FI" sz="2000" dirty="0">
              <a:solidFill>
                <a:srgbClr val="000000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250BD96-C47E-42E6-BC6C-A21C0EC52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817238"/>
              </p:ext>
            </p:extLst>
          </p:nvPr>
        </p:nvGraphicFramePr>
        <p:xfrm>
          <a:off x="0" y="629215"/>
          <a:ext cx="12192000" cy="64098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21169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000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70738">
                  <a:extLst>
                    <a:ext uri="{9D8B030D-6E8A-4147-A177-3AD203B41FA5}">
                      <a16:colId xmlns:a16="http://schemas.microsoft.com/office/drawing/2014/main" val="1347860836"/>
                    </a:ext>
                  </a:extLst>
                </a:gridCol>
              </a:tblGrid>
              <a:tr h="831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Toiminnallinen tavoite </a:t>
                      </a: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Kärkitoimenpide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740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SAAMELAISUUS ON ARVOKAS OSA INARILAISTA ARKEA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b="0" i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i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Saamelaiskulttuuri esillä osana inarilaista arkea lapsesta pitäen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i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Tietoa saamelaisista ja saamenkielisistä palveluista ulkoisessa viestinnässä, henkilöstön perehdytyksessä sekä uusien</a:t>
                      </a:r>
                      <a:r>
                        <a:rPr lang="fi-FI" sz="1050" b="0" i="0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kuntalaisten tiedottamisessa</a:t>
                      </a:r>
                      <a:endParaRPr lang="fi-FI" sz="1050" b="0" i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Kunnassa järjestettävien saamelaiskulttuuri- ja saamenkielisten tapahtumien osallistujamäärät/vuosi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Perehdytysmateriaali laadittu,  kyllä/ei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SAAMEN KIELTEN  NÄKYVYYDEN </a:t>
                      </a:r>
                      <a:r>
                        <a:rPr lang="fi-FI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VAHVISTAMINEN</a:t>
                      </a:r>
                      <a:endParaRPr kumimoji="0"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Lisätään saamelaiskulttuurin ja kielten näkyvyyttä (mm. fyysiset opasteet ja verkkoviestintä)</a:t>
                      </a:r>
                      <a:endParaRPr kumimoji="0"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Saamenkielisen viestinnän lisääminen suunnitellusti, esim.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valtuuston kokousten tulkkaus saamen kielille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dirty="0">
                          <a:solidFill>
                            <a:srgbClr val="000000"/>
                          </a:solidFill>
                          <a:latin typeface="+mn-lt"/>
                        </a:rPr>
                        <a:t>Tehdyt toimenpiteet/vuosi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Käännöksiin, tulkkaukseen, ilmoituksiin ja viestintään käytetyt €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ja henkilöresurssit/vuosi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Tavoitettu henkilömäärä saamen kielillä tulkatuissa valtuustostriimeissa/vuosi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1063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SAAMENKIELISTEN TYÖNTEKIJÖIDEN SAATAVUUDEN PARANTAMINEN</a:t>
                      </a:r>
                    </a:p>
                    <a:p>
                      <a:pPr algn="l"/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Saamenkielisten työntekijöiden rekrytoinnin kehittäminen yhdessä saamelaiskäräjien kanssa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Saamenkielisten työntekijöiden saatavuus ja pitäminen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hyvät työskentelyolosuhteet ja tuki kielenhuollolle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Työntekijöiden motivointi kielikoulutuksiin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ja nuorten motivointi varhaiskasvatus- ja perusopetusaloille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Inarin kunnan veto- ja pitovoima saamenkielisten työntekijöiden osalta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Työpaikkailmoituksiin maininta saamen kielilisästä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/>
                        </a:rPr>
                        <a:t>Hakijat per avoin saamenkielinen (kelpoisuusehto) työpaikka 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Saamenkielisten työntekijöiden määrä (kielilisä) kunnassa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1549574">
                <a:tc>
                  <a:txBody>
                    <a:bodyPr/>
                    <a:lstStyle/>
                    <a:p>
                      <a:pPr algn="l"/>
                      <a:r>
                        <a:rPr lang="fi-FI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SAAMENKIELISTEN PALVELUJEN VAHVISTAMINEN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Saamenkielisen varhaiskasvatuksen ja perusopetuksen</a:t>
                      </a:r>
                      <a:r>
                        <a:rPr lang="fi-FI" sz="1050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sekä </a:t>
                      </a:r>
                      <a:r>
                        <a:rPr lang="fi-FI" sz="105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saamenkielen lukio-opetuksen sekä niiden rahoituksen turvaaminen</a:t>
                      </a:r>
                      <a:r>
                        <a:rPr lang="fi-FI" sz="1050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fi-FI" sz="105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kunnalla tärkeä rooli uhanalaisten kielten tulevaisuuden</a:t>
                      </a:r>
                      <a:r>
                        <a:rPr lang="fi-FI" sz="1050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turvaamisessa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Saamenkieliset ja kulttuurinmukaiset palvelut, saamelaisuuden näkeminen voimavarana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Aktiivinen toiminta</a:t>
                      </a:r>
                      <a:r>
                        <a:rPr lang="fi-FI" sz="105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saamelaisalueen toimijoiden kanssa lakisääteisten palveluiden rahoituksen varmistamiseksi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Saamenkielisen vapaa-aikatoiminnan edistäminen yhteistyössä muiden toimijoiden kanssa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Valtionavustusten toteutuminen varhaiskasvatuksessa ja opetuksessa €/vuosi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Saamenkielisen opetuksen ja varhaiskasvatuksen sekä saamen kielen opetuksen määrä (toteutuneet tunnit ja lapsimäärät)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Tyytyväisyys saamenkielisiin palveluihin (kysely)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Kielipoliittisen ohjelman (kielistrategian) mittareiden analysointi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vuosittain, Kyllä/Ei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582554">
                <a:tc>
                  <a:txBody>
                    <a:bodyPr/>
                    <a:lstStyle/>
                    <a:p>
                      <a:pPr algn="l"/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/>
                      </a:endParaRPr>
                    </a:p>
                    <a:p>
                      <a:pPr algn="l"/>
                      <a:r>
                        <a:rPr lang="fi-FI" sz="1050" dirty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HYVÄT VÄESTÖSUHTEET</a:t>
                      </a:r>
                    </a:p>
                    <a:p>
                      <a:pPr algn="l"/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Luodaan yhdessä turvallinen, avoin ja oppiva keskusteluilmapiiri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Luottamuksen rakentaminen yhdessä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Yhdenvertaisuuskyselyn tulokset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valtuustokausittain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67543"/>
                  </a:ext>
                </a:extLst>
              </a:tr>
              <a:tr h="740095">
                <a:tc>
                  <a:txBody>
                    <a:bodyPr/>
                    <a:lstStyle/>
                    <a:p>
                      <a:pPr algn="l"/>
                      <a:r>
                        <a:rPr lang="fi-FI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RAKENTAVA VUOROPUHELU SAAMELAISTOIMIJOIDEN KANSSA</a:t>
                      </a:r>
                    </a:p>
                    <a:p>
                      <a:pPr algn="l"/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Vuoropuhelu kunnan ja saamelaiskäräjien kesken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yhteisen edunvalvonnan ja yhteistyön kehittäminen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Luontevat polut ja säännöllisyys yhteistyöhön saamelaistoimijoiden kanssa, mm. Saamelaiskäräjät,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Saamelaisalueen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 koulutuskeskus ja </a:t>
                      </a:r>
                      <a:r>
                        <a:rPr lang="fi-FI" sz="1050" kern="120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Siida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 sekä yhteistyön varmistaminen Lapin hyvinvointialueen kanssa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Säännöllinen yhteydenpito tapaamisia/vuosi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Yhteiset vaikuttamistoimenpiteet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kpl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/vuosi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0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12185"/>
              </p:ext>
            </p:extLst>
          </p:nvPr>
        </p:nvGraphicFramePr>
        <p:xfrm>
          <a:off x="0" y="589661"/>
          <a:ext cx="12192000" cy="6371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4954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52394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Toiminnallinen tavoite </a:t>
                      </a: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Kärkitoimenpide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1147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TOIMIVAT 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Pidämme yllä vahvat peruspalvelut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Käytämme palveluissa ja asiakasohjauksessa ymmärrettävää kieltä ja vältämm</a:t>
                      </a:r>
                      <a:r>
                        <a:rPr lang="fi-FI" sz="10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 vaikeiden ammattitermien käyttöä</a:t>
                      </a:r>
                      <a:endParaRPr lang="fi-FI" dirty="0">
                        <a:solidFill>
                          <a:srgbClr val="000000"/>
                        </a:solidFill>
                        <a:cs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Valmistelemme kylille palvelukonseptit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Panostamme kunnan henkilöstön työhyvinvointiin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Tyytyväisyys palveluihin (vuosittainen kysely) – arvosanojen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kehitys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HYTE-kertoimen mittareiden kehitys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Opetushenkilöstön kelpoisuus (%)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Kylien palvelukonseptit 2 kpl vuodessa tehty Kyllä/Ei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Henkilöstön sairauspoissaolojen seuranta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HYVINVOIVAT LAPSET JA NUORET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Tuemme lasten ja nuorten kokonaisvaltaista hyvinvointia ja kasvun edellytyksiä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i="0" u="none" strike="noStrike" noProof="0" dirty="0">
                          <a:solidFill>
                            <a:srgbClr val="000000"/>
                          </a:solidFill>
                        </a:rPr>
                        <a:t>Toimimme aktiivisesti yhteistyössä muiden viranomaisten ja järjestöjen kanssa lasten ja perheiden varhaisessa tukemisessa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Harrastamisen Suomen mallin jatkokehittäminen Inarin kunnan lähtökohdista 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Kehitämme harrastuspaikkoja suunnitelmallisesti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</a:rPr>
                        <a:t>Kouluterveyskyselyn tulosten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</a:rPr>
                        <a:t> kehitys</a:t>
                      </a:r>
                      <a:endParaRPr lang="fi-FI" sz="1000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Kuinka monella lapsella ja nuorella on harrastus (%) 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Kuinka monella lapsella ja nuorella on ystävä (%)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</a:rPr>
                        <a:t>Harrastuspaikkojen kehityssuunnitelma tehty,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</a:rPr>
                        <a:t>Kyllä/Ei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562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IKÄIHMISTEN HYVINVOINTI JA ELÄMÄN LAATU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Edistämme ikäihmisten hyvinvointia ja elämänlaatua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Ylläpidämme toimintaedellytyksiä harrastusten, tilojen ja osallistamisen kautta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Kannustamme rakentamaan esteettömiä asuntoja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Elämänlaatunsa hyväksi kokevien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ikäihmisten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</a:rPr>
                        <a:t>osuu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s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552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YHTEISTYÖ LAPIN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 HYVINVOINTIALUEEN KANSSA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Rakennamme yhteistyön ja toimivat yhdyspinnat Lapin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hyvinvointialueen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toimintojen kanssa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Toimimme yhteistyössä hyvinvoinnin, terveyden ja turvallisuuden edistämiseksi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Valvomme etujamme palvelujen saatavuudessa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Arviointi yhteistyön toimivuudesta hyvinvointialueen kanssa (kysely)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HYTE-kertoimen mittareiden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kehitys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694809">
                <a:tc>
                  <a:txBody>
                    <a:bodyPr/>
                    <a:lstStyle/>
                    <a:p>
                      <a:pPr algn="l"/>
                      <a:r>
                        <a:rPr lang="fi-FI" sz="100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ÄLYKÄS SAAVUTETTAVUUS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Edistämme henkilökuljetusmahdollisuuksia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Sovitamme yhteen palveluliikennettä ja koulukuljetuksia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Edistämme tietoliikenneyhteyksiä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Kuljetusten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ja yhdistettyjen kuljetusten luku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määrä ja täyttöaste </a:t>
                      </a:r>
                      <a:endParaRPr lang="fi-FI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Kuljetusten kehityssuunnitelma tehty,</a:t>
                      </a:r>
                      <a:r>
                        <a:rPr lang="fi-FI" sz="1000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Kyllä/Ei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Nettiyhteyksien peitto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872116">
                <a:tc>
                  <a:txBody>
                    <a:bodyPr/>
                    <a:lstStyle/>
                    <a:p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  <a:p>
                      <a:r>
                        <a:rPr lang="fi-FI" sz="1050" dirty="0">
                          <a:solidFill>
                            <a:srgbClr val="000000"/>
                          </a:solidFill>
                          <a:latin typeface="+mj-lt"/>
                        </a:rPr>
                        <a:t>KYLIEN TUKEMINEN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Kylien profilointi niiden omista tarpeista ja lähtökohdista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Tuomme esille kyliä nykyistä voimakkaammin ja edistämme kyläyhteistyötä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Päivitämme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kylien turvallisuussuunnitelmat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Parannamme kylien ensiapu ja alkusammutuskykyä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Järjestettyjen koulutusten lukumäärä (kylien turvallisuus)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611300">
                <a:tc>
                  <a:txBody>
                    <a:bodyPr/>
                    <a:lstStyle/>
                    <a:p>
                      <a:pPr algn="l"/>
                      <a:r>
                        <a:rPr lang="fi-FI" sz="1050" dirty="0">
                          <a:solidFill>
                            <a:srgbClr val="000000"/>
                          </a:solidFill>
                          <a:latin typeface="+mj-lt"/>
                        </a:rPr>
                        <a:t>ENNAKKOARVIOINNIN</a:t>
                      </a:r>
                      <a:r>
                        <a:rPr lang="fi-FI" sz="105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TOTEUTTAMINEN </a:t>
                      </a:r>
                      <a:r>
                        <a:rPr lang="fi-FI" sz="1050" dirty="0">
                          <a:solidFill>
                            <a:srgbClr val="000000"/>
                          </a:solidFill>
                          <a:latin typeface="+mj-lt"/>
                        </a:rPr>
                        <a:t>MERKITTÄVISSÄ</a:t>
                      </a:r>
                      <a:r>
                        <a:rPr lang="fi-FI" sz="105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HANKKEISSA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Arvioimme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ennakoivasti merkittävien </a:t>
                      </a: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hankkeiden vaikutuksia paikalliselle yhteisölle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Toteutuneiden </a:t>
                      </a:r>
                      <a:r>
                        <a:rPr lang="fi-FI" sz="105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päätösten vaikutusten ennakkoarviointien lukumäärä (EVA lkm)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61248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81708" y="221726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Hyvä elämä – Sosiaalisesti  kestävä kasvu</a:t>
            </a:r>
            <a:br>
              <a:rPr kumimoji="0" lang="fi-FI" sz="2000" b="1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3600" b="0" i="0" u="none" strike="noStrike" kern="1200" cap="none" spc="-4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1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8C1AA4E-F956-0128-5528-1852B950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9976" y="53"/>
            <a:ext cx="13335000" cy="88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17160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5507B2-494A-660F-42CE-E9C5B781BB8B}"/>
              </a:ext>
            </a:extLst>
          </p:cNvPr>
          <p:cNvSpPr txBox="1"/>
          <p:nvPr/>
        </p:nvSpPr>
        <p:spPr>
          <a:xfrm>
            <a:off x="7283289" y="2732392"/>
            <a:ext cx="4503101" cy="376778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pPr algn="l"/>
            <a:r>
              <a:rPr lang="fi-FI" sz="3196" dirty="0">
                <a:solidFill>
                  <a:schemeClr val="accent1"/>
                </a:solidFill>
                <a:latin typeface="+mj-lt"/>
              </a:rPr>
              <a:t>Visio ja </a:t>
            </a:r>
          </a:p>
          <a:p>
            <a:pPr algn="l"/>
            <a:r>
              <a:rPr lang="fi-FI" sz="3196" dirty="0">
                <a:solidFill>
                  <a:schemeClr val="accent1"/>
                </a:solidFill>
                <a:latin typeface="+mj-lt"/>
              </a:rPr>
              <a:t>toiminta-ajatus</a:t>
            </a:r>
            <a:endParaRPr lang="en-FI" sz="3196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 dirty="0">
                <a:solidFill>
                  <a:schemeClr val="accent1"/>
                </a:solidFill>
                <a:latin typeface="+mj-lt"/>
              </a:rPr>
              <a:t>INARI – Voimakas luonnostaan</a:t>
            </a:r>
          </a:p>
          <a:p>
            <a:pPr>
              <a:spcBef>
                <a:spcPts val="299"/>
              </a:spcBef>
            </a:pP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 dirty="0">
                <a:solidFill>
                  <a:schemeClr val="accent1"/>
                </a:solidFill>
                <a:latin typeface="+mj-lt"/>
              </a:rPr>
              <a:t>INARI - Elinvoiman ja hyvän elämän vastuullinen edistäjä </a:t>
            </a:r>
          </a:p>
          <a:p>
            <a:pPr>
              <a:spcBef>
                <a:spcPts val="299"/>
              </a:spcBef>
            </a:pPr>
            <a:endParaRPr lang="fi-FI" sz="2269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en-FI" sz="2269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9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30F01FE4-A8A7-AF00-7022-750D05C4C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8375"/>
          <a:stretch/>
        </p:blipFill>
        <p:spPr>
          <a:xfrm>
            <a:off x="6881475" y="17479"/>
            <a:ext cx="5997892" cy="6858001"/>
          </a:xfr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59458C6-E2F3-F2F9-1C53-145A2259F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0" y="5084824"/>
            <a:ext cx="3122891" cy="1764282"/>
          </a:xfrm>
          <a:prstGeom prst="rect">
            <a:avLst/>
          </a:prstGeom>
        </p:spPr>
      </p:pic>
      <p:pic>
        <p:nvPicPr>
          <p:cNvPr id="8" name="Picture 7" descr="A black and white gradient&#10;&#10;Description automatically generated">
            <a:extLst>
              <a:ext uri="{FF2B5EF4-FFF2-40B4-BE49-F238E27FC236}">
                <a16:creationId xmlns:a16="http://schemas.microsoft.com/office/drawing/2014/main" id="{EC9C011A-7968-940E-6AB5-403FA758B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9"/>
          <a:stretch/>
        </p:blipFill>
        <p:spPr>
          <a:xfrm>
            <a:off x="6197324" y="3961503"/>
            <a:ext cx="6006724" cy="2900628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8297C0-91CD-68F3-F318-B6F38375C6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71" y="5097789"/>
            <a:ext cx="3122891" cy="176428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98A8588-4F4D-6ABB-CEE1-A0500C9414A6}"/>
              </a:ext>
            </a:extLst>
          </p:cNvPr>
          <p:cNvSpPr/>
          <p:nvPr/>
        </p:nvSpPr>
        <p:spPr>
          <a:xfrm>
            <a:off x="-12046" y="-12790"/>
            <a:ext cx="8643335" cy="6888270"/>
          </a:xfrm>
          <a:custGeom>
            <a:avLst/>
            <a:gdLst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22600"/>
              <a:gd name="connsiteY0" fmla="*/ 0 h 13792200"/>
              <a:gd name="connsiteX1" fmla="*/ 15253368 w 15722600"/>
              <a:gd name="connsiteY1" fmla="*/ 176463 h 13792200"/>
              <a:gd name="connsiteX2" fmla="*/ 15722600 w 15722600"/>
              <a:gd name="connsiteY2" fmla="*/ 13792200 h 13792200"/>
              <a:gd name="connsiteX3" fmla="*/ 0 w 15722600"/>
              <a:gd name="connsiteY3" fmla="*/ 13716000 h 13792200"/>
              <a:gd name="connsiteX4" fmla="*/ 2006600 w 15722600"/>
              <a:gd name="connsiteY4" fmla="*/ 12547600 h 13792200"/>
              <a:gd name="connsiteX5" fmla="*/ 3429000 w 15722600"/>
              <a:gd name="connsiteY5" fmla="*/ 10922000 h 13792200"/>
              <a:gd name="connsiteX6" fmla="*/ 4318000 w 15722600"/>
              <a:gd name="connsiteY6" fmla="*/ 8991600 h 13792200"/>
              <a:gd name="connsiteX7" fmla="*/ 4978400 w 15722600"/>
              <a:gd name="connsiteY7" fmla="*/ 6451600 h 13792200"/>
              <a:gd name="connsiteX8" fmla="*/ 4165600 w 15722600"/>
              <a:gd name="connsiteY8" fmla="*/ 2895600 h 13792200"/>
              <a:gd name="connsiteX9" fmla="*/ 3048000 w 15722600"/>
              <a:gd name="connsiteY9" fmla="*/ 1473200 h 13792200"/>
              <a:gd name="connsiteX10" fmla="*/ 2413000 w 15722600"/>
              <a:gd name="connsiteY10" fmla="*/ 863600 h 13792200"/>
              <a:gd name="connsiteX11" fmla="*/ 2286000 w 15722600"/>
              <a:gd name="connsiteY11" fmla="*/ 660400 h 13792200"/>
              <a:gd name="connsiteX12" fmla="*/ 1676400 w 15722600"/>
              <a:gd name="connsiteY12" fmla="*/ 25400 h 13792200"/>
              <a:gd name="connsiteX13" fmla="*/ 1676400 w 15722600"/>
              <a:gd name="connsiteY13" fmla="*/ 25400 h 13792200"/>
              <a:gd name="connsiteX14" fmla="*/ 1676400 w 15722600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2006600 w 15766715"/>
              <a:gd name="connsiteY4" fmla="*/ 12547600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30274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39191"/>
              <a:gd name="connsiteX1" fmla="*/ 15766715 w 15766715"/>
              <a:gd name="connsiteY1" fmla="*/ 0 h 13739191"/>
              <a:gd name="connsiteX2" fmla="*/ 15762357 w 15766715"/>
              <a:gd name="connsiteY2" fmla="*/ 13739191 h 13739191"/>
              <a:gd name="connsiteX3" fmla="*/ 0 w 15766715"/>
              <a:gd name="connsiteY3" fmla="*/ 13716000 h 13739191"/>
              <a:gd name="connsiteX4" fmla="*/ 1942431 w 15766715"/>
              <a:gd name="connsiteY4" fmla="*/ 12563642 h 13739191"/>
              <a:gd name="connsiteX5" fmla="*/ 3429000 w 15766715"/>
              <a:gd name="connsiteY5" fmla="*/ 10922000 h 13739191"/>
              <a:gd name="connsiteX6" fmla="*/ 4318000 w 15766715"/>
              <a:gd name="connsiteY6" fmla="*/ 8991600 h 13739191"/>
              <a:gd name="connsiteX7" fmla="*/ 4930274 w 15766715"/>
              <a:gd name="connsiteY7" fmla="*/ 6451600 h 13739191"/>
              <a:gd name="connsiteX8" fmla="*/ 4165600 w 15766715"/>
              <a:gd name="connsiteY8" fmla="*/ 2895600 h 13739191"/>
              <a:gd name="connsiteX9" fmla="*/ 3048000 w 15766715"/>
              <a:gd name="connsiteY9" fmla="*/ 1473200 h 13739191"/>
              <a:gd name="connsiteX10" fmla="*/ 2413000 w 15766715"/>
              <a:gd name="connsiteY10" fmla="*/ 863600 h 13739191"/>
              <a:gd name="connsiteX11" fmla="*/ 2286000 w 15766715"/>
              <a:gd name="connsiteY11" fmla="*/ 660400 h 13739191"/>
              <a:gd name="connsiteX12" fmla="*/ 1676400 w 15766715"/>
              <a:gd name="connsiteY12" fmla="*/ 25400 h 13739191"/>
              <a:gd name="connsiteX13" fmla="*/ 1676400 w 15766715"/>
              <a:gd name="connsiteY13" fmla="*/ 25400 h 13739191"/>
              <a:gd name="connsiteX14" fmla="*/ 1676400 w 15766715"/>
              <a:gd name="connsiteY14" fmla="*/ 25400 h 13739191"/>
              <a:gd name="connsiteX0" fmla="*/ 1574800 w 15771596"/>
              <a:gd name="connsiteY0" fmla="*/ 0 h 13739191"/>
              <a:gd name="connsiteX1" fmla="*/ 15766715 w 15771596"/>
              <a:gd name="connsiteY1" fmla="*/ 0 h 13739191"/>
              <a:gd name="connsiteX2" fmla="*/ 15771411 w 15771596"/>
              <a:gd name="connsiteY2" fmla="*/ 13739191 h 13739191"/>
              <a:gd name="connsiteX3" fmla="*/ 0 w 15771596"/>
              <a:gd name="connsiteY3" fmla="*/ 13716000 h 13739191"/>
              <a:gd name="connsiteX4" fmla="*/ 1942431 w 15771596"/>
              <a:gd name="connsiteY4" fmla="*/ 12563642 h 13739191"/>
              <a:gd name="connsiteX5" fmla="*/ 3429000 w 15771596"/>
              <a:gd name="connsiteY5" fmla="*/ 10922000 h 13739191"/>
              <a:gd name="connsiteX6" fmla="*/ 4318000 w 15771596"/>
              <a:gd name="connsiteY6" fmla="*/ 8991600 h 13739191"/>
              <a:gd name="connsiteX7" fmla="*/ 4930274 w 15771596"/>
              <a:gd name="connsiteY7" fmla="*/ 6451600 h 13739191"/>
              <a:gd name="connsiteX8" fmla="*/ 4165600 w 15771596"/>
              <a:gd name="connsiteY8" fmla="*/ 2895600 h 13739191"/>
              <a:gd name="connsiteX9" fmla="*/ 3048000 w 15771596"/>
              <a:gd name="connsiteY9" fmla="*/ 1473200 h 13739191"/>
              <a:gd name="connsiteX10" fmla="*/ 2413000 w 15771596"/>
              <a:gd name="connsiteY10" fmla="*/ 863600 h 13739191"/>
              <a:gd name="connsiteX11" fmla="*/ 2286000 w 15771596"/>
              <a:gd name="connsiteY11" fmla="*/ 660400 h 13739191"/>
              <a:gd name="connsiteX12" fmla="*/ 1676400 w 15771596"/>
              <a:gd name="connsiteY12" fmla="*/ 25400 h 13739191"/>
              <a:gd name="connsiteX13" fmla="*/ 1676400 w 15771596"/>
              <a:gd name="connsiteY13" fmla="*/ 25400 h 13739191"/>
              <a:gd name="connsiteX14" fmla="*/ 1676400 w 15771596"/>
              <a:gd name="connsiteY14" fmla="*/ 25400 h 13739191"/>
              <a:gd name="connsiteX0" fmla="*/ 1574800 w 16833515"/>
              <a:gd name="connsiteY0" fmla="*/ 33866 h 13773057"/>
              <a:gd name="connsiteX1" fmla="*/ 16833515 w 16833515"/>
              <a:gd name="connsiteY1" fmla="*/ 0 h 13773057"/>
              <a:gd name="connsiteX2" fmla="*/ 15771411 w 16833515"/>
              <a:gd name="connsiteY2" fmla="*/ 13773057 h 13773057"/>
              <a:gd name="connsiteX3" fmla="*/ 0 w 16833515"/>
              <a:gd name="connsiteY3" fmla="*/ 13749866 h 13773057"/>
              <a:gd name="connsiteX4" fmla="*/ 1942431 w 16833515"/>
              <a:gd name="connsiteY4" fmla="*/ 12597508 h 13773057"/>
              <a:gd name="connsiteX5" fmla="*/ 3429000 w 16833515"/>
              <a:gd name="connsiteY5" fmla="*/ 10955866 h 13773057"/>
              <a:gd name="connsiteX6" fmla="*/ 4318000 w 16833515"/>
              <a:gd name="connsiteY6" fmla="*/ 9025466 h 13773057"/>
              <a:gd name="connsiteX7" fmla="*/ 4930274 w 16833515"/>
              <a:gd name="connsiteY7" fmla="*/ 6485466 h 13773057"/>
              <a:gd name="connsiteX8" fmla="*/ 4165600 w 16833515"/>
              <a:gd name="connsiteY8" fmla="*/ 2929466 h 13773057"/>
              <a:gd name="connsiteX9" fmla="*/ 3048000 w 16833515"/>
              <a:gd name="connsiteY9" fmla="*/ 1507066 h 13773057"/>
              <a:gd name="connsiteX10" fmla="*/ 2413000 w 16833515"/>
              <a:gd name="connsiteY10" fmla="*/ 897466 h 13773057"/>
              <a:gd name="connsiteX11" fmla="*/ 2286000 w 16833515"/>
              <a:gd name="connsiteY11" fmla="*/ 694266 h 13773057"/>
              <a:gd name="connsiteX12" fmla="*/ 1676400 w 16833515"/>
              <a:gd name="connsiteY12" fmla="*/ 59266 h 13773057"/>
              <a:gd name="connsiteX13" fmla="*/ 1676400 w 16833515"/>
              <a:gd name="connsiteY13" fmla="*/ 59266 h 13773057"/>
              <a:gd name="connsiteX14" fmla="*/ 1676400 w 16833515"/>
              <a:gd name="connsiteY14" fmla="*/ 59266 h 13773057"/>
              <a:gd name="connsiteX0" fmla="*/ 1574800 w 16838396"/>
              <a:gd name="connsiteY0" fmla="*/ 33866 h 13773057"/>
              <a:gd name="connsiteX1" fmla="*/ 16833515 w 16838396"/>
              <a:gd name="connsiteY1" fmla="*/ 0 h 13773057"/>
              <a:gd name="connsiteX2" fmla="*/ 16838211 w 16838396"/>
              <a:gd name="connsiteY2" fmla="*/ 13773057 h 13773057"/>
              <a:gd name="connsiteX3" fmla="*/ 0 w 16838396"/>
              <a:gd name="connsiteY3" fmla="*/ 13749866 h 13773057"/>
              <a:gd name="connsiteX4" fmla="*/ 1942431 w 16838396"/>
              <a:gd name="connsiteY4" fmla="*/ 12597508 h 13773057"/>
              <a:gd name="connsiteX5" fmla="*/ 3429000 w 16838396"/>
              <a:gd name="connsiteY5" fmla="*/ 10955866 h 13773057"/>
              <a:gd name="connsiteX6" fmla="*/ 4318000 w 16838396"/>
              <a:gd name="connsiteY6" fmla="*/ 9025466 h 13773057"/>
              <a:gd name="connsiteX7" fmla="*/ 4930274 w 16838396"/>
              <a:gd name="connsiteY7" fmla="*/ 6485466 h 13773057"/>
              <a:gd name="connsiteX8" fmla="*/ 4165600 w 16838396"/>
              <a:gd name="connsiteY8" fmla="*/ 2929466 h 13773057"/>
              <a:gd name="connsiteX9" fmla="*/ 3048000 w 16838396"/>
              <a:gd name="connsiteY9" fmla="*/ 1507066 h 13773057"/>
              <a:gd name="connsiteX10" fmla="*/ 2413000 w 16838396"/>
              <a:gd name="connsiteY10" fmla="*/ 897466 h 13773057"/>
              <a:gd name="connsiteX11" fmla="*/ 2286000 w 16838396"/>
              <a:gd name="connsiteY11" fmla="*/ 694266 h 13773057"/>
              <a:gd name="connsiteX12" fmla="*/ 1676400 w 16838396"/>
              <a:gd name="connsiteY12" fmla="*/ 59266 h 13773057"/>
              <a:gd name="connsiteX13" fmla="*/ 1676400 w 16838396"/>
              <a:gd name="connsiteY13" fmla="*/ 59266 h 13773057"/>
              <a:gd name="connsiteX14" fmla="*/ 1676400 w 16838396"/>
              <a:gd name="connsiteY14" fmla="*/ 59266 h 13773057"/>
              <a:gd name="connsiteX0" fmla="*/ 1574800 w 16850449"/>
              <a:gd name="connsiteY0" fmla="*/ 0 h 13739191"/>
              <a:gd name="connsiteX1" fmla="*/ 16850449 w 16850449"/>
              <a:gd name="connsiteY1" fmla="*/ 1 h 13739191"/>
              <a:gd name="connsiteX2" fmla="*/ 16838211 w 16850449"/>
              <a:gd name="connsiteY2" fmla="*/ 13739191 h 13739191"/>
              <a:gd name="connsiteX3" fmla="*/ 0 w 16850449"/>
              <a:gd name="connsiteY3" fmla="*/ 13716000 h 13739191"/>
              <a:gd name="connsiteX4" fmla="*/ 1942431 w 16850449"/>
              <a:gd name="connsiteY4" fmla="*/ 12563642 h 13739191"/>
              <a:gd name="connsiteX5" fmla="*/ 3429000 w 16850449"/>
              <a:gd name="connsiteY5" fmla="*/ 10922000 h 13739191"/>
              <a:gd name="connsiteX6" fmla="*/ 4318000 w 16850449"/>
              <a:gd name="connsiteY6" fmla="*/ 8991600 h 13739191"/>
              <a:gd name="connsiteX7" fmla="*/ 4930274 w 16850449"/>
              <a:gd name="connsiteY7" fmla="*/ 6451600 h 13739191"/>
              <a:gd name="connsiteX8" fmla="*/ 4165600 w 16850449"/>
              <a:gd name="connsiteY8" fmla="*/ 2895600 h 13739191"/>
              <a:gd name="connsiteX9" fmla="*/ 3048000 w 16850449"/>
              <a:gd name="connsiteY9" fmla="*/ 1473200 h 13739191"/>
              <a:gd name="connsiteX10" fmla="*/ 2413000 w 16850449"/>
              <a:gd name="connsiteY10" fmla="*/ 863600 h 13739191"/>
              <a:gd name="connsiteX11" fmla="*/ 2286000 w 16850449"/>
              <a:gd name="connsiteY11" fmla="*/ 660400 h 13739191"/>
              <a:gd name="connsiteX12" fmla="*/ 1676400 w 16850449"/>
              <a:gd name="connsiteY12" fmla="*/ 25400 h 13739191"/>
              <a:gd name="connsiteX13" fmla="*/ 1676400 w 16850449"/>
              <a:gd name="connsiteY13" fmla="*/ 25400 h 13739191"/>
              <a:gd name="connsiteX14" fmla="*/ 1676400 w 16850449"/>
              <a:gd name="connsiteY14" fmla="*/ 25400 h 13739191"/>
              <a:gd name="connsiteX0" fmla="*/ 1574800 w 16852358"/>
              <a:gd name="connsiteY0" fmla="*/ 0 h 13739191"/>
              <a:gd name="connsiteX1" fmla="*/ 16850449 w 16852358"/>
              <a:gd name="connsiteY1" fmla="*/ 1 h 13739191"/>
              <a:gd name="connsiteX2" fmla="*/ 16852067 w 16852358"/>
              <a:gd name="connsiteY2" fmla="*/ 13739191 h 13739191"/>
              <a:gd name="connsiteX3" fmla="*/ 0 w 16852358"/>
              <a:gd name="connsiteY3" fmla="*/ 13716000 h 13739191"/>
              <a:gd name="connsiteX4" fmla="*/ 1942431 w 16852358"/>
              <a:gd name="connsiteY4" fmla="*/ 12563642 h 13739191"/>
              <a:gd name="connsiteX5" fmla="*/ 3429000 w 16852358"/>
              <a:gd name="connsiteY5" fmla="*/ 10922000 h 13739191"/>
              <a:gd name="connsiteX6" fmla="*/ 4318000 w 16852358"/>
              <a:gd name="connsiteY6" fmla="*/ 8991600 h 13739191"/>
              <a:gd name="connsiteX7" fmla="*/ 4930274 w 16852358"/>
              <a:gd name="connsiteY7" fmla="*/ 6451600 h 13739191"/>
              <a:gd name="connsiteX8" fmla="*/ 4165600 w 16852358"/>
              <a:gd name="connsiteY8" fmla="*/ 2895600 h 13739191"/>
              <a:gd name="connsiteX9" fmla="*/ 3048000 w 16852358"/>
              <a:gd name="connsiteY9" fmla="*/ 1473200 h 13739191"/>
              <a:gd name="connsiteX10" fmla="*/ 2413000 w 16852358"/>
              <a:gd name="connsiteY10" fmla="*/ 863600 h 13739191"/>
              <a:gd name="connsiteX11" fmla="*/ 2286000 w 16852358"/>
              <a:gd name="connsiteY11" fmla="*/ 660400 h 13739191"/>
              <a:gd name="connsiteX12" fmla="*/ 1676400 w 16852358"/>
              <a:gd name="connsiteY12" fmla="*/ 25400 h 13739191"/>
              <a:gd name="connsiteX13" fmla="*/ 1676400 w 16852358"/>
              <a:gd name="connsiteY13" fmla="*/ 25400 h 13739191"/>
              <a:gd name="connsiteX14" fmla="*/ 1676400 w 16852358"/>
              <a:gd name="connsiteY14" fmla="*/ 25400 h 13739191"/>
              <a:gd name="connsiteX0" fmla="*/ 1574800 w 18515125"/>
              <a:gd name="connsiteY0" fmla="*/ 0 h 13739191"/>
              <a:gd name="connsiteX1" fmla="*/ 18515125 w 18515125"/>
              <a:gd name="connsiteY1" fmla="*/ 1 h 13739191"/>
              <a:gd name="connsiteX2" fmla="*/ 16852067 w 18515125"/>
              <a:gd name="connsiteY2" fmla="*/ 13739191 h 13739191"/>
              <a:gd name="connsiteX3" fmla="*/ 0 w 18515125"/>
              <a:gd name="connsiteY3" fmla="*/ 13716000 h 13739191"/>
              <a:gd name="connsiteX4" fmla="*/ 1942431 w 18515125"/>
              <a:gd name="connsiteY4" fmla="*/ 12563642 h 13739191"/>
              <a:gd name="connsiteX5" fmla="*/ 3429000 w 18515125"/>
              <a:gd name="connsiteY5" fmla="*/ 10922000 h 13739191"/>
              <a:gd name="connsiteX6" fmla="*/ 4318000 w 18515125"/>
              <a:gd name="connsiteY6" fmla="*/ 8991600 h 13739191"/>
              <a:gd name="connsiteX7" fmla="*/ 4930274 w 18515125"/>
              <a:gd name="connsiteY7" fmla="*/ 6451600 h 13739191"/>
              <a:gd name="connsiteX8" fmla="*/ 4165600 w 18515125"/>
              <a:gd name="connsiteY8" fmla="*/ 2895600 h 13739191"/>
              <a:gd name="connsiteX9" fmla="*/ 3048000 w 18515125"/>
              <a:gd name="connsiteY9" fmla="*/ 1473200 h 13739191"/>
              <a:gd name="connsiteX10" fmla="*/ 2413000 w 18515125"/>
              <a:gd name="connsiteY10" fmla="*/ 863600 h 13739191"/>
              <a:gd name="connsiteX11" fmla="*/ 2286000 w 18515125"/>
              <a:gd name="connsiteY11" fmla="*/ 660400 h 13739191"/>
              <a:gd name="connsiteX12" fmla="*/ 1676400 w 18515125"/>
              <a:gd name="connsiteY12" fmla="*/ 25400 h 13739191"/>
              <a:gd name="connsiteX13" fmla="*/ 1676400 w 18515125"/>
              <a:gd name="connsiteY13" fmla="*/ 25400 h 13739191"/>
              <a:gd name="connsiteX14" fmla="*/ 1676400 w 18515125"/>
              <a:gd name="connsiteY14" fmla="*/ 25400 h 13739191"/>
              <a:gd name="connsiteX0" fmla="*/ 1574800 w 18517036"/>
              <a:gd name="connsiteY0" fmla="*/ 0 h 13739191"/>
              <a:gd name="connsiteX1" fmla="*/ 18515125 w 18517036"/>
              <a:gd name="connsiteY1" fmla="*/ 1 h 13739191"/>
              <a:gd name="connsiteX2" fmla="*/ 18516745 w 18517036"/>
              <a:gd name="connsiteY2" fmla="*/ 13739191 h 13739191"/>
              <a:gd name="connsiteX3" fmla="*/ 0 w 18517036"/>
              <a:gd name="connsiteY3" fmla="*/ 13716000 h 13739191"/>
              <a:gd name="connsiteX4" fmla="*/ 1942431 w 18517036"/>
              <a:gd name="connsiteY4" fmla="*/ 12563642 h 13739191"/>
              <a:gd name="connsiteX5" fmla="*/ 3429000 w 18517036"/>
              <a:gd name="connsiteY5" fmla="*/ 10922000 h 13739191"/>
              <a:gd name="connsiteX6" fmla="*/ 4318000 w 18517036"/>
              <a:gd name="connsiteY6" fmla="*/ 8991600 h 13739191"/>
              <a:gd name="connsiteX7" fmla="*/ 4930274 w 18517036"/>
              <a:gd name="connsiteY7" fmla="*/ 6451600 h 13739191"/>
              <a:gd name="connsiteX8" fmla="*/ 4165600 w 18517036"/>
              <a:gd name="connsiteY8" fmla="*/ 2895600 h 13739191"/>
              <a:gd name="connsiteX9" fmla="*/ 3048000 w 18517036"/>
              <a:gd name="connsiteY9" fmla="*/ 1473200 h 13739191"/>
              <a:gd name="connsiteX10" fmla="*/ 2413000 w 18517036"/>
              <a:gd name="connsiteY10" fmla="*/ 863600 h 13739191"/>
              <a:gd name="connsiteX11" fmla="*/ 2286000 w 18517036"/>
              <a:gd name="connsiteY11" fmla="*/ 660400 h 13739191"/>
              <a:gd name="connsiteX12" fmla="*/ 1676400 w 18517036"/>
              <a:gd name="connsiteY12" fmla="*/ 25400 h 13739191"/>
              <a:gd name="connsiteX13" fmla="*/ 1676400 w 18517036"/>
              <a:gd name="connsiteY13" fmla="*/ 25400 h 13739191"/>
              <a:gd name="connsiteX14" fmla="*/ 1676400 w 18517036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15239 h 13754430"/>
              <a:gd name="connsiteX1" fmla="*/ 18515124 w 18532060"/>
              <a:gd name="connsiteY1" fmla="*/ 0 h 13754430"/>
              <a:gd name="connsiteX2" fmla="*/ 18531984 w 18532060"/>
              <a:gd name="connsiteY2" fmla="*/ 13754430 h 13754430"/>
              <a:gd name="connsiteX3" fmla="*/ 0 w 18532060"/>
              <a:gd name="connsiteY3" fmla="*/ 13731239 h 13754430"/>
              <a:gd name="connsiteX4" fmla="*/ 1942431 w 18532060"/>
              <a:gd name="connsiteY4" fmla="*/ 12578881 h 13754430"/>
              <a:gd name="connsiteX5" fmla="*/ 3429000 w 18532060"/>
              <a:gd name="connsiteY5" fmla="*/ 10937239 h 13754430"/>
              <a:gd name="connsiteX6" fmla="*/ 4318000 w 18532060"/>
              <a:gd name="connsiteY6" fmla="*/ 9006839 h 13754430"/>
              <a:gd name="connsiteX7" fmla="*/ 4930274 w 18532060"/>
              <a:gd name="connsiteY7" fmla="*/ 6466839 h 13754430"/>
              <a:gd name="connsiteX8" fmla="*/ 4165600 w 18532060"/>
              <a:gd name="connsiteY8" fmla="*/ 2910839 h 13754430"/>
              <a:gd name="connsiteX9" fmla="*/ 3048000 w 18532060"/>
              <a:gd name="connsiteY9" fmla="*/ 1488439 h 13754430"/>
              <a:gd name="connsiteX10" fmla="*/ 2413000 w 18532060"/>
              <a:gd name="connsiteY10" fmla="*/ 878839 h 13754430"/>
              <a:gd name="connsiteX11" fmla="*/ 2286000 w 18532060"/>
              <a:gd name="connsiteY11" fmla="*/ 675639 h 13754430"/>
              <a:gd name="connsiteX12" fmla="*/ 1676400 w 18532060"/>
              <a:gd name="connsiteY12" fmla="*/ 40639 h 13754430"/>
              <a:gd name="connsiteX13" fmla="*/ 1676400 w 18532060"/>
              <a:gd name="connsiteY13" fmla="*/ 40639 h 13754430"/>
              <a:gd name="connsiteX14" fmla="*/ 1676400 w 18532060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9398"/>
              <a:gd name="connsiteY0" fmla="*/ 15239 h 13754430"/>
              <a:gd name="connsiteX1" fmla="*/ 18515124 w 18549398"/>
              <a:gd name="connsiteY1" fmla="*/ 0 h 13754430"/>
              <a:gd name="connsiteX2" fmla="*/ 18547224 w 18549398"/>
              <a:gd name="connsiteY2" fmla="*/ 13754430 h 13754430"/>
              <a:gd name="connsiteX3" fmla="*/ 0 w 18549398"/>
              <a:gd name="connsiteY3" fmla="*/ 13731239 h 13754430"/>
              <a:gd name="connsiteX4" fmla="*/ 1942431 w 18549398"/>
              <a:gd name="connsiteY4" fmla="*/ 12578881 h 13754430"/>
              <a:gd name="connsiteX5" fmla="*/ 3429000 w 18549398"/>
              <a:gd name="connsiteY5" fmla="*/ 10937239 h 13754430"/>
              <a:gd name="connsiteX6" fmla="*/ 4318000 w 18549398"/>
              <a:gd name="connsiteY6" fmla="*/ 9006839 h 13754430"/>
              <a:gd name="connsiteX7" fmla="*/ 4930274 w 18549398"/>
              <a:gd name="connsiteY7" fmla="*/ 6466839 h 13754430"/>
              <a:gd name="connsiteX8" fmla="*/ 4165600 w 18549398"/>
              <a:gd name="connsiteY8" fmla="*/ 2910839 h 13754430"/>
              <a:gd name="connsiteX9" fmla="*/ 3048000 w 18549398"/>
              <a:gd name="connsiteY9" fmla="*/ 1488439 h 13754430"/>
              <a:gd name="connsiteX10" fmla="*/ 2413000 w 18549398"/>
              <a:gd name="connsiteY10" fmla="*/ 878839 h 13754430"/>
              <a:gd name="connsiteX11" fmla="*/ 2286000 w 18549398"/>
              <a:gd name="connsiteY11" fmla="*/ 675639 h 13754430"/>
              <a:gd name="connsiteX12" fmla="*/ 1676400 w 18549398"/>
              <a:gd name="connsiteY12" fmla="*/ 40639 h 13754430"/>
              <a:gd name="connsiteX13" fmla="*/ 1676400 w 18549398"/>
              <a:gd name="connsiteY13" fmla="*/ 40639 h 13754430"/>
              <a:gd name="connsiteX14" fmla="*/ 1676400 w 18549398"/>
              <a:gd name="connsiteY14" fmla="*/ 40639 h 13754430"/>
              <a:gd name="connsiteX0" fmla="*/ 12625276 w 29597700"/>
              <a:gd name="connsiteY0" fmla="*/ 35559 h 13774750"/>
              <a:gd name="connsiteX1" fmla="*/ 0 w 29597700"/>
              <a:gd name="connsiteY1" fmla="*/ 0 h 13774750"/>
              <a:gd name="connsiteX2" fmla="*/ 29597700 w 29597700"/>
              <a:gd name="connsiteY2" fmla="*/ 13774750 h 13774750"/>
              <a:gd name="connsiteX3" fmla="*/ 11050476 w 29597700"/>
              <a:gd name="connsiteY3" fmla="*/ 13751559 h 13774750"/>
              <a:gd name="connsiteX4" fmla="*/ 12992907 w 29597700"/>
              <a:gd name="connsiteY4" fmla="*/ 12599201 h 13774750"/>
              <a:gd name="connsiteX5" fmla="*/ 14479476 w 29597700"/>
              <a:gd name="connsiteY5" fmla="*/ 10957559 h 13774750"/>
              <a:gd name="connsiteX6" fmla="*/ 15368476 w 29597700"/>
              <a:gd name="connsiteY6" fmla="*/ 9027159 h 13774750"/>
              <a:gd name="connsiteX7" fmla="*/ 15980750 w 29597700"/>
              <a:gd name="connsiteY7" fmla="*/ 6487159 h 13774750"/>
              <a:gd name="connsiteX8" fmla="*/ 15216076 w 29597700"/>
              <a:gd name="connsiteY8" fmla="*/ 2931159 h 13774750"/>
              <a:gd name="connsiteX9" fmla="*/ 14098476 w 29597700"/>
              <a:gd name="connsiteY9" fmla="*/ 1508759 h 13774750"/>
              <a:gd name="connsiteX10" fmla="*/ 13463476 w 29597700"/>
              <a:gd name="connsiteY10" fmla="*/ 899159 h 13774750"/>
              <a:gd name="connsiteX11" fmla="*/ 13336476 w 29597700"/>
              <a:gd name="connsiteY11" fmla="*/ 695959 h 13774750"/>
              <a:gd name="connsiteX12" fmla="*/ 12726876 w 29597700"/>
              <a:gd name="connsiteY12" fmla="*/ 60959 h 13774750"/>
              <a:gd name="connsiteX13" fmla="*/ 12726876 w 29597700"/>
              <a:gd name="connsiteY13" fmla="*/ 60959 h 13774750"/>
              <a:gd name="connsiteX14" fmla="*/ 12726876 w 29597700"/>
              <a:gd name="connsiteY14" fmla="*/ 60959 h 13774750"/>
              <a:gd name="connsiteX0" fmla="*/ 12625276 w 15980750"/>
              <a:gd name="connsiteY0" fmla="*/ 35559 h 13774750"/>
              <a:gd name="connsiteX1" fmla="*/ 0 w 15980750"/>
              <a:gd name="connsiteY1" fmla="*/ 0 h 13774750"/>
              <a:gd name="connsiteX2" fmla="*/ 52420 w 15980750"/>
              <a:gd name="connsiteY2" fmla="*/ 13774750 h 13774750"/>
              <a:gd name="connsiteX3" fmla="*/ 11050476 w 15980750"/>
              <a:gd name="connsiteY3" fmla="*/ 13751559 h 13774750"/>
              <a:gd name="connsiteX4" fmla="*/ 12992907 w 15980750"/>
              <a:gd name="connsiteY4" fmla="*/ 12599201 h 13774750"/>
              <a:gd name="connsiteX5" fmla="*/ 14479476 w 15980750"/>
              <a:gd name="connsiteY5" fmla="*/ 10957559 h 13774750"/>
              <a:gd name="connsiteX6" fmla="*/ 15368476 w 15980750"/>
              <a:gd name="connsiteY6" fmla="*/ 9027159 h 13774750"/>
              <a:gd name="connsiteX7" fmla="*/ 15980750 w 15980750"/>
              <a:gd name="connsiteY7" fmla="*/ 6487159 h 13774750"/>
              <a:gd name="connsiteX8" fmla="*/ 15216076 w 15980750"/>
              <a:gd name="connsiteY8" fmla="*/ 2931159 h 13774750"/>
              <a:gd name="connsiteX9" fmla="*/ 14098476 w 15980750"/>
              <a:gd name="connsiteY9" fmla="*/ 1508759 h 13774750"/>
              <a:gd name="connsiteX10" fmla="*/ 13463476 w 15980750"/>
              <a:gd name="connsiteY10" fmla="*/ 899159 h 13774750"/>
              <a:gd name="connsiteX11" fmla="*/ 13336476 w 15980750"/>
              <a:gd name="connsiteY11" fmla="*/ 695959 h 13774750"/>
              <a:gd name="connsiteX12" fmla="*/ 12726876 w 15980750"/>
              <a:gd name="connsiteY12" fmla="*/ 60959 h 13774750"/>
              <a:gd name="connsiteX13" fmla="*/ 12726876 w 15980750"/>
              <a:gd name="connsiteY13" fmla="*/ 60959 h 13774750"/>
              <a:gd name="connsiteX14" fmla="*/ 12726876 w 159807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13732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524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689276 w 17301550"/>
              <a:gd name="connsiteY6" fmla="*/ 9027159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71003 w 17301550"/>
              <a:gd name="connsiteY5" fmla="*/ 1104596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01550" h="13788398">
                <a:moveTo>
                  <a:pt x="13946076" y="35559"/>
                </a:moveTo>
                <a:lnTo>
                  <a:pt x="0" y="0"/>
                </a:lnTo>
                <a:cubicBezTo>
                  <a:pt x="44268" y="4640690"/>
                  <a:pt x="26576" y="6709308"/>
                  <a:pt x="25124" y="13788398"/>
                </a:cubicBezTo>
                <a:lnTo>
                  <a:pt x="12371276" y="13751559"/>
                </a:lnTo>
                <a:lnTo>
                  <a:pt x="14313707" y="12599201"/>
                </a:lnTo>
                <a:lnTo>
                  <a:pt x="15871003" y="11045969"/>
                </a:lnTo>
                <a:lnTo>
                  <a:pt x="16901461" y="9168616"/>
                </a:lnTo>
                <a:lnTo>
                  <a:pt x="17301550" y="6487159"/>
                </a:lnTo>
                <a:lnTo>
                  <a:pt x="16536876" y="2931159"/>
                </a:lnTo>
                <a:lnTo>
                  <a:pt x="15419276" y="1508759"/>
                </a:lnTo>
                <a:lnTo>
                  <a:pt x="14784276" y="899159"/>
                </a:lnTo>
                <a:lnTo>
                  <a:pt x="14657276" y="695959"/>
                </a:lnTo>
                <a:lnTo>
                  <a:pt x="14047676" y="60959"/>
                </a:lnTo>
                <a:lnTo>
                  <a:pt x="14047676" y="60959"/>
                </a:lnTo>
                <a:lnTo>
                  <a:pt x="14047676" y="60959"/>
                </a:lnTo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799" dirty="0"/>
          </a:p>
        </p:txBody>
      </p:sp>
      <p:pic>
        <p:nvPicPr>
          <p:cNvPr id="4" name="Kuva 11">
            <a:extLst>
              <a:ext uri="{FF2B5EF4-FFF2-40B4-BE49-F238E27FC236}">
                <a16:creationId xmlns:a16="http://schemas.microsoft.com/office/drawing/2014/main" id="{04A4CDC9-042E-2815-1A57-8CE3C8DA18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373" t="8198" b="4612"/>
          <a:stretch/>
        </p:blipFill>
        <p:spPr>
          <a:xfrm>
            <a:off x="2087271" y="0"/>
            <a:ext cx="8017460" cy="6866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E09EF-F318-E932-3AD2-BF4A38D1258B}"/>
              </a:ext>
            </a:extLst>
          </p:cNvPr>
          <p:cNvSpPr txBox="1"/>
          <p:nvPr/>
        </p:nvSpPr>
        <p:spPr>
          <a:xfrm>
            <a:off x="5639" y="224084"/>
            <a:ext cx="7775465" cy="5156367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pPr algn="l"/>
            <a:r>
              <a:rPr lang="fi-FI" sz="1866" b="1" dirty="0">
                <a:solidFill>
                  <a:schemeClr val="accent1"/>
                </a:solidFill>
                <a:latin typeface="+mj-lt"/>
              </a:rPr>
              <a:t>	Strategia 2030</a:t>
            </a:r>
            <a:br>
              <a:rPr lang="fi-FI" sz="1866" b="1" dirty="0">
                <a:solidFill>
                  <a:schemeClr val="accent1"/>
                </a:solidFill>
                <a:latin typeface="+mj-lt"/>
              </a:rPr>
            </a:br>
            <a:endParaRPr lang="en-FI" sz="1866" b="1" dirty="0">
              <a:solidFill>
                <a:schemeClr val="accent1"/>
              </a:solidFill>
              <a:latin typeface="+mj-lt"/>
            </a:endParaRPr>
          </a:p>
          <a:p>
            <a:pPr lvl="1">
              <a:defRPr/>
            </a:pPr>
            <a:r>
              <a:rPr lang="fi-FI" sz="1866" dirty="0">
                <a:solidFill>
                  <a:schemeClr val="accent1"/>
                </a:solidFill>
              </a:rPr>
              <a:t>Inarin ainutlaatuinen luonto on kaiken toiminnan perusta. Hyödynnämme luontoa vastuullisesti luontopääomaa vahvistaen.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 dirty="0">
                <a:solidFill>
                  <a:schemeClr val="accent1"/>
                </a:solidFill>
              </a:rPr>
              <a:t>Hallitusti kehittyvät elinkeinot ovat kunnan elinvoiman perusta. Monipuolistamme elinkeinoja ja kehitämme ympärivuotisuutta.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 dirty="0">
                <a:solidFill>
                  <a:schemeClr val="accent1"/>
                </a:solidFill>
              </a:rPr>
              <a:t>Sosiaalisesti kestävä kasvu ja ylisukupolvisuuden merkityksen ymmärtäminen ovat hyvän elämän perusta. Edistämme yhteisöllisyyttä ja kuntalaisten turvallisuutta sekä erityisesti lasten ja nuorten hyvinvointia.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 dirty="0">
                <a:solidFill>
                  <a:schemeClr val="accent1"/>
                </a:solidFill>
              </a:rPr>
              <a:t>Saamelaisuus on arvokas osa Inarin kuntaa. Edistämme saamen kielten ja kulttuurin asemaa yhteistyössä muiden saamelaisalueen toimijoiden kanssa.</a:t>
            </a:r>
          </a:p>
          <a:p>
            <a:pPr>
              <a:spcBef>
                <a:spcPts val="299"/>
              </a:spcBef>
            </a:pPr>
            <a:r>
              <a:rPr lang="en-FI" sz="2696" b="1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8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228006"/>
            <a:ext cx="10654747" cy="1140856"/>
          </a:xfrm>
          <a:solidFill>
            <a:schemeClr val="accent2"/>
          </a:solidFill>
        </p:spPr>
        <p:txBody>
          <a:bodyPr/>
          <a:lstStyle/>
          <a:p>
            <a:r>
              <a:rPr lang="fi-FI" dirty="0">
                <a:latin typeface="Avenir Next LT Pro (Otsikot)"/>
                <a:cs typeface="Arial" panose="020B0604020202020204" pitchFamily="34" charset="0"/>
              </a:rPr>
              <a:t>Meidän arvomme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913E56-C45E-2F00-F962-E3017ABEB78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98766407"/>
              </p:ext>
            </p:extLst>
          </p:nvPr>
        </p:nvGraphicFramePr>
        <p:xfrm>
          <a:off x="775252" y="1368862"/>
          <a:ext cx="10668000" cy="5343317"/>
        </p:xfrm>
        <a:graphic>
          <a:graphicData uri="http://schemas.openxmlformats.org/drawingml/2006/table">
            <a:tbl>
              <a:tblPr firstRow="1" bandRow="1"/>
              <a:tblGrid>
                <a:gridCol w="2192852">
                  <a:extLst>
                    <a:ext uri="{9D8B030D-6E8A-4147-A177-3AD203B41FA5}">
                      <a16:colId xmlns:a16="http://schemas.microsoft.com/office/drawing/2014/main" val="255540338"/>
                    </a:ext>
                  </a:extLst>
                </a:gridCol>
                <a:gridCol w="8475148">
                  <a:extLst>
                    <a:ext uri="{9D8B030D-6E8A-4147-A177-3AD203B41FA5}">
                      <a16:colId xmlns:a16="http://schemas.microsoft.com/office/drawing/2014/main" val="2522558022"/>
                    </a:ext>
                  </a:extLst>
                </a:gridCol>
              </a:tblGrid>
              <a:tr h="36417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fi-FI" sz="1400" b="0" dirty="0">
                          <a:solidFill>
                            <a:schemeClr val="accent6"/>
                          </a:solidFill>
                          <a:latin typeface="+mn-lt"/>
                        </a:rPr>
                        <a:t>Arvot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i-FI" sz="1400" b="1" dirty="0">
                          <a:solidFill>
                            <a:schemeClr val="accent6"/>
                          </a:solidFill>
                          <a:latin typeface="+mn-lt"/>
                        </a:rPr>
                        <a:t>     </a:t>
                      </a:r>
                      <a:r>
                        <a:rPr lang="fi-FI" sz="1400" b="0" dirty="0">
                          <a:solidFill>
                            <a:schemeClr val="accent6"/>
                          </a:solidFill>
                          <a:latin typeface="+mn-lt"/>
                        </a:rPr>
                        <a:t>Miten elämme arvomme todeksi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4056"/>
                  </a:ext>
                </a:extLst>
              </a:tr>
              <a:tr h="13049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Yhteisöllinen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Toimimme oikeudenmukaisesti ja kohtelemme toisiamme yhdenvertaisesti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Toimimme kaikissa tilanteissa avoimesti, ratkaisukeskeisesti ja toisia arvostaen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Huolehdimme turvallisuudesta koko kunnan alueella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Meille on tärkeää lapsiperheystävällisyys,</a:t>
                      </a:r>
                      <a:r>
                        <a:rPr lang="fi-FI" sz="1400" b="0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arvokas vanhuus ja yritysmyönteisyys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Kunnan henkilöstö osallistuu aktiivisesti toiminnan kehittämiseen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55610"/>
                  </a:ext>
                </a:extLst>
              </a:tr>
              <a:tr h="13049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i-FI" sz="1400" b="0" dirty="0">
                          <a:solidFill>
                            <a:schemeClr val="accent6"/>
                          </a:solidFill>
                          <a:latin typeface="+mn-lt"/>
                        </a:rPr>
                        <a:t>Paikallinen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Paikallisuus tehdään yhdessä - siihen kuuluvat osallisuus ja osallistaminen, toisten huomioon ottaminen ja kunnioittaminen sekä vieraanvaraisuus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Pyrimme yhdessä nostamaan paikallisten tuotteiden ja palveluiden käytön määrää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Etsimme ratkaisuja paikallisten tuotteiden ja palveluiden jalostusasteen kasvattamiseksi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Kuntalaiset ja kunnan alueella toimivat yritykset ja yhteisöt ovat kunnan tärkein voimavara</a:t>
                      </a: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30778"/>
                  </a:ext>
                </a:extLst>
              </a:tr>
              <a:tr h="130709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Rohkea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Uskallamme tehdä selkeitä ja oikea-aikaisia päätöksiä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Olemme kansainvälisesti aktiivisia toimijoita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Näemme asioiden positiiviset puolet ja haemme rohkeasti uusia toimivia ratkaisuja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Kannustamme rohkeaan kokeiluun ja opimme virheistä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Kehitämme kunnan organisaatiota tulevaisuuden tarpeisiin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0481"/>
                  </a:ext>
                </a:extLst>
              </a:tr>
              <a:tr h="106216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Vastuullinen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Turvaamme nykyisille ja tuleville sukupolville kestävän kehityksen mahdollisuudet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Kannamme tasapainoisesti vastuun luonnosta, taloudesta ja ihmisistä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Toimimme vastuullisesti päätösten tekijöinä ja työnantajana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Pidämme lupauksemme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63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4BA6F47B-7B8E-40BE-8716-9BF8F4937DFF}"/>
              </a:ext>
            </a:extLst>
          </p:cNvPr>
          <p:cNvSpPr/>
          <p:nvPr/>
        </p:nvSpPr>
        <p:spPr>
          <a:xfrm>
            <a:off x="797415" y="1630816"/>
            <a:ext cx="10533527" cy="777197"/>
          </a:xfrm>
          <a:prstGeom prst="rect">
            <a:avLst/>
          </a:prstGeom>
          <a:solidFill>
            <a:schemeClr val="bg1"/>
          </a:solidFill>
          <a:ln w="12700"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>
              <a:latin typeface="+mj-lt"/>
            </a:endParaRPr>
          </a:p>
          <a:p>
            <a:pPr algn="ctr"/>
            <a:r>
              <a:rPr lang="fi-FI" sz="2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YHTEISÖLLINEN – PAIKALLINEN – ROHKEA – VASTUULLINEN    </a:t>
            </a:r>
            <a:r>
              <a:rPr lang="fi-FI" sz="2000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fi-FI" sz="2000" b="1" dirty="0">
              <a:solidFill>
                <a:schemeClr val="tx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fi-FI" sz="2400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846A46-B9C7-46FB-8D83-7C05B486EB63}"/>
              </a:ext>
            </a:extLst>
          </p:cNvPr>
          <p:cNvSpPr/>
          <p:nvPr/>
        </p:nvSpPr>
        <p:spPr>
          <a:xfrm>
            <a:off x="851646" y="3165752"/>
            <a:ext cx="2674826" cy="189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LUONTO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Luonnon kestävä käyttö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6A58303-6694-43EA-9A64-C896524A1880}"/>
              </a:ext>
            </a:extLst>
          </p:cNvPr>
          <p:cNvSpPr/>
          <p:nvPr/>
        </p:nvSpPr>
        <p:spPr>
          <a:xfrm>
            <a:off x="3501304" y="3165752"/>
            <a:ext cx="2562875" cy="189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ELINVOIMA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accent6"/>
                </a:solidFill>
                <a:latin typeface="+mj-lt"/>
              </a:rPr>
              <a:t>Elinkeinojen monipuolistaminen ja ympärivuotisuuden kehittäminen</a:t>
            </a: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8771AAB-1DA2-49EE-89FC-29B3B1F152C4}"/>
              </a:ext>
            </a:extLst>
          </p:cNvPr>
          <p:cNvSpPr/>
          <p:nvPr/>
        </p:nvSpPr>
        <p:spPr>
          <a:xfrm>
            <a:off x="6064179" y="3144901"/>
            <a:ext cx="2626520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SAAMELAISUUS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Saamen kielten ja kulttuurin edistäminen</a:t>
            </a: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15566C5-3EF2-4EF0-8E4B-2F311D49CADD}"/>
              </a:ext>
            </a:extLst>
          </p:cNvPr>
          <p:cNvSpPr/>
          <p:nvPr/>
        </p:nvSpPr>
        <p:spPr>
          <a:xfrm>
            <a:off x="8690699" y="3144901"/>
            <a:ext cx="2663099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HYVÄ ELÄMÄ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ea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u="none" strike="noStrike" kern="1200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Sosiaal</a:t>
            </a:r>
            <a:r>
              <a:rPr lang="fi-FI" dirty="0">
                <a:solidFill>
                  <a:schemeClr val="accent6"/>
                </a:solidFill>
                <a:latin typeface="+mj-lt"/>
              </a:rPr>
              <a:t>isesti kestävä kasvu</a:t>
            </a:r>
            <a:endParaRPr kumimoji="0" lang="fi-FI" b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6E179B6-4D1A-4262-9526-B1C2A46956FD}"/>
              </a:ext>
            </a:extLst>
          </p:cNvPr>
          <p:cNvSpPr/>
          <p:nvPr/>
        </p:nvSpPr>
        <p:spPr>
          <a:xfrm>
            <a:off x="805298" y="751390"/>
            <a:ext cx="10538671" cy="885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i-FI" sz="2400" dirty="0">
                <a:solidFill>
                  <a:schemeClr val="tx1">
                    <a:lumMod val="75000"/>
                  </a:schemeClr>
                </a:solidFill>
              </a:rPr>
              <a:t>Elinvoiman ja hyvän elämän vastuullinen edistäjä</a:t>
            </a:r>
            <a:endParaRPr lang="fi-FI" sz="2400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DBA88FB-6769-D3B2-F771-384BEF5E0632}"/>
              </a:ext>
            </a:extLst>
          </p:cNvPr>
          <p:cNvSpPr/>
          <p:nvPr/>
        </p:nvSpPr>
        <p:spPr>
          <a:xfrm>
            <a:off x="810786" y="6168464"/>
            <a:ext cx="10533184" cy="639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Edunvalvonnan TOP 8, Vaikuttava viestintä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9D95F2A-E693-0BDA-ECAD-A512793FFEE1}"/>
              </a:ext>
            </a:extLst>
          </p:cNvPr>
          <p:cNvSpPr/>
          <p:nvPr/>
        </p:nvSpPr>
        <p:spPr>
          <a:xfrm>
            <a:off x="805299" y="99654"/>
            <a:ext cx="10538670" cy="6996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3200" dirty="0">
                <a:solidFill>
                  <a:schemeClr val="accent1"/>
                </a:solidFill>
                <a:latin typeface="+mj-lt"/>
              </a:rPr>
              <a:t>Inari – Voimakas luonnostaan 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38EED26E-E84C-04F5-3AE6-3F5ABFA66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35665"/>
              </p:ext>
            </p:extLst>
          </p:nvPr>
        </p:nvGraphicFramePr>
        <p:xfrm>
          <a:off x="797415" y="4970898"/>
          <a:ext cx="10534905" cy="1744028"/>
        </p:xfrm>
        <a:graphic>
          <a:graphicData uri="http://schemas.openxmlformats.org/drawingml/2006/table">
            <a:tbl>
              <a:tblPr/>
              <a:tblGrid>
                <a:gridCol w="10534905">
                  <a:extLst>
                    <a:ext uri="{9D8B030D-6E8A-4147-A177-3AD203B41FA5}">
                      <a16:colId xmlns:a16="http://schemas.microsoft.com/office/drawing/2014/main" val="3901020508"/>
                    </a:ext>
                  </a:extLst>
                </a:gridCol>
              </a:tblGrid>
              <a:tr h="1715576"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Elinkeino-ohjelma</a:t>
                      </a:r>
                      <a:endParaRPr lang="fi-FI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i-FI" sz="18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Hyvinvoinnin, terveyden ja turvallisuuden ohjelma</a:t>
                      </a:r>
                      <a:endParaRPr lang="fi-FI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i-FI" sz="18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Kielipoliittinen ohjelma (saamen kielistrategia)</a:t>
                      </a:r>
                      <a:endParaRPr lang="fi-FI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i-FI" sz="18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Maapoliittinen ohjelma</a:t>
                      </a:r>
                      <a:endParaRPr lang="fi-FI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51492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811791BD-F955-E114-5A51-C713575C8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13266"/>
              </p:ext>
            </p:extLst>
          </p:nvPr>
        </p:nvGraphicFramePr>
        <p:xfrm>
          <a:off x="786037" y="6248397"/>
          <a:ext cx="10549218" cy="461100"/>
        </p:xfrm>
        <a:graphic>
          <a:graphicData uri="http://schemas.openxmlformats.org/drawingml/2006/table">
            <a:tbl>
              <a:tblPr/>
              <a:tblGrid>
                <a:gridCol w="10549218">
                  <a:extLst>
                    <a:ext uri="{9D8B030D-6E8A-4147-A177-3AD203B41FA5}">
                      <a16:colId xmlns:a16="http://schemas.microsoft.com/office/drawing/2014/main" val="953282322"/>
                    </a:ext>
                  </a:extLst>
                </a:gridCol>
              </a:tblGrid>
              <a:tr h="46110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69017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E68AA01C-63C1-23CA-F887-C0C217455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38893"/>
              </p:ext>
            </p:extLst>
          </p:nvPr>
        </p:nvGraphicFramePr>
        <p:xfrm>
          <a:off x="797415" y="2408728"/>
          <a:ext cx="10526462" cy="2569667"/>
        </p:xfrm>
        <a:graphic>
          <a:graphicData uri="http://schemas.openxmlformats.org/drawingml/2006/table">
            <a:tbl>
              <a:tblPr/>
              <a:tblGrid>
                <a:gridCol w="10526462">
                  <a:extLst>
                    <a:ext uri="{9D8B030D-6E8A-4147-A177-3AD203B41FA5}">
                      <a16:colId xmlns:a16="http://schemas.microsoft.com/office/drawing/2014/main" val="2018928005"/>
                    </a:ext>
                  </a:extLst>
                </a:gridCol>
              </a:tblGrid>
              <a:tr h="678591">
                <a:tc>
                  <a:txBody>
                    <a:bodyPr/>
                    <a:lstStyle/>
                    <a:p>
                      <a:r>
                        <a:rPr lang="fi-FI" sz="2400" dirty="0">
                          <a:solidFill>
                            <a:srgbClr val="000000"/>
                          </a:solidFill>
                        </a:rPr>
                        <a:t>                                         </a:t>
                      </a:r>
                      <a:r>
                        <a:rPr lang="fi-FI" sz="2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Strategian painopistealueet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703249"/>
                  </a:ext>
                </a:extLst>
              </a:tr>
              <a:tr h="1891076">
                <a:tc>
                  <a:txBody>
                    <a:bodyPr/>
                    <a:lstStyle/>
                    <a:p>
                      <a:endParaRPr lang="fi-FI" sz="2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08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4E412-9AF4-4F1F-BB32-BB9ACC8C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158261"/>
            <a:ext cx="9479483" cy="497211"/>
          </a:xfrm>
        </p:spPr>
        <p:txBody>
          <a:bodyPr>
            <a:normAutofit/>
          </a:bodyPr>
          <a:lstStyle/>
          <a:p>
            <a:r>
              <a:rPr lang="fi-FI" sz="2000" b="0" spc="-40" dirty="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Strategian painopistealueet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50292"/>
              </p:ext>
            </p:extLst>
          </p:nvPr>
        </p:nvGraphicFramePr>
        <p:xfrm>
          <a:off x="100801" y="607831"/>
          <a:ext cx="12002122" cy="64600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82462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42092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57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600" b="0" dirty="0">
                          <a:solidFill>
                            <a:schemeClr val="bg1"/>
                          </a:solidFill>
                        </a:rPr>
                        <a:t>Strategian painopistealue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1"/>
                          </a:solidFill>
                        </a:rPr>
                        <a:t> Toiminnallinen tavoite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1"/>
                          </a:solidFill>
                        </a:rPr>
                        <a:t>Kärkitoimenpiteet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24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</a:rPr>
                        <a:t>LUONTO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fi-FI" sz="1400" i="1" dirty="0">
                          <a:solidFill>
                            <a:schemeClr val="accent6"/>
                          </a:solidFill>
                        </a:rPr>
                        <a:t>Luonnon kestävä käyttö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Luontopääoman arvon kasvattaminen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Ilmastonmuutokseen vastaaminen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Kiertotalouden edistäminen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Ohjatut ja merkityt </a:t>
                      </a:r>
                      <a:r>
                        <a:rPr lang="fi-FI" sz="1400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reitistöt</a:t>
                      </a: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Kestävä maankäyttö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287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</a:rPr>
                        <a:t>ELINVOIMA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1" dirty="0">
                          <a:solidFill>
                            <a:schemeClr val="accent6"/>
                          </a:solidFill>
                        </a:rPr>
                        <a:t>Elinkeinojen monipuolistaminen ja ympärivuotisuuden lisääminen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Investointien edistäminen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Elinkeinorakenteen vahvistaminen ja monipuolistaminen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Osaavan työvoiman saanti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Vastuullinen ympärivuotinen matkailu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Luontolähtöiset pohjoiset elinkeinot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Toimivat työvoima- ja yrityspalvelut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Saavutettavuu</a:t>
                      </a: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endParaRPr lang="fi-FI" sz="1400" kern="120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991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SAAMELAISUUS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Saamen kielten vahvistaminen ja kulttuurin edistämisen tukeminen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Saamelaisuus on arvokas osa </a:t>
                      </a:r>
                      <a:r>
                        <a:rPr lang="fi-FI" sz="1400" baseline="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narilaista arkea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Saamen kielten näkyvyyden vahvistaminen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Saamenkielisten työntekijöiden saatavuuden parantaminen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Saamenkielisten palvelujen vahvistaminen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Hyvät väestösuhteet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Rakentava vuoropuhelu saamelaistoimijoiden kanssa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286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accent6"/>
                          </a:solidFill>
                          <a:latin typeface="+mn-lt"/>
                        </a:rPr>
                        <a:t>HYVÄ ELÄMÄ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1" dirty="0">
                          <a:solidFill>
                            <a:schemeClr val="accent6"/>
                          </a:solidFill>
                        </a:rPr>
                        <a:t>Hyvä elämä – Sosiaalisesti  kestävä kasvu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Toimivat palvelut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Hyvinvoivat lapset ja nuoret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Ikäihmisten hyvinvointi ja elämänlaatu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Yhteistyö Lapin hyvinvointialueen kanssa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Älykäs saavutettavuus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Kylien tukeminen niiden omista tarpeista ja lähtökohdista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Ennakkoarvioinnin</a:t>
                      </a:r>
                      <a:r>
                        <a:rPr lang="fi-FI" sz="14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toteuttaminen </a:t>
                      </a:r>
                      <a:r>
                        <a:rPr lang="fi-FI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merkittävissä</a:t>
                      </a:r>
                      <a:r>
                        <a:rPr lang="fi-FI" sz="14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hankkeissa</a:t>
                      </a: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4E412-9AF4-4F1F-BB32-BB9ACC8C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158261"/>
            <a:ext cx="9479483" cy="497211"/>
          </a:xfrm>
        </p:spPr>
        <p:txBody>
          <a:bodyPr>
            <a:normAutofit/>
          </a:bodyPr>
          <a:lstStyle/>
          <a:p>
            <a:r>
              <a:rPr lang="fi-FI" sz="2000" b="0" spc="-40" dirty="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Strategian seuranta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21644"/>
              </p:ext>
            </p:extLst>
          </p:nvPr>
        </p:nvGraphicFramePr>
        <p:xfrm>
          <a:off x="100801" y="611330"/>
          <a:ext cx="12002122" cy="63021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55468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69086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6703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600" b="0" dirty="0">
                          <a:solidFill>
                            <a:schemeClr val="bg1"/>
                          </a:solidFill>
                        </a:rPr>
                        <a:t>Strategian painopistealue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1"/>
                          </a:solidFill>
                        </a:rPr>
                        <a:t> Toiminnallinen tavoite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1"/>
                          </a:solidFill>
                        </a:rPr>
                        <a:t>Seuranta</a:t>
                      </a:r>
                      <a:r>
                        <a:rPr lang="fi-FI" sz="1600" b="0" baseline="0" dirty="0">
                          <a:solidFill>
                            <a:schemeClr val="bg1"/>
                          </a:solidFill>
                        </a:rPr>
                        <a:t> (mittarit)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208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accent6"/>
                          </a:solidFill>
                          <a:latin typeface="+mn-lt"/>
                        </a:rPr>
                        <a:t>LUONTO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1" dirty="0">
                          <a:solidFill>
                            <a:schemeClr val="accent6"/>
                          </a:solidFill>
                        </a:rPr>
                        <a:t>Luonnon</a:t>
                      </a:r>
                      <a:r>
                        <a:rPr lang="fi-FI" sz="1200" i="1" baseline="0" dirty="0">
                          <a:solidFill>
                            <a:schemeClr val="accent6"/>
                          </a:solidFill>
                        </a:rPr>
                        <a:t> kestävä käyttö</a:t>
                      </a:r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Kierrätysasteen kehitys (%)</a:t>
                      </a:r>
                    </a:p>
                    <a:p>
                      <a:pPr marL="17145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Kaavoituksessa on otettu käyttöön relevantit kestävän kehityksen mittarit, Kyllä/Ei </a:t>
                      </a:r>
                    </a:p>
                    <a:p>
                      <a:pPr marL="17145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Ilmastosuunnitelma on laadittu, Kyllä/Ei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Kuntalaiskyselyjen tulokset (asuinviihtyvyys</a:t>
                      </a:r>
                      <a:r>
                        <a:rPr lang="fi-FI" sz="12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ja </a:t>
                      </a: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tyytyväisyys palveluihin)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335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accent6"/>
                          </a:solidFill>
                          <a:latin typeface="+mn-lt"/>
                        </a:rPr>
                        <a:t>ELINVOIMA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dirty="0">
                          <a:solidFill>
                            <a:schemeClr val="accent6"/>
                          </a:solidFill>
                        </a:rPr>
                        <a:t>Elinkeinojen monipuolistaminen ja ympärivuotisuuden lisääminen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Kunnan asukasmäärän kehitys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Majoituskapasiteetin kuukausittainen käyttöaste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Elinvoimaohjelman pohjalta laadittu kuntakonsernin investointiohjelma, Kyllä/Ei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Suomen yrittäjien kuntabarometrin tulokset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Luontolähtöisten elinkeinojen ekosysteemisuunnitelma laadittu, Kyllä/Ei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1911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SAAMELAISUUS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Saamen kielten vahvistaminen ja kulttuurin edistämisen tukeminen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Valtionavustusten toteutuminen varhaiskasvatuksessa</a:t>
                      </a:r>
                      <a:r>
                        <a:rPr lang="fi-FI" sz="12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ja opetuksessa</a:t>
                      </a: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€/vuosi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Saamenkielisen opetuksen ja varhaiskasvatuksen sekä saamen kielen opetuksen määrä (toteutuneet</a:t>
                      </a:r>
                      <a:r>
                        <a:rPr lang="fi-FI" sz="12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tunnit ja lapsimäärät</a:t>
                      </a: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Tyytyväisyys saamenkielisiin palveluihin (kysely)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Käännöksiin, tulkkaukseen, ilmoituksiin ja viestintään käytetyt € ja henkilöresurssit/vuosi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Kielipoliittisen ohjelman (kielistrategia) indikaattoreiden</a:t>
                      </a:r>
                      <a:r>
                        <a:rPr lang="fi-FI" sz="12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analysointi vuosittain, Kyllä/Ei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001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accent6"/>
                          </a:solidFill>
                          <a:latin typeface="+mn-lt"/>
                        </a:rPr>
                        <a:t>HYVÄ ELÄMÄ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dirty="0">
                          <a:solidFill>
                            <a:schemeClr val="accent6"/>
                          </a:solidFill>
                        </a:rPr>
                        <a:t>Hyvä elämä – Sosiaalisesti  kestävä kasvu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Hyvinvoinnin</a:t>
                      </a:r>
                      <a:r>
                        <a:rPr lang="fi-FI" sz="12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ja terveyden edistämisen kertoimen (HYTE-kerroin) </a:t>
                      </a: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mittareiden </a:t>
                      </a:r>
                      <a:r>
                        <a:rPr lang="fi-FI" sz="12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kehitys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Kouluterveyskyselyn tulosten</a:t>
                      </a:r>
                      <a:r>
                        <a:rPr lang="fi-FI" sz="12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kehitys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Kuinka monella lapsella ja nuorella on harrastus 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Kuinka monella lapsella ja nuorella on ystävä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Järjestettyjen koulutusten lukumäärä (kylien turvallisuus)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Toteutuneiden päätösten vaikutusten ennakkoarviointien</a:t>
                      </a:r>
                      <a:r>
                        <a:rPr lang="fi-FI" sz="1200" kern="1200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lukumäärä</a:t>
                      </a:r>
                      <a:r>
                        <a:rPr lang="fi-FI" sz="12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(EVA lkm)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7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i-FI" b="0" dirty="0"/>
              <a:t>Edunvalvonnan ja vaikuttamisen TOP 8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1. Asuntojen ja toimitilojen rakentamisen edistäminen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2. Energiapolitiikka (huoltovarmuus, uudet energiamuodot, aurinkovoima, biovoima)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3. Matkailun ympärivuotisuuden ja turvallisuuden edistäminen, ”matkailijavero”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4. Monipaikkaisuuden edistäminen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5. Saamenkielten ja kulttuurin rahoituksen ja toiminnan vahvistaminen 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6. Saavutettavuus ja liikenneyhteydet; reittilentoliikenne, toimivat matkaketjut, linja-autoyhteyksien parantaminen kuntaan ja kunnan sisällä, seututie 955 ja valtatie 4 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7. Sosiaali- ja terveyspalvelujen alueellinen saatavuus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8. Työ- ja elinkeinoalueen toimivuuden ja talouden varmistaminen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</a:rPr>
              <a:t>Edunvalvonnan ja vaikuttamisen TOP 8 osa-alueiden määrittelyn tavoitteena on edistää kunnalle strategisesti tärkeitä asioita, kiteyttää kunnan viestiä, kartoittaa tarkoituksenmukaiset vaikuttamisen kohteet ja määritellä tehtävät toimenpiteet.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/>
              <a:t>Vaikuttava viestintä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6"/>
                </a:solidFill>
              </a:rPr>
              <a:t>Kuntalaisviestintä, palvelut ja päätökset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6"/>
                </a:solidFill>
              </a:rPr>
              <a:t>Strateginen viestintä ja tiedottaminen, edunvalvonta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6"/>
                </a:solidFill>
              </a:rPr>
              <a:t>Sisäinen viestintä henkilöstölle ja konserniyhtiöille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6"/>
                </a:solidFill>
              </a:rPr>
              <a:t>Sidosryhmäviestintä (yrittäjät, rahoittajat jne.)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6"/>
                </a:solidFill>
              </a:rPr>
              <a:t>Kuntamarkkinointi</a:t>
            </a:r>
          </a:p>
          <a:p>
            <a:endParaRPr lang="fi-FI" dirty="0">
              <a:solidFill>
                <a:schemeClr val="accent6"/>
              </a:solidFill>
            </a:endParaRPr>
          </a:p>
          <a:p>
            <a:endParaRPr lang="fi-FI" dirty="0">
              <a:solidFill>
                <a:schemeClr val="accent6"/>
              </a:solidFill>
            </a:endParaRPr>
          </a:p>
          <a:p>
            <a:r>
              <a:rPr lang="fi-FI" dirty="0">
                <a:solidFill>
                  <a:schemeClr val="accent6"/>
                </a:solidFill>
              </a:rPr>
              <a:t>Viestinnän tarkoituksena on kertoa Inarin kunnan asioista avoimesti ja positiivisesti sekä ylläpitää rakentavaa ja ratkaisukeskeistä vuorovaikutusta kuntalaisten ja eri sidosryhmien kanssa.</a:t>
            </a:r>
          </a:p>
          <a:p>
            <a:endParaRPr lang="fi-FI" dirty="0">
              <a:solidFill>
                <a:schemeClr val="accent6"/>
              </a:solidFill>
            </a:endParaRPr>
          </a:p>
          <a:p>
            <a:r>
              <a:rPr lang="fi-FI" dirty="0">
                <a:solidFill>
                  <a:schemeClr val="accent6"/>
                </a:solidFill>
              </a:rPr>
              <a:t>Kuntamarkkinoinnissa on olennaista Inarin kunnan nykyistä vahvempi esiin tuominen ja Inarin sijaintiin liittyvien etujen konkretisoiminen.</a:t>
            </a:r>
          </a:p>
          <a:p>
            <a:r>
              <a:rPr lang="fi-FI" dirty="0">
                <a:solidFill>
                  <a:schemeClr val="accent6"/>
                </a:solidFill>
              </a:rPr>
              <a:t>Vaikuttavan viestinnän eri osa-alueista laaditaan päivitetty viestintäsuunnitelma, jonka toteutumista seurataan systemaattisesti.</a:t>
            </a:r>
          </a:p>
          <a:p>
            <a:pPr marL="0" indent="0">
              <a:buNone/>
            </a:pPr>
            <a:endParaRPr lang="fi-FI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umman pohjan tausta">
  <a:themeElements>
    <a:clrScheme name="Inari perus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FFFF"/>
      </a:accent1>
      <a:accent2>
        <a:srgbClr val="0D7075"/>
      </a:accent2>
      <a:accent3>
        <a:srgbClr val="BCAF82"/>
      </a:accent3>
      <a:accent4>
        <a:srgbClr val="472B00"/>
      </a:accent4>
      <a:accent5>
        <a:srgbClr val="214418"/>
      </a:accent5>
      <a:accent6>
        <a:srgbClr val="083213"/>
      </a:accent6>
      <a:hlink>
        <a:srgbClr val="464646"/>
      </a:hlink>
      <a:folHlink>
        <a:srgbClr val="464646"/>
      </a:folHlink>
    </a:clrScheme>
    <a:fontScheme name="Inari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10000"/>
          </a:schemeClr>
        </a:solidFill>
        <a:ln w="44450" cap="sq">
          <a:solidFill>
            <a:schemeClr val="bg1"/>
          </a:solidFill>
          <a:miter lim="800000"/>
        </a:ln>
      </a:spPr>
      <a:bodyPr wrap="square" lIns="360000" tIns="108000" bIns="108000" rtlCol="0" anchor="ctr" anchorCtr="0">
        <a:spAutoFit/>
      </a:bodyPr>
      <a:lstStyle>
        <a:defPPr algn="l">
          <a:defRPr sz="2400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n peruspohja.pptx" id="{9261E8B8-76ED-4693-AF62-58D2B3A46C64}" vid="{010992F4-0D70-4700-8887-128AD5D37FDB}"/>
    </a:ext>
  </a:extLst>
</a:theme>
</file>

<file path=ppt/theme/theme2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itarjous_JoTa.pptx" id="{964DC866-A4E6-4489-A610-86805226637E}" vid="{81266A01-2337-4BDB-A425-C92B2026222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2FA5BB732F6144E86BBADCD7438C686" ma:contentTypeVersion="17" ma:contentTypeDescription="Luo uusi asiakirja." ma:contentTypeScope="" ma:versionID="4c94efd466bfc2a7fe324deaccfb7bbf">
  <xsd:schema xmlns:xsd="http://www.w3.org/2001/XMLSchema" xmlns:xs="http://www.w3.org/2001/XMLSchema" xmlns:p="http://schemas.microsoft.com/office/2006/metadata/properties" xmlns:ns3="22a1aac1-db58-4a0d-bb69-7accc13b15b9" xmlns:ns4="74f804b3-4a93-46bd-aff5-2a7171d6db26" targetNamespace="http://schemas.microsoft.com/office/2006/metadata/properties" ma:root="true" ma:fieldsID="24fc23369b94b9c2c3bd0da54c21e2ff" ns3:_="" ns4:_="">
    <xsd:import namespace="22a1aac1-db58-4a0d-bb69-7accc13b15b9"/>
    <xsd:import namespace="74f804b3-4a93-46bd-aff5-2a7171d6db2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1aac1-db58-4a0d-bb69-7accc13b15b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04b3-4a93-46bd-aff5-2a7171d6db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22a1aac1-db58-4a0d-bb69-7accc13b15b9" xsi:nil="true"/>
    <MigrationWizIdVersion xmlns="22a1aac1-db58-4a0d-bb69-7accc13b15b9" xsi:nil="true"/>
    <MigrationWizId xmlns="22a1aac1-db58-4a0d-bb69-7accc13b15b9" xsi:nil="true"/>
    <_activity xmlns="22a1aac1-db58-4a0d-bb69-7accc13b15b9" xsi:nil="true"/>
  </documentManagement>
</p:properties>
</file>

<file path=customXml/itemProps1.xml><?xml version="1.0" encoding="utf-8"?>
<ds:datastoreItem xmlns:ds="http://schemas.openxmlformats.org/officeDocument/2006/customXml" ds:itemID="{BB41EA37-14BE-4161-AACE-685566193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a1aac1-db58-4a0d-bb69-7accc13b15b9"/>
    <ds:schemaRef ds:uri="74f804b3-4a93-46bd-aff5-2a7171d6d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289366-D3D5-4D29-8FD0-B62705505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D586B-01E7-42C4-AB5A-E4B59DC1E188}">
  <ds:schemaRefs>
    <ds:schemaRef ds:uri="http://schemas.microsoft.com/office/2006/metadata/properties"/>
    <ds:schemaRef ds:uri="22a1aac1-db58-4a0d-bb69-7accc13b15b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4f804b3-4a93-46bd-aff5-2a7171d6db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1984</Words>
  <Application>Microsoft Office PowerPoint</Application>
  <PresentationFormat>Laajakuva</PresentationFormat>
  <Paragraphs>368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7" baseType="lpstr">
      <vt:lpstr>Aptos</vt:lpstr>
      <vt:lpstr>Arial</vt:lpstr>
      <vt:lpstr>Avenir Next LT Pro</vt:lpstr>
      <vt:lpstr>Avenir Next LT Pro (Otsikot)</vt:lpstr>
      <vt:lpstr>Calibri</vt:lpstr>
      <vt:lpstr>Calibri Light</vt:lpstr>
      <vt:lpstr>Lucida Sans Typewriter</vt:lpstr>
      <vt:lpstr>OP Chevin Pro Light</vt:lpstr>
      <vt:lpstr>Segoe UI</vt:lpstr>
      <vt:lpstr>Times New Roman</vt:lpstr>
      <vt:lpstr>1_Tumman pohjan tausta</vt:lpstr>
      <vt:lpstr>FCG Theme</vt:lpstr>
      <vt:lpstr>Inarin kunta – strategia 2030 </vt:lpstr>
      <vt:lpstr>PowerPoint-esitys</vt:lpstr>
      <vt:lpstr>PowerPoint-esitys</vt:lpstr>
      <vt:lpstr>Meidän arvomme </vt:lpstr>
      <vt:lpstr>PowerPoint-esitys</vt:lpstr>
      <vt:lpstr>Strategian painopistealueet</vt:lpstr>
      <vt:lpstr>Strategian seuranta</vt:lpstr>
      <vt:lpstr>Edunvalvonnan ja vaikuttamisen TOP 8 </vt:lpstr>
      <vt:lpstr>Vaikuttava viestintä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Inarin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Palolahti Mari Inari</dc:creator>
  <cp:lastModifiedBy>Kalla Anne-Marie Inari</cp:lastModifiedBy>
  <cp:revision>188</cp:revision>
  <cp:lastPrinted>2024-01-29T10:15:32Z</cp:lastPrinted>
  <dcterms:created xsi:type="dcterms:W3CDTF">2024-01-11T06:16:15Z</dcterms:created>
  <dcterms:modified xsi:type="dcterms:W3CDTF">2024-05-20T11:50:28Z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0x010100D2FA5BB732F6144E86BBADCD7438C686</vt:lpwstr>
  </property>
</Properties>
</file>