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1"/>
  </p:notesMasterIdLst>
  <p:sldIdLst>
    <p:sldId id="2134960724" r:id="rId6"/>
    <p:sldId id="781" r:id="rId7"/>
    <p:sldId id="773" r:id="rId8"/>
    <p:sldId id="2134960731" r:id="rId9"/>
    <p:sldId id="2134960737" r:id="rId10"/>
    <p:sldId id="2134960719" r:id="rId11"/>
    <p:sldId id="2134960722" r:id="rId12"/>
    <p:sldId id="2134960729" r:id="rId13"/>
    <p:sldId id="2134960733" r:id="rId14"/>
    <p:sldId id="2134960735" r:id="rId15"/>
    <p:sldId id="2134960715" r:id="rId16"/>
    <p:sldId id="2134960734" r:id="rId17"/>
    <p:sldId id="2134960721" r:id="rId18"/>
    <p:sldId id="2134960714" r:id="rId19"/>
    <p:sldId id="2134960727" r:id="rId2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E5"/>
    <a:srgbClr val="000000"/>
    <a:srgbClr val="BCA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279" autoAdjust="0"/>
  </p:normalViewPr>
  <p:slideViewPr>
    <p:cSldViewPr snapToGrid="0">
      <p:cViewPr varScale="1">
        <p:scale>
          <a:sx n="149" d="100"/>
          <a:sy n="149" d="100"/>
        </p:scale>
        <p:origin x="6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938B-6125-41BB-A8B0-BE0A03732BB4}" type="datetimeFigureOut">
              <a:rPr lang="fi-FI" smtClean="0"/>
              <a:t>18.11.2024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0D6B-C3D8-4427-9101-1F072C86C0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9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37821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tx2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vupohja ilman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1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310B-4A83-A8AA-86A6-0EFDCBBF91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7459" cy="6858000"/>
          </a:xfrm>
          <a:prstGeom prst="rect">
            <a:avLst/>
          </a:pr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0254582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3CDAC-576A-49D0-2906-7F881832F0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3183" y="0"/>
            <a:ext cx="5998818" cy="6858001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1301426"/>
      </p:ext>
    </p:extLst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01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6995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06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0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24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9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logo, 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02"/>
            <a:ext cx="12192000" cy="250928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112545874"/>
      </p:ext>
    </p:extLst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41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45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55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14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845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66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82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475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26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6514"/>
      </p:ext>
    </p:extLst>
  </p:cSld>
  <p:clrMapOvr>
    <a:masterClrMapping/>
  </p:clrMapOvr>
  <p:transition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4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22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16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object 13">
            <a:extLst>
              <a:ext uri="{FF2B5EF4-FFF2-40B4-BE49-F238E27FC236}">
                <a16:creationId xmlns:a16="http://schemas.microsoft.com/office/drawing/2014/main" id="{8A65C645-F5D2-7340-AF15-2DB99336D063}"/>
              </a:ext>
            </a:extLst>
          </p:cNvPr>
          <p:cNvSpPr/>
          <p:nvPr userDrawn="1"/>
        </p:nvSpPr>
        <p:spPr>
          <a:xfrm>
            <a:off x="1181220" y="2355850"/>
            <a:ext cx="1193800" cy="1193800"/>
          </a:xfrm>
          <a:custGeom>
            <a:avLst/>
            <a:gdLst/>
            <a:ahLst/>
            <a:cxnLst/>
            <a:rect l="l" t="t" r="r" b="b"/>
            <a:pathLst>
              <a:path w="1193800" h="1193800">
                <a:moveTo>
                  <a:pt x="596900" y="1193800"/>
                </a:moveTo>
                <a:lnTo>
                  <a:pt x="645854" y="1191821"/>
                </a:lnTo>
                <a:lnTo>
                  <a:pt x="693719" y="1185987"/>
                </a:lnTo>
                <a:lnTo>
                  <a:pt x="740340" y="1176452"/>
                </a:lnTo>
                <a:lnTo>
                  <a:pt x="785564" y="1163369"/>
                </a:lnTo>
                <a:lnTo>
                  <a:pt x="829238" y="1146891"/>
                </a:lnTo>
                <a:lnTo>
                  <a:pt x="871207" y="1127174"/>
                </a:lnTo>
                <a:lnTo>
                  <a:pt x="911319" y="1104369"/>
                </a:lnTo>
                <a:lnTo>
                  <a:pt x="949419" y="1078631"/>
                </a:lnTo>
                <a:lnTo>
                  <a:pt x="985354" y="1050113"/>
                </a:lnTo>
                <a:lnTo>
                  <a:pt x="1018970" y="1018970"/>
                </a:lnTo>
                <a:lnTo>
                  <a:pt x="1050113" y="985354"/>
                </a:lnTo>
                <a:lnTo>
                  <a:pt x="1078631" y="949419"/>
                </a:lnTo>
                <a:lnTo>
                  <a:pt x="1104369" y="911319"/>
                </a:lnTo>
                <a:lnTo>
                  <a:pt x="1127174" y="871207"/>
                </a:lnTo>
                <a:lnTo>
                  <a:pt x="1146891" y="829238"/>
                </a:lnTo>
                <a:lnTo>
                  <a:pt x="1163369" y="785564"/>
                </a:lnTo>
                <a:lnTo>
                  <a:pt x="1176452" y="740340"/>
                </a:lnTo>
                <a:lnTo>
                  <a:pt x="1185987" y="693719"/>
                </a:lnTo>
                <a:lnTo>
                  <a:pt x="1191821" y="645854"/>
                </a:lnTo>
                <a:lnTo>
                  <a:pt x="1193800" y="596900"/>
                </a:lnTo>
                <a:lnTo>
                  <a:pt x="1191821" y="547945"/>
                </a:lnTo>
                <a:lnTo>
                  <a:pt x="1185987" y="500080"/>
                </a:lnTo>
                <a:lnTo>
                  <a:pt x="1176452" y="453459"/>
                </a:lnTo>
                <a:lnTo>
                  <a:pt x="1163369" y="408235"/>
                </a:lnTo>
                <a:lnTo>
                  <a:pt x="1146891" y="364561"/>
                </a:lnTo>
                <a:lnTo>
                  <a:pt x="1127174" y="322592"/>
                </a:lnTo>
                <a:lnTo>
                  <a:pt x="1104369" y="282480"/>
                </a:lnTo>
                <a:lnTo>
                  <a:pt x="1078631" y="244380"/>
                </a:lnTo>
                <a:lnTo>
                  <a:pt x="1050113" y="208445"/>
                </a:lnTo>
                <a:lnTo>
                  <a:pt x="1018970" y="174829"/>
                </a:lnTo>
                <a:lnTo>
                  <a:pt x="985354" y="143686"/>
                </a:lnTo>
                <a:lnTo>
                  <a:pt x="949419" y="115168"/>
                </a:lnTo>
                <a:lnTo>
                  <a:pt x="911319" y="89430"/>
                </a:lnTo>
                <a:lnTo>
                  <a:pt x="871207" y="66625"/>
                </a:lnTo>
                <a:lnTo>
                  <a:pt x="829238" y="46908"/>
                </a:lnTo>
                <a:lnTo>
                  <a:pt x="785564" y="30430"/>
                </a:lnTo>
                <a:lnTo>
                  <a:pt x="740340" y="17347"/>
                </a:lnTo>
                <a:lnTo>
                  <a:pt x="693719" y="7812"/>
                </a:lnTo>
                <a:lnTo>
                  <a:pt x="645854" y="1978"/>
                </a:lnTo>
                <a:lnTo>
                  <a:pt x="596900" y="0"/>
                </a:lnTo>
                <a:lnTo>
                  <a:pt x="547945" y="1978"/>
                </a:lnTo>
                <a:lnTo>
                  <a:pt x="500080" y="7812"/>
                </a:lnTo>
                <a:lnTo>
                  <a:pt x="453459" y="17347"/>
                </a:lnTo>
                <a:lnTo>
                  <a:pt x="408235" y="30430"/>
                </a:lnTo>
                <a:lnTo>
                  <a:pt x="364561" y="46908"/>
                </a:lnTo>
                <a:lnTo>
                  <a:pt x="322592" y="66625"/>
                </a:lnTo>
                <a:lnTo>
                  <a:pt x="282480" y="89430"/>
                </a:lnTo>
                <a:lnTo>
                  <a:pt x="244380" y="115168"/>
                </a:lnTo>
                <a:lnTo>
                  <a:pt x="208445" y="143686"/>
                </a:lnTo>
                <a:lnTo>
                  <a:pt x="174829" y="174829"/>
                </a:lnTo>
                <a:lnTo>
                  <a:pt x="143686" y="208445"/>
                </a:lnTo>
                <a:lnTo>
                  <a:pt x="115168" y="244380"/>
                </a:lnTo>
                <a:lnTo>
                  <a:pt x="89430" y="282480"/>
                </a:lnTo>
                <a:lnTo>
                  <a:pt x="66625" y="322592"/>
                </a:lnTo>
                <a:lnTo>
                  <a:pt x="46908" y="364561"/>
                </a:lnTo>
                <a:lnTo>
                  <a:pt x="30430" y="408235"/>
                </a:lnTo>
                <a:lnTo>
                  <a:pt x="17347" y="453459"/>
                </a:lnTo>
                <a:lnTo>
                  <a:pt x="7812" y="500080"/>
                </a:lnTo>
                <a:lnTo>
                  <a:pt x="1978" y="547945"/>
                </a:lnTo>
                <a:lnTo>
                  <a:pt x="0" y="596900"/>
                </a:lnTo>
                <a:lnTo>
                  <a:pt x="1978" y="645854"/>
                </a:lnTo>
                <a:lnTo>
                  <a:pt x="7812" y="693719"/>
                </a:lnTo>
                <a:lnTo>
                  <a:pt x="17347" y="740340"/>
                </a:lnTo>
                <a:lnTo>
                  <a:pt x="30430" y="785564"/>
                </a:lnTo>
                <a:lnTo>
                  <a:pt x="46908" y="829238"/>
                </a:lnTo>
                <a:lnTo>
                  <a:pt x="66625" y="871207"/>
                </a:lnTo>
                <a:lnTo>
                  <a:pt x="89430" y="911319"/>
                </a:lnTo>
                <a:lnTo>
                  <a:pt x="115168" y="949419"/>
                </a:lnTo>
                <a:lnTo>
                  <a:pt x="143686" y="985354"/>
                </a:lnTo>
                <a:lnTo>
                  <a:pt x="174829" y="1018970"/>
                </a:lnTo>
                <a:lnTo>
                  <a:pt x="208445" y="1050113"/>
                </a:lnTo>
                <a:lnTo>
                  <a:pt x="244380" y="1078631"/>
                </a:lnTo>
                <a:lnTo>
                  <a:pt x="282480" y="1104369"/>
                </a:lnTo>
                <a:lnTo>
                  <a:pt x="322592" y="1127174"/>
                </a:lnTo>
                <a:lnTo>
                  <a:pt x="364561" y="1146891"/>
                </a:lnTo>
                <a:lnTo>
                  <a:pt x="408235" y="1163369"/>
                </a:lnTo>
                <a:lnTo>
                  <a:pt x="453459" y="1176452"/>
                </a:lnTo>
                <a:lnTo>
                  <a:pt x="500080" y="1185987"/>
                </a:lnTo>
                <a:lnTo>
                  <a:pt x="547945" y="1191821"/>
                </a:lnTo>
                <a:lnTo>
                  <a:pt x="596900" y="1193800"/>
                </a:lnTo>
                <a:close/>
              </a:path>
            </a:pathLst>
          </a:custGeom>
          <a:ln w="12700">
            <a:solidFill>
              <a:srgbClr val="EA5D24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endParaRPr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61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140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8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519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212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0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2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, otsikko ja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2964"/>
      </p:ext>
    </p:extLst>
  </p:cSld>
  <p:clrMapOvr>
    <a:masterClrMapping/>
  </p:clrMapOvr>
  <p:transition>
    <p:push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3593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0758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20533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5020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t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7905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328" y="3080170"/>
            <a:ext cx="7273345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3438721288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it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2746608"/>
            <a:ext cx="10668000" cy="2517149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133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ja asemoi otsikon kanssa vapaasti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2221811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93966"/>
            <a:ext cx="10668000" cy="1022433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bg1"/>
                </a:solidFill>
              </a:defRPr>
            </a:lvl2pPr>
            <a:lvl3pPr marL="719649" indent="0">
              <a:buNone/>
              <a:defRPr sz="1867">
                <a:solidFill>
                  <a:schemeClr val="bg1"/>
                </a:solidFill>
              </a:defRPr>
            </a:lvl3pPr>
            <a:lvl4pPr marL="1075240" indent="0">
              <a:buNone/>
              <a:defRPr sz="1600">
                <a:solidFill>
                  <a:schemeClr val="bg1"/>
                </a:solidFill>
              </a:defRPr>
            </a:lvl4pPr>
            <a:lvl5pPr marL="1439297" indent="0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leipätekstiä ja asemoi otsikon kanssa vapaasti</a:t>
            </a:r>
          </a:p>
        </p:txBody>
      </p:sp>
    </p:spTree>
    <p:extLst>
      <p:ext uri="{BB962C8B-B14F-4D97-AF65-F5344CB8AC3E}">
        <p14:creationId xmlns:p14="http://schemas.microsoft.com/office/powerpoint/2010/main" val="102186147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707" r:id="rId12"/>
    <p:sldLayoutId id="2147483712" r:id="rId13"/>
  </p:sldLayoutIdLst>
  <p:transition>
    <p:push dir="d"/>
  </p:transition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 spc="-67">
          <a:solidFill>
            <a:srgbClr val="6E6E6E"/>
          </a:solidFill>
          <a:latin typeface="+mj-lt"/>
          <a:ea typeface="+mj-ea"/>
          <a:cs typeface="+mj-cs"/>
        </a:defRPr>
      </a:lvl1pPr>
    </p:titleStyle>
    <p:bodyStyle>
      <a:lvl1pPr marL="359824" indent="-35982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1pPr>
      <a:lvl2pPr marL="719649" indent="-35982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2pPr>
      <a:lvl3pPr marL="107524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3pPr>
      <a:lvl4pPr marL="143929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4pPr>
      <a:lvl5pPr marL="179488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A503F64-C345-1326-0781-8C100B8E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0900" y="-357243"/>
            <a:ext cx="15081975" cy="7458421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248" y="738575"/>
            <a:ext cx="7753866" cy="697659"/>
          </a:xfrm>
          <a:noFill/>
          <a:ln>
            <a:noFill/>
          </a:ln>
        </p:spPr>
        <p:txBody>
          <a:bodyPr/>
          <a:lstStyle/>
          <a:p>
            <a:pPr algn="l"/>
            <a:r>
              <a:rPr lang="en-GB">
                <a:solidFill>
                  <a:schemeClr val="tx1"/>
                </a:solidFill>
              </a:rPr>
              <a:t>Municipality of Inari – Strategy 2030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560F6BE-82A8-CABC-D2CD-5D57B7D56E5C}"/>
              </a:ext>
            </a:extLst>
          </p:cNvPr>
          <p:cNvSpPr txBox="1"/>
          <p:nvPr/>
        </p:nvSpPr>
        <p:spPr>
          <a:xfrm>
            <a:off x="8422728" y="5922187"/>
            <a:ext cx="3873714" cy="71055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360000" tIns="108000" bIns="108000" rtlCol="0" anchor="ctr" anchorCtr="0">
            <a:spAutoFit/>
          </a:bodyPr>
          <a:lstStyle/>
          <a:p>
            <a:pPr algn="l"/>
            <a:r>
              <a:rPr lang="en-GB" sz="1600">
                <a:solidFill>
                  <a:schemeClr val="bg1"/>
                </a:solidFill>
                <a:latin typeface="+mj-lt"/>
              </a:rPr>
              <a:t>Approved by the Council on </a:t>
            </a:r>
          </a:p>
          <a:p>
            <a:pPr algn="l"/>
            <a:r>
              <a:rPr lang="en-GB" sz="1600">
                <a:solidFill>
                  <a:schemeClr val="bg1"/>
                </a:solidFill>
                <a:latin typeface="+mj-lt"/>
              </a:rPr>
              <a:t>11 March 2024 §21</a:t>
            </a:r>
          </a:p>
        </p:txBody>
      </p:sp>
    </p:spTree>
    <p:extLst>
      <p:ext uri="{BB962C8B-B14F-4D97-AF65-F5344CB8AC3E}">
        <p14:creationId xmlns:p14="http://schemas.microsoft.com/office/powerpoint/2010/main" val="41843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7173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25996" y="2688004"/>
            <a:ext cx="4503101" cy="2074498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endParaRPr lang="en-FI" sz="3196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en-GB" sz="2269">
                <a:solidFill>
                  <a:schemeClr val="accent1"/>
                </a:solidFill>
                <a:latin typeface="+mj-lt"/>
              </a:rPr>
              <a:t>Action Plan 2024–2026 to promote the priorities of the strategy</a:t>
            </a:r>
          </a:p>
        </p:txBody>
      </p:sp>
    </p:spTree>
    <p:extLst>
      <p:ext uri="{BB962C8B-B14F-4D97-AF65-F5344CB8AC3E}">
        <p14:creationId xmlns:p14="http://schemas.microsoft.com/office/powerpoint/2010/main" val="29700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6">
            <a:extLst>
              <a:ext uri="{FF2B5EF4-FFF2-40B4-BE49-F238E27FC236}">
                <a16:creationId xmlns:a16="http://schemas.microsoft.com/office/drawing/2014/main" id="{8B89ED35-2290-D705-CD44-730E5D812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013385"/>
              </p:ext>
            </p:extLst>
          </p:nvPr>
        </p:nvGraphicFramePr>
        <p:xfrm>
          <a:off x="1" y="640752"/>
          <a:ext cx="12192000" cy="612580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77712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00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91281">
                  <a:extLst>
                    <a:ext uri="{9D8B030D-6E8A-4147-A177-3AD203B41FA5}">
                      <a16:colId xmlns:a16="http://schemas.microsoft.com/office/drawing/2014/main" val="3271946545"/>
                    </a:ext>
                  </a:extLst>
                </a:gridCol>
              </a:tblGrid>
              <a:tr h="80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objective </a:t>
                      </a:r>
                    </a:p>
                    <a:p>
                      <a:pPr algn="l" rtl="0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INCREASING THE VALUE OF NATURAL CAPITAL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Identifying site-specific natural values and interdependencies in decision-making and tendering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Implementing land-use planning</a:t>
                      </a:r>
                      <a:r>
                        <a:rPr lang="en-GB" sz="1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based on comprehensive nature surveys, participation, safeguarding biodiversity and cultural landscapes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Actively exploring alternative long-term solutions for heat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Competitive tendering with environmental criteria (%)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Relevant sustainability indicators have been introduced in the planning process, Yes/No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Area coverage of protected areas (square metres) and share of municipal </a:t>
                      </a:r>
                      <a:r>
                        <a:rPr lang="en-GB" sz="1100" baseline="0">
                          <a:solidFill>
                            <a:srgbClr val="000000"/>
                          </a:solidFill>
                        </a:rPr>
                        <a:t>land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686513"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RESPONDING TO CLIMATE CHANGE</a:t>
                      </a:r>
                    </a:p>
                    <a:p>
                      <a:pPr algn="l" rtl="0"/>
                      <a:endParaRPr lang="fi-FI" sz="1200" b="0" i="0" u="none" strike="noStrike" baseline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Drawing up a climate plan for the municipality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Designing environmental construction and maintenance plans based on sustainable development principles (low carbon)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Adapting and preparing for climate change locally where possible (floods, snow and rain, severe frost)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A climate plan has been drawn up, Yes/No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>
                          <a:solidFill>
                            <a:srgbClr val="000000"/>
                          </a:solidFill>
                        </a:rPr>
                        <a:t>Evolution of </a:t>
                      </a: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maintenance costs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Extreme weather phenomena are taken into account in the contingency plan,</a:t>
                      </a:r>
                      <a:r>
                        <a:rPr lang="en-GB" sz="1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Yes/No.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587111"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PROMOTING THE CIRCULAR 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Increasing recycling rates through active collaboration with Lapin Jätehuolto waste management authority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Promoting the efficient use of raw materials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Providing guidance and information in collaboration with schools, early childhood education, and waste management authorities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Evolution of recycling rate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Development plan in place,</a:t>
                      </a:r>
                      <a:r>
                        <a:rPr lang="en-GB" sz="1100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Yes/No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Awareness-raising activities carried out,</a:t>
                      </a:r>
                      <a:r>
                        <a:rPr lang="en-GB" sz="1100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100">
                          <a:solidFill>
                            <a:srgbClr val="000000"/>
                          </a:solidFill>
                        </a:rPr>
                        <a:t>number/year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729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GUIDED AND MARKED TRAILS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Taking into account local needs and customs as well as tourists in nature tourism destinations </a:t>
                      </a:r>
                      <a:r>
                        <a:rPr lang="en-GB" sz="1100" strike="noStrike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, preserving unspoilt nature and concentrating routes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Guided routes will be implemented to nearby nature sites and nearby recreational areas, taking into account different user needs and accessibility in a variety of 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Feedback on</a:t>
                      </a:r>
                      <a:r>
                        <a:rPr lang="en-GB" sz="11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condition and maintenance of the routes </a:t>
                      </a:r>
                      <a:r>
                        <a:rPr lang="en-GB" sz="1100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(summarised after each season)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Targeted utilisation rate calculators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SUSTAINABLE LAND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Identifying regional characteristics and development needs; Ivalo, Inari and Saariselkä, as well as villages and </a:t>
                      </a:r>
                      <a:r>
                        <a:rPr lang="en-GB" sz="1100" strike="noStrike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carrying out regional master plans as a basis for more detailed planning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Social sustainability is also taken into account in land use planning throughout the municipality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Meeting the needs of business, public functions and residential development through diverse and sustainable land plot supply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Updating the Saariselkä land use plan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100" strike="noStrike" kern="1200" dirty="0">
                        <a:solidFill>
                          <a:srgbClr val="000000"/>
                        </a:solidFill>
                        <a:effectLst/>
                        <a:latin typeface="Avenir Next LT Pro (Otsikot)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Results of citizen surveys (quality of life and satisfaction with services)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strike="noStrike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Comparison between completed regional comprehensive assessments and the plan for creating area surveys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Saariselkä development plan updated,</a:t>
                      </a:r>
                      <a:r>
                        <a:rPr lang="en-GB" sz="1100" baseline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Yes/No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Number of new plots zoned/year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aseline="0">
                          <a:solidFill>
                            <a:srgbClr val="000000"/>
                          </a:solidFill>
                          <a:effectLst/>
                          <a:latin typeface="Avenir Next LT Pro (Otsikot)"/>
                          <a:ea typeface="+mn-ea"/>
                          <a:cs typeface="Arial" panose="020B0604020202020204" pitchFamily="34" charset="0"/>
                        </a:rPr>
                        <a:t>Completed construction/year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62181"/>
                  </a:ext>
                </a:extLst>
              </a:tr>
            </a:tbl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34D23492-6C0F-8D34-1423-05192AB13A0A}"/>
              </a:ext>
            </a:extLst>
          </p:cNvPr>
          <p:cNvSpPr txBox="1">
            <a:spLocks/>
          </p:cNvSpPr>
          <p:nvPr/>
        </p:nvSpPr>
        <p:spPr>
          <a:xfrm>
            <a:off x="225555" y="77720"/>
            <a:ext cx="10390188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5000" lnSpcReduction="2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i="1" dirty="0">
              <a:ea typeface="Calibri" panose="020F0502020204030204" pitchFamily="34" charset="0"/>
            </a:endParaRPr>
          </a:p>
          <a:p>
            <a:r>
              <a:rPr lang="en-GB" sz="4400" i="1">
                <a:ea typeface="Calibri" panose="020F0502020204030204" pitchFamily="34" charset="0"/>
              </a:rPr>
              <a:t>Nature – Sustainable Use of Nature </a:t>
            </a:r>
            <a:br>
              <a:rPr lang="en-GB" sz="3000" i="1">
                <a:ea typeface="Calibri" panose="020F0502020204030204" pitchFamily="34" charset="0"/>
              </a:rPr>
            </a:br>
            <a:br>
              <a:rPr lang="en-GB" sz="2000" i="1">
                <a:ea typeface="Calibri" panose="020F0502020204030204" pitchFamily="34" charset="0"/>
              </a:rPr>
            </a:br>
            <a:b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195592"/>
              </p:ext>
            </p:extLst>
          </p:nvPr>
        </p:nvGraphicFramePr>
        <p:xfrm>
          <a:off x="0" y="589660"/>
          <a:ext cx="12192000" cy="67770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15308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5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5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objective </a:t>
                      </a:r>
                    </a:p>
                    <a:p>
                      <a:pPr algn="l" rtl="0"/>
                      <a:endParaRPr lang="fi-FI" sz="12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687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PROMOTION OF 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Defining a common vision for targeted investments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Promoting investments for residential and commercial properties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Increasing the supply of commercial premises and diversifying the use of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Municipal group investment programme prepared, Yes/No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Number of new building permits issued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707010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STRENGTHENING AND DIVERSIFYING THE ECONOMIC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Supporting business production of local goods and services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Attracting new companies to the region, e.g. testing, audiovisual production, assembly or other industrial activities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Strengthening cooperation in education and research (e.g. 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secondary education,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universities and research institutes)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Using research knowledge for business development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Evolution of business turnover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Number of new enterprises established in the municipality/year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New openings in educational co-operation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659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SECURING A SKILLED WORKFORCE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Identifying labour needs and ensuring the sustainability of the workforce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Increasing the number of jobs created around the Sámi languages and the number of people with Sámi language skills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Developing housing and service solutions for employees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Targeting municipal marketing towards returning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Evolution of the municipality’s population (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%)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Number of employees receiving the language allowance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Number of people on the housing waiting list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712981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RESPONSIBLE YEAR-ROUND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Promoting year-round tourism and extending stays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Developing responsible and climate-smart tourism services and structures (including trails and events)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Supporting tourism marketing and developing cooperation in the tourism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Duration of stay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Monthly occupancy rate of accommodation capacity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Initiatives supporting sustainable tourism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589969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NATURE-BASED NORTHERN LIVELIHOODS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Building an ecosystem for nature-based industries (reindeer, fishing, natural products, handicrafts, wellbeing)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Increasing product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upgrading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and utilising opportunities of the circular economy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Promoting business and testing activities that take advantage of northern natural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Ecosystem plan for nature-based livelihoods developed, Yes/No 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Degree of processing of products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Number of development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37849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EFFECTIVE EMPLOYMENT AND BUSINESS SERVICES</a:t>
                      </a:r>
                    </a:p>
                    <a:p>
                      <a:pPr algn="l" rtl="0"/>
                      <a:endParaRPr lang="fi-FI" sz="1000" strike="sng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Conceptualisation of business services and development of network cooperation (business associations, advisory organisations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and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financiers)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Providing advisory services for start-ups and developing businesses 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Enhancing workforce services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Net number of enterprises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Vitality agreement with the entrepreneur organization, Yes/No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Results of the Municipal Barometer issued by the Federation of Finnish Enterprises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Amount of business aid applied for (€)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35673"/>
                  </a:ext>
                </a:extLst>
              </a:tr>
              <a:tr h="585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ACCESSIBILITY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Increasing the number of scheduled flights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Promoting responsible travel chains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Improving telecommunications connections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Number of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 direct flights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Phone and Internet coverage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64123" y="230309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cap="none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+mj-cs"/>
              </a:rPr>
              <a:t>Vitality – Diversification of livelihoods and increasing year-round activity</a:t>
            </a:r>
            <a:br>
              <a:rPr kumimoji="0" lang="en-GB" sz="2000" b="1" i="1" u="none" strike="noStrike" cap="none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GB" sz="1800" b="0" i="0" u="none" strike="noStrike" cap="none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sz="1800" b="0" i="0" u="none" strike="noStrike" cap="none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7DC8594-DDAD-4E40-91E3-637C0171BA2C}"/>
              </a:ext>
            </a:extLst>
          </p:cNvPr>
          <p:cNvSpPr txBox="1">
            <a:spLocks/>
          </p:cNvSpPr>
          <p:nvPr/>
        </p:nvSpPr>
        <p:spPr>
          <a:xfrm>
            <a:off x="99645" y="140328"/>
            <a:ext cx="10990555" cy="977774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 spc="-67">
                <a:solidFill>
                  <a:srgbClr val="6E6E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>
                <a:solidFill>
                  <a:srgbClr val="000000"/>
                </a:solidFill>
                <a:ea typeface="Calibri" panose="020F0502020204030204" pitchFamily="34" charset="0"/>
              </a:rPr>
              <a:t>Sámi – Strengthening Sámi languages and supporting cultural promotion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250BD96-C47E-42E6-BC6C-A21C0EC52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17238"/>
              </p:ext>
            </p:extLst>
          </p:nvPr>
        </p:nvGraphicFramePr>
        <p:xfrm>
          <a:off x="0" y="629215"/>
          <a:ext cx="12192000" cy="70075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1169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000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70738">
                  <a:extLst>
                    <a:ext uri="{9D8B030D-6E8A-4147-A177-3AD203B41FA5}">
                      <a16:colId xmlns:a16="http://schemas.microsoft.com/office/drawing/2014/main" val="1347860836"/>
                    </a:ext>
                  </a:extLst>
                </a:gridCol>
              </a:tblGrid>
              <a:tr h="831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Operational objective </a:t>
                      </a:r>
                    </a:p>
                    <a:p>
                      <a:pPr algn="l" rtl="0"/>
                      <a:endParaRPr lang="fi-FI" sz="1400" b="0" dirty="0">
                        <a:solidFill>
                          <a:schemeClr val="accent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Priority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740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SÁMI IDENTITY IS A PRECIOUS PART OF EVERYDAY LIFE IN INARI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50" b="0" i="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i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Presenting Sámi culture as part of everyday life in Inari from childhood onwards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="0" i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Information about Sámi and Sámi-speaking services in external communication, staff orientation and</a:t>
                      </a:r>
                      <a:r>
                        <a:rPr lang="en-GB" sz="1050" b="0" i="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information for </a:t>
                      </a:r>
                      <a:r>
                        <a:rPr lang="en-GB" sz="1050" b="0" i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GB" sz="1050" b="0" i="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participants/year in Sámi cultural and Sámi language events organised in the municipality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orientation materials, 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STRENGTHENING THE VISIBILITY OF SÁMI 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Enhancing the visibility of Sámi culture and languages (including physical signage and online communication)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Systematic increase of Sámi-language communication, such as interpretation services for Sámi languages during Council meetings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</a:rPr>
                        <a:t>Measures taken/year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Funds and personnel resources allocated per year for translations, interpretation, announcements, and communications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Number of individuals reached through Sámi-language interpreted Council streams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1063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IMPROVING THE AVAILABILITY OF SÁMI-SPEAKING EMPLOYEES</a:t>
                      </a:r>
                    </a:p>
                    <a:p>
                      <a:pPr algn="l" rtl="0"/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Developing the recruitment of Sámi-speaking employees together with the Sámi Parliament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Ensuring availability and retention of Sámi-speaking employees through good working conditions and language support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Motivating employees to engage in language training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motivating young people to engage in early childhood education and basic education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Inari Municipality’s attraction and retention of Sámi-speaking employees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Mentioning the Sámi language supplement in job advertisements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Applicants per vacant Sámi-speaking (eligibility criteria) job vacancy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Sámi-speaking employees (language supplement) in the municipality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1549574">
                <a:tc>
                  <a:txBody>
                    <a:bodyPr/>
                    <a:lstStyle/>
                    <a:p>
                      <a:pPr algn="l"/>
                      <a:r>
                        <a:rPr lang="en-GB" sz="105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ENHANCING SERVICES IN SÁMI 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Securing early childhood education and basic education in Sámi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Sámi upper secondary education and their funding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the municipality has an important role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in securing the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future of endangered languages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Services in Sámi language and culture, seeing Sámi as an asset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Active engagement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with Sámi stakeholders to secure funding for statutory services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Promotion of Sámi leisure activities in cooperation with other 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Implementation of state grants in early childhood education and teaching (€/year)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Amount of Sámi language education and early childhood education, and Sámi language teaching (actual hours and number of children)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Satisfaction with Sámi language services (survey)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Analysis of language policy program (language strategy) indicators annually, Yes/No.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582554">
                <a:tc>
                  <a:txBody>
                    <a:bodyPr/>
                    <a:lstStyle/>
                    <a:p>
                      <a:pPr algn="l" rtl="0"/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/>
                      </a:endParaRPr>
                    </a:p>
                    <a:p>
                      <a:pPr algn="l"/>
                      <a:r>
                        <a:rPr lang="en-GB" sz="105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GOOD DEMOGRAPHIC RELATIONS</a:t>
                      </a:r>
                    </a:p>
                    <a:p>
                      <a:pPr algn="l" rtl="0"/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Fostering a safe, open, and learning-oriented discussion atmosphere together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Building trust together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Results of the equality survey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by term of Council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67543"/>
                  </a:ext>
                </a:extLst>
              </a:tr>
              <a:tr h="740095">
                <a:tc>
                  <a:txBody>
                    <a:bodyPr/>
                    <a:lstStyle/>
                    <a:p>
                      <a:pPr algn="l"/>
                      <a:r>
                        <a:rPr lang="en-GB" sz="105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CONSTRUCTIVE DIALOGUE WITH SÁMI STAKEHOLDERS</a:t>
                      </a:r>
                    </a:p>
                    <a:p>
                      <a:pPr algn="l" rtl="0"/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Facilitating dialogue between the municipality and the Sámi Parliament – developing joint advocacy and cooperation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Establishing natural pathways and regularity in collaboration with Sámi stakeholders, including the Sámi Parliament, the Sámi Education Centre, and Siida, and also ensuring cooperation with the Lapland Welfare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Regular contact meetings/year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Common engagement measures per year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0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812185"/>
              </p:ext>
            </p:extLst>
          </p:nvPr>
        </p:nvGraphicFramePr>
        <p:xfrm>
          <a:off x="0" y="589661"/>
          <a:ext cx="12192000" cy="667642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4954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52394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objective </a:t>
                      </a:r>
                    </a:p>
                    <a:p>
                      <a:pPr algn="l" rtl="0"/>
                      <a:endParaRPr lang="fi-FI" sz="1400" b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1147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FUNCTIONING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We maintain strong basic services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In services and customer guidance, we use understandable language and avoid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using complex professional terms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We prepare service concepts for the villages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We invest in the wellbeing of the municipal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Satisfaction with services (annual survey) –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 evolution of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ratings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Development of HYTE-factor indicators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Qualification of teaching staff (%)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Have two village service concepts been made annually? Yes/No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Monitoring sick leave of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WELLBEING OF CHILDREN AND YOUNG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We support the holistic wellbeing and developmental prospects of children and young people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 b="0" i="0" u="none" strike="noStrike" noProof="0">
                          <a:solidFill>
                            <a:srgbClr val="000000"/>
                          </a:solidFill>
                        </a:rPr>
                        <a:t>We work actively with other authorities and organisations to provide early support for children and families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Our endeavours include the refined advancement of the Finnish Model of recreation, contextualised within the framework of Inari Municipality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We systematically enhance recreational infrastructure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</a:rPr>
                        <a:t>Evolution of the </a:t>
                      </a:r>
                      <a:r>
                        <a:rPr lang="en-GB" sz="1000">
                          <a:solidFill>
                            <a:srgbClr val="000000"/>
                          </a:solidFill>
                        </a:rPr>
                        <a:t>School Health Survey results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Percentage of children and young people engaged in hobbies 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Percentage of children and young people with friends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</a:rPr>
                        <a:t>Recreational facilities development plan in place,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000">
                          <a:solidFill>
                            <a:srgbClr val="000000"/>
                          </a:solidFill>
                        </a:rPr>
                        <a:t>Yes/No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562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WELLBEING AND QUALITY OF LIFE FOR THE ELDERLY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We promote the wellbeing and quality of life of older people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We maintain the conditions for action through activities, facilities and participation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We encourage the construction of accessible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Proportion of older people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</a:rPr>
                        <a:t>who consider their quality of life good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</a:rPr>
                        <a:t>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552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COLLABORATION WITH THE LAPLAND WELLBEING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We build cooperation and effective interfaces with the activities of the Lapland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 Wellbeing Region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Our collaborative efforts are dedicated to the enhancement of wellbeing, health, and safety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We monitor our interests in access to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Evaluation of the effectiveness of cooperation with the wellbieng region (survey)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Development of HYTE index 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 algn="l"/>
                      <a:r>
                        <a:rPr lang="en-GB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INTELLIGENT ACCESSIBILITY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We promote passenger transport opportunities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coordinate service transport and school transport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We actively improve telecommunications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Number and occupancy rate of transportation services and combined transportation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Transportation facilities development plan in place,</a:t>
                      </a:r>
                      <a:r>
                        <a:rPr lang="en-GB" sz="1000" baseline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Yes/No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Internet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872116">
                <a:tc>
                  <a:txBody>
                    <a:bodyPr/>
                    <a:lstStyle/>
                    <a:p>
                      <a:endParaRPr lang="fi-FI" sz="105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</a:endParaRPr>
                    </a:p>
                    <a:p>
                      <a:r>
                        <a:rPr lang="en-GB" sz="1050">
                          <a:solidFill>
                            <a:srgbClr val="000000"/>
                          </a:solidFill>
                          <a:latin typeface="+mj-lt"/>
                        </a:rPr>
                        <a:t>SUPPORTING VILLAGE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Profiling villages based on their own needs and circumstances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05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elevate the visibility of villages and foster village collaboration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update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village safety plans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improve first-aid and fire-fighting capacity in villages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Number of training sessions organised (village safety)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611300">
                <a:tc>
                  <a:txBody>
                    <a:bodyPr/>
                    <a:lstStyle/>
                    <a:p>
                      <a:pPr algn="l"/>
                      <a:r>
                        <a:rPr lang="en-GB" sz="1050">
                          <a:solidFill>
                            <a:srgbClr val="000000"/>
                          </a:solidFill>
                          <a:latin typeface="+mj-lt"/>
                        </a:rPr>
                        <a:t>IMPLEMENTATION OF PRE-ASSESSMENT IN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proactively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assess the impact of</a:t>
                      </a:r>
                      <a:r>
                        <a:rPr lang="en-GB" sz="105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major 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projects on the local community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Number of pre-decision impact assessments carried out (EVA score)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61248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81708" y="221726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cap="none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venir Next LT Pro"/>
                <a:ea typeface="Calibri" panose="020F0502020204030204" pitchFamily="34" charset="0"/>
                <a:cs typeface="Times New Roman" panose="02020603050405020304" pitchFamily="18" charset="0"/>
              </a:rPr>
              <a:t>The good life – Socially sustainable growth</a:t>
            </a:r>
            <a:br>
              <a:rPr kumimoji="0" lang="en-GB" sz="2000" b="1" i="1" u="none" strike="noStrike" cap="none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GB" sz="1800" b="0" i="0" u="none" strike="noStrike" cap="none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sz="1800" b="0" i="0" u="none" strike="noStrike" cap="none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8C1AA4E-F956-0128-5528-1852B950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9976" y="53"/>
            <a:ext cx="13335000" cy="88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7160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C5507B2-494A-660F-42CE-E9C5B781BB8B}"/>
              </a:ext>
            </a:extLst>
          </p:cNvPr>
          <p:cNvSpPr txBox="1"/>
          <p:nvPr/>
        </p:nvSpPr>
        <p:spPr>
          <a:xfrm>
            <a:off x="7283289" y="2732392"/>
            <a:ext cx="4503101" cy="3767782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r>
              <a:rPr lang="en-GB" sz="3196">
                <a:solidFill>
                  <a:schemeClr val="accent1"/>
                </a:solidFill>
                <a:latin typeface="+mj-lt"/>
              </a:rPr>
              <a:t>Vision and </a:t>
            </a:r>
          </a:p>
          <a:p>
            <a:pPr algn="l"/>
            <a:r>
              <a:rPr lang="en-GB" sz="3196">
                <a:solidFill>
                  <a:schemeClr val="accent1"/>
                </a:solidFill>
                <a:latin typeface="+mj-lt"/>
              </a:rPr>
              <a:t>Mission</a:t>
            </a:r>
          </a:p>
          <a:p>
            <a:pPr>
              <a:spcBef>
                <a:spcPts val="299"/>
              </a:spcBef>
            </a:pP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en-GB" sz="2269">
                <a:solidFill>
                  <a:schemeClr val="accent1"/>
                </a:solidFill>
                <a:latin typeface="+mj-lt"/>
              </a:rPr>
              <a:t>INARI – Mighty by Nature</a:t>
            </a:r>
          </a:p>
          <a:p>
            <a:pPr>
              <a:spcBef>
                <a:spcPts val="299"/>
              </a:spcBef>
            </a:pPr>
            <a:endParaRPr lang="fi-FI" sz="2269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r>
              <a:rPr lang="en-GB" sz="2269">
                <a:solidFill>
                  <a:schemeClr val="accent1"/>
                </a:solidFill>
                <a:latin typeface="+mj-lt"/>
              </a:rPr>
              <a:t>INARI – A Trusted Steward of Vitality and Wellbeing. </a:t>
            </a:r>
          </a:p>
          <a:p>
            <a:pPr>
              <a:spcBef>
                <a:spcPts val="299"/>
              </a:spcBef>
            </a:pPr>
            <a:endParaRPr lang="fi-FI" sz="2269" b="1" dirty="0">
              <a:solidFill>
                <a:schemeClr val="accent1"/>
              </a:solidFill>
              <a:latin typeface="+mj-lt"/>
            </a:endParaRPr>
          </a:p>
          <a:p>
            <a:pPr>
              <a:spcBef>
                <a:spcPts val="299"/>
              </a:spcBef>
            </a:pPr>
            <a:endParaRPr lang="en-FI" sz="2269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79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30F01FE4-A8A7-AF00-7022-750D05C4C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8375"/>
          <a:stretch/>
        </p:blipFill>
        <p:spPr>
          <a:xfrm>
            <a:off x="6881475" y="17479"/>
            <a:ext cx="5997892" cy="6858001"/>
          </a:xfr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59458C6-E2F3-F2F9-1C53-145A2259F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0" y="5084824"/>
            <a:ext cx="3122891" cy="1764282"/>
          </a:xfrm>
          <a:prstGeom prst="rect">
            <a:avLst/>
          </a:prstGeom>
        </p:spPr>
      </p:pic>
      <p:pic>
        <p:nvPicPr>
          <p:cNvPr id="8" name="Picture 7" descr="A black and white gradient&#10;&#10;Description automatically generated">
            <a:extLst>
              <a:ext uri="{FF2B5EF4-FFF2-40B4-BE49-F238E27FC236}">
                <a16:creationId xmlns:a16="http://schemas.microsoft.com/office/drawing/2014/main" id="{EC9C011A-7968-940E-6AB5-403FA758B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9"/>
          <a:stretch/>
        </p:blipFill>
        <p:spPr>
          <a:xfrm>
            <a:off x="6197324" y="3961503"/>
            <a:ext cx="6006724" cy="290062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8297C0-91CD-68F3-F318-B6F38375C6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71" y="5097789"/>
            <a:ext cx="3122891" cy="176428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98A8588-4F4D-6ABB-CEE1-A0500C9414A6}"/>
              </a:ext>
            </a:extLst>
          </p:cNvPr>
          <p:cNvSpPr/>
          <p:nvPr/>
        </p:nvSpPr>
        <p:spPr>
          <a:xfrm>
            <a:off x="-12046" y="-12790"/>
            <a:ext cx="8643335" cy="6888270"/>
          </a:xfrm>
          <a:custGeom>
            <a:avLst/>
            <a:gdLst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22600"/>
              <a:gd name="connsiteY0" fmla="*/ 0 h 13792200"/>
              <a:gd name="connsiteX1" fmla="*/ 15253368 w 15722600"/>
              <a:gd name="connsiteY1" fmla="*/ 176463 h 13792200"/>
              <a:gd name="connsiteX2" fmla="*/ 15722600 w 15722600"/>
              <a:gd name="connsiteY2" fmla="*/ 13792200 h 13792200"/>
              <a:gd name="connsiteX3" fmla="*/ 0 w 15722600"/>
              <a:gd name="connsiteY3" fmla="*/ 13716000 h 13792200"/>
              <a:gd name="connsiteX4" fmla="*/ 2006600 w 15722600"/>
              <a:gd name="connsiteY4" fmla="*/ 12547600 h 13792200"/>
              <a:gd name="connsiteX5" fmla="*/ 3429000 w 15722600"/>
              <a:gd name="connsiteY5" fmla="*/ 10922000 h 13792200"/>
              <a:gd name="connsiteX6" fmla="*/ 4318000 w 15722600"/>
              <a:gd name="connsiteY6" fmla="*/ 8991600 h 13792200"/>
              <a:gd name="connsiteX7" fmla="*/ 4978400 w 15722600"/>
              <a:gd name="connsiteY7" fmla="*/ 6451600 h 13792200"/>
              <a:gd name="connsiteX8" fmla="*/ 4165600 w 15722600"/>
              <a:gd name="connsiteY8" fmla="*/ 2895600 h 13792200"/>
              <a:gd name="connsiteX9" fmla="*/ 3048000 w 15722600"/>
              <a:gd name="connsiteY9" fmla="*/ 1473200 h 13792200"/>
              <a:gd name="connsiteX10" fmla="*/ 2413000 w 15722600"/>
              <a:gd name="connsiteY10" fmla="*/ 863600 h 13792200"/>
              <a:gd name="connsiteX11" fmla="*/ 2286000 w 15722600"/>
              <a:gd name="connsiteY11" fmla="*/ 660400 h 13792200"/>
              <a:gd name="connsiteX12" fmla="*/ 1676400 w 15722600"/>
              <a:gd name="connsiteY12" fmla="*/ 25400 h 13792200"/>
              <a:gd name="connsiteX13" fmla="*/ 1676400 w 15722600"/>
              <a:gd name="connsiteY13" fmla="*/ 25400 h 13792200"/>
              <a:gd name="connsiteX14" fmla="*/ 1676400 w 15722600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2006600 w 15766715"/>
              <a:gd name="connsiteY4" fmla="*/ 12547600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30274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39191"/>
              <a:gd name="connsiteX1" fmla="*/ 15766715 w 15766715"/>
              <a:gd name="connsiteY1" fmla="*/ 0 h 13739191"/>
              <a:gd name="connsiteX2" fmla="*/ 15762357 w 15766715"/>
              <a:gd name="connsiteY2" fmla="*/ 13739191 h 13739191"/>
              <a:gd name="connsiteX3" fmla="*/ 0 w 15766715"/>
              <a:gd name="connsiteY3" fmla="*/ 13716000 h 13739191"/>
              <a:gd name="connsiteX4" fmla="*/ 1942431 w 15766715"/>
              <a:gd name="connsiteY4" fmla="*/ 12563642 h 13739191"/>
              <a:gd name="connsiteX5" fmla="*/ 3429000 w 15766715"/>
              <a:gd name="connsiteY5" fmla="*/ 10922000 h 13739191"/>
              <a:gd name="connsiteX6" fmla="*/ 4318000 w 15766715"/>
              <a:gd name="connsiteY6" fmla="*/ 8991600 h 13739191"/>
              <a:gd name="connsiteX7" fmla="*/ 4930274 w 15766715"/>
              <a:gd name="connsiteY7" fmla="*/ 6451600 h 13739191"/>
              <a:gd name="connsiteX8" fmla="*/ 4165600 w 15766715"/>
              <a:gd name="connsiteY8" fmla="*/ 2895600 h 13739191"/>
              <a:gd name="connsiteX9" fmla="*/ 3048000 w 15766715"/>
              <a:gd name="connsiteY9" fmla="*/ 1473200 h 13739191"/>
              <a:gd name="connsiteX10" fmla="*/ 2413000 w 15766715"/>
              <a:gd name="connsiteY10" fmla="*/ 863600 h 13739191"/>
              <a:gd name="connsiteX11" fmla="*/ 2286000 w 15766715"/>
              <a:gd name="connsiteY11" fmla="*/ 660400 h 13739191"/>
              <a:gd name="connsiteX12" fmla="*/ 1676400 w 15766715"/>
              <a:gd name="connsiteY12" fmla="*/ 25400 h 13739191"/>
              <a:gd name="connsiteX13" fmla="*/ 1676400 w 15766715"/>
              <a:gd name="connsiteY13" fmla="*/ 25400 h 13739191"/>
              <a:gd name="connsiteX14" fmla="*/ 1676400 w 15766715"/>
              <a:gd name="connsiteY14" fmla="*/ 25400 h 13739191"/>
              <a:gd name="connsiteX0" fmla="*/ 1574800 w 15771596"/>
              <a:gd name="connsiteY0" fmla="*/ 0 h 13739191"/>
              <a:gd name="connsiteX1" fmla="*/ 15766715 w 15771596"/>
              <a:gd name="connsiteY1" fmla="*/ 0 h 13739191"/>
              <a:gd name="connsiteX2" fmla="*/ 15771411 w 15771596"/>
              <a:gd name="connsiteY2" fmla="*/ 13739191 h 13739191"/>
              <a:gd name="connsiteX3" fmla="*/ 0 w 15771596"/>
              <a:gd name="connsiteY3" fmla="*/ 13716000 h 13739191"/>
              <a:gd name="connsiteX4" fmla="*/ 1942431 w 15771596"/>
              <a:gd name="connsiteY4" fmla="*/ 12563642 h 13739191"/>
              <a:gd name="connsiteX5" fmla="*/ 3429000 w 15771596"/>
              <a:gd name="connsiteY5" fmla="*/ 10922000 h 13739191"/>
              <a:gd name="connsiteX6" fmla="*/ 4318000 w 15771596"/>
              <a:gd name="connsiteY6" fmla="*/ 8991600 h 13739191"/>
              <a:gd name="connsiteX7" fmla="*/ 4930274 w 15771596"/>
              <a:gd name="connsiteY7" fmla="*/ 6451600 h 13739191"/>
              <a:gd name="connsiteX8" fmla="*/ 4165600 w 15771596"/>
              <a:gd name="connsiteY8" fmla="*/ 2895600 h 13739191"/>
              <a:gd name="connsiteX9" fmla="*/ 3048000 w 15771596"/>
              <a:gd name="connsiteY9" fmla="*/ 1473200 h 13739191"/>
              <a:gd name="connsiteX10" fmla="*/ 2413000 w 15771596"/>
              <a:gd name="connsiteY10" fmla="*/ 863600 h 13739191"/>
              <a:gd name="connsiteX11" fmla="*/ 2286000 w 15771596"/>
              <a:gd name="connsiteY11" fmla="*/ 660400 h 13739191"/>
              <a:gd name="connsiteX12" fmla="*/ 1676400 w 15771596"/>
              <a:gd name="connsiteY12" fmla="*/ 25400 h 13739191"/>
              <a:gd name="connsiteX13" fmla="*/ 1676400 w 15771596"/>
              <a:gd name="connsiteY13" fmla="*/ 25400 h 13739191"/>
              <a:gd name="connsiteX14" fmla="*/ 1676400 w 15771596"/>
              <a:gd name="connsiteY14" fmla="*/ 25400 h 13739191"/>
              <a:gd name="connsiteX0" fmla="*/ 1574800 w 16833515"/>
              <a:gd name="connsiteY0" fmla="*/ 33866 h 13773057"/>
              <a:gd name="connsiteX1" fmla="*/ 16833515 w 16833515"/>
              <a:gd name="connsiteY1" fmla="*/ 0 h 13773057"/>
              <a:gd name="connsiteX2" fmla="*/ 15771411 w 16833515"/>
              <a:gd name="connsiteY2" fmla="*/ 13773057 h 13773057"/>
              <a:gd name="connsiteX3" fmla="*/ 0 w 16833515"/>
              <a:gd name="connsiteY3" fmla="*/ 13749866 h 13773057"/>
              <a:gd name="connsiteX4" fmla="*/ 1942431 w 16833515"/>
              <a:gd name="connsiteY4" fmla="*/ 12597508 h 13773057"/>
              <a:gd name="connsiteX5" fmla="*/ 3429000 w 16833515"/>
              <a:gd name="connsiteY5" fmla="*/ 10955866 h 13773057"/>
              <a:gd name="connsiteX6" fmla="*/ 4318000 w 16833515"/>
              <a:gd name="connsiteY6" fmla="*/ 9025466 h 13773057"/>
              <a:gd name="connsiteX7" fmla="*/ 4930274 w 16833515"/>
              <a:gd name="connsiteY7" fmla="*/ 6485466 h 13773057"/>
              <a:gd name="connsiteX8" fmla="*/ 4165600 w 16833515"/>
              <a:gd name="connsiteY8" fmla="*/ 2929466 h 13773057"/>
              <a:gd name="connsiteX9" fmla="*/ 3048000 w 16833515"/>
              <a:gd name="connsiteY9" fmla="*/ 1507066 h 13773057"/>
              <a:gd name="connsiteX10" fmla="*/ 2413000 w 16833515"/>
              <a:gd name="connsiteY10" fmla="*/ 897466 h 13773057"/>
              <a:gd name="connsiteX11" fmla="*/ 2286000 w 16833515"/>
              <a:gd name="connsiteY11" fmla="*/ 694266 h 13773057"/>
              <a:gd name="connsiteX12" fmla="*/ 1676400 w 16833515"/>
              <a:gd name="connsiteY12" fmla="*/ 59266 h 13773057"/>
              <a:gd name="connsiteX13" fmla="*/ 1676400 w 16833515"/>
              <a:gd name="connsiteY13" fmla="*/ 59266 h 13773057"/>
              <a:gd name="connsiteX14" fmla="*/ 1676400 w 16833515"/>
              <a:gd name="connsiteY14" fmla="*/ 59266 h 13773057"/>
              <a:gd name="connsiteX0" fmla="*/ 1574800 w 16838396"/>
              <a:gd name="connsiteY0" fmla="*/ 33866 h 13773057"/>
              <a:gd name="connsiteX1" fmla="*/ 16833515 w 16838396"/>
              <a:gd name="connsiteY1" fmla="*/ 0 h 13773057"/>
              <a:gd name="connsiteX2" fmla="*/ 16838211 w 16838396"/>
              <a:gd name="connsiteY2" fmla="*/ 13773057 h 13773057"/>
              <a:gd name="connsiteX3" fmla="*/ 0 w 16838396"/>
              <a:gd name="connsiteY3" fmla="*/ 13749866 h 13773057"/>
              <a:gd name="connsiteX4" fmla="*/ 1942431 w 16838396"/>
              <a:gd name="connsiteY4" fmla="*/ 12597508 h 13773057"/>
              <a:gd name="connsiteX5" fmla="*/ 3429000 w 16838396"/>
              <a:gd name="connsiteY5" fmla="*/ 10955866 h 13773057"/>
              <a:gd name="connsiteX6" fmla="*/ 4318000 w 16838396"/>
              <a:gd name="connsiteY6" fmla="*/ 9025466 h 13773057"/>
              <a:gd name="connsiteX7" fmla="*/ 4930274 w 16838396"/>
              <a:gd name="connsiteY7" fmla="*/ 6485466 h 13773057"/>
              <a:gd name="connsiteX8" fmla="*/ 4165600 w 16838396"/>
              <a:gd name="connsiteY8" fmla="*/ 2929466 h 13773057"/>
              <a:gd name="connsiteX9" fmla="*/ 3048000 w 16838396"/>
              <a:gd name="connsiteY9" fmla="*/ 1507066 h 13773057"/>
              <a:gd name="connsiteX10" fmla="*/ 2413000 w 16838396"/>
              <a:gd name="connsiteY10" fmla="*/ 897466 h 13773057"/>
              <a:gd name="connsiteX11" fmla="*/ 2286000 w 16838396"/>
              <a:gd name="connsiteY11" fmla="*/ 694266 h 13773057"/>
              <a:gd name="connsiteX12" fmla="*/ 1676400 w 16838396"/>
              <a:gd name="connsiteY12" fmla="*/ 59266 h 13773057"/>
              <a:gd name="connsiteX13" fmla="*/ 1676400 w 16838396"/>
              <a:gd name="connsiteY13" fmla="*/ 59266 h 13773057"/>
              <a:gd name="connsiteX14" fmla="*/ 1676400 w 16838396"/>
              <a:gd name="connsiteY14" fmla="*/ 59266 h 13773057"/>
              <a:gd name="connsiteX0" fmla="*/ 1574800 w 16850449"/>
              <a:gd name="connsiteY0" fmla="*/ 0 h 13739191"/>
              <a:gd name="connsiteX1" fmla="*/ 16850449 w 16850449"/>
              <a:gd name="connsiteY1" fmla="*/ 1 h 13739191"/>
              <a:gd name="connsiteX2" fmla="*/ 16838211 w 16850449"/>
              <a:gd name="connsiteY2" fmla="*/ 13739191 h 13739191"/>
              <a:gd name="connsiteX3" fmla="*/ 0 w 16850449"/>
              <a:gd name="connsiteY3" fmla="*/ 13716000 h 13739191"/>
              <a:gd name="connsiteX4" fmla="*/ 1942431 w 16850449"/>
              <a:gd name="connsiteY4" fmla="*/ 12563642 h 13739191"/>
              <a:gd name="connsiteX5" fmla="*/ 3429000 w 16850449"/>
              <a:gd name="connsiteY5" fmla="*/ 10922000 h 13739191"/>
              <a:gd name="connsiteX6" fmla="*/ 4318000 w 16850449"/>
              <a:gd name="connsiteY6" fmla="*/ 8991600 h 13739191"/>
              <a:gd name="connsiteX7" fmla="*/ 4930274 w 16850449"/>
              <a:gd name="connsiteY7" fmla="*/ 6451600 h 13739191"/>
              <a:gd name="connsiteX8" fmla="*/ 4165600 w 16850449"/>
              <a:gd name="connsiteY8" fmla="*/ 2895600 h 13739191"/>
              <a:gd name="connsiteX9" fmla="*/ 3048000 w 16850449"/>
              <a:gd name="connsiteY9" fmla="*/ 1473200 h 13739191"/>
              <a:gd name="connsiteX10" fmla="*/ 2413000 w 16850449"/>
              <a:gd name="connsiteY10" fmla="*/ 863600 h 13739191"/>
              <a:gd name="connsiteX11" fmla="*/ 2286000 w 16850449"/>
              <a:gd name="connsiteY11" fmla="*/ 660400 h 13739191"/>
              <a:gd name="connsiteX12" fmla="*/ 1676400 w 16850449"/>
              <a:gd name="connsiteY12" fmla="*/ 25400 h 13739191"/>
              <a:gd name="connsiteX13" fmla="*/ 1676400 w 16850449"/>
              <a:gd name="connsiteY13" fmla="*/ 25400 h 13739191"/>
              <a:gd name="connsiteX14" fmla="*/ 1676400 w 16850449"/>
              <a:gd name="connsiteY14" fmla="*/ 25400 h 13739191"/>
              <a:gd name="connsiteX0" fmla="*/ 1574800 w 16852358"/>
              <a:gd name="connsiteY0" fmla="*/ 0 h 13739191"/>
              <a:gd name="connsiteX1" fmla="*/ 16850449 w 16852358"/>
              <a:gd name="connsiteY1" fmla="*/ 1 h 13739191"/>
              <a:gd name="connsiteX2" fmla="*/ 16852067 w 16852358"/>
              <a:gd name="connsiteY2" fmla="*/ 13739191 h 13739191"/>
              <a:gd name="connsiteX3" fmla="*/ 0 w 16852358"/>
              <a:gd name="connsiteY3" fmla="*/ 13716000 h 13739191"/>
              <a:gd name="connsiteX4" fmla="*/ 1942431 w 16852358"/>
              <a:gd name="connsiteY4" fmla="*/ 12563642 h 13739191"/>
              <a:gd name="connsiteX5" fmla="*/ 3429000 w 16852358"/>
              <a:gd name="connsiteY5" fmla="*/ 10922000 h 13739191"/>
              <a:gd name="connsiteX6" fmla="*/ 4318000 w 16852358"/>
              <a:gd name="connsiteY6" fmla="*/ 8991600 h 13739191"/>
              <a:gd name="connsiteX7" fmla="*/ 4930274 w 16852358"/>
              <a:gd name="connsiteY7" fmla="*/ 6451600 h 13739191"/>
              <a:gd name="connsiteX8" fmla="*/ 4165600 w 16852358"/>
              <a:gd name="connsiteY8" fmla="*/ 2895600 h 13739191"/>
              <a:gd name="connsiteX9" fmla="*/ 3048000 w 16852358"/>
              <a:gd name="connsiteY9" fmla="*/ 1473200 h 13739191"/>
              <a:gd name="connsiteX10" fmla="*/ 2413000 w 16852358"/>
              <a:gd name="connsiteY10" fmla="*/ 863600 h 13739191"/>
              <a:gd name="connsiteX11" fmla="*/ 2286000 w 16852358"/>
              <a:gd name="connsiteY11" fmla="*/ 660400 h 13739191"/>
              <a:gd name="connsiteX12" fmla="*/ 1676400 w 16852358"/>
              <a:gd name="connsiteY12" fmla="*/ 25400 h 13739191"/>
              <a:gd name="connsiteX13" fmla="*/ 1676400 w 16852358"/>
              <a:gd name="connsiteY13" fmla="*/ 25400 h 13739191"/>
              <a:gd name="connsiteX14" fmla="*/ 1676400 w 16852358"/>
              <a:gd name="connsiteY14" fmla="*/ 25400 h 13739191"/>
              <a:gd name="connsiteX0" fmla="*/ 1574800 w 18515125"/>
              <a:gd name="connsiteY0" fmla="*/ 0 h 13739191"/>
              <a:gd name="connsiteX1" fmla="*/ 18515125 w 18515125"/>
              <a:gd name="connsiteY1" fmla="*/ 1 h 13739191"/>
              <a:gd name="connsiteX2" fmla="*/ 16852067 w 18515125"/>
              <a:gd name="connsiteY2" fmla="*/ 13739191 h 13739191"/>
              <a:gd name="connsiteX3" fmla="*/ 0 w 18515125"/>
              <a:gd name="connsiteY3" fmla="*/ 13716000 h 13739191"/>
              <a:gd name="connsiteX4" fmla="*/ 1942431 w 18515125"/>
              <a:gd name="connsiteY4" fmla="*/ 12563642 h 13739191"/>
              <a:gd name="connsiteX5" fmla="*/ 3429000 w 18515125"/>
              <a:gd name="connsiteY5" fmla="*/ 10922000 h 13739191"/>
              <a:gd name="connsiteX6" fmla="*/ 4318000 w 18515125"/>
              <a:gd name="connsiteY6" fmla="*/ 8991600 h 13739191"/>
              <a:gd name="connsiteX7" fmla="*/ 4930274 w 18515125"/>
              <a:gd name="connsiteY7" fmla="*/ 6451600 h 13739191"/>
              <a:gd name="connsiteX8" fmla="*/ 4165600 w 18515125"/>
              <a:gd name="connsiteY8" fmla="*/ 2895600 h 13739191"/>
              <a:gd name="connsiteX9" fmla="*/ 3048000 w 18515125"/>
              <a:gd name="connsiteY9" fmla="*/ 1473200 h 13739191"/>
              <a:gd name="connsiteX10" fmla="*/ 2413000 w 18515125"/>
              <a:gd name="connsiteY10" fmla="*/ 863600 h 13739191"/>
              <a:gd name="connsiteX11" fmla="*/ 2286000 w 18515125"/>
              <a:gd name="connsiteY11" fmla="*/ 660400 h 13739191"/>
              <a:gd name="connsiteX12" fmla="*/ 1676400 w 18515125"/>
              <a:gd name="connsiteY12" fmla="*/ 25400 h 13739191"/>
              <a:gd name="connsiteX13" fmla="*/ 1676400 w 18515125"/>
              <a:gd name="connsiteY13" fmla="*/ 25400 h 13739191"/>
              <a:gd name="connsiteX14" fmla="*/ 1676400 w 18515125"/>
              <a:gd name="connsiteY14" fmla="*/ 25400 h 13739191"/>
              <a:gd name="connsiteX0" fmla="*/ 1574800 w 18517036"/>
              <a:gd name="connsiteY0" fmla="*/ 0 h 13739191"/>
              <a:gd name="connsiteX1" fmla="*/ 18515125 w 18517036"/>
              <a:gd name="connsiteY1" fmla="*/ 1 h 13739191"/>
              <a:gd name="connsiteX2" fmla="*/ 18516745 w 18517036"/>
              <a:gd name="connsiteY2" fmla="*/ 13739191 h 13739191"/>
              <a:gd name="connsiteX3" fmla="*/ 0 w 18517036"/>
              <a:gd name="connsiteY3" fmla="*/ 13716000 h 13739191"/>
              <a:gd name="connsiteX4" fmla="*/ 1942431 w 18517036"/>
              <a:gd name="connsiteY4" fmla="*/ 12563642 h 13739191"/>
              <a:gd name="connsiteX5" fmla="*/ 3429000 w 18517036"/>
              <a:gd name="connsiteY5" fmla="*/ 10922000 h 13739191"/>
              <a:gd name="connsiteX6" fmla="*/ 4318000 w 18517036"/>
              <a:gd name="connsiteY6" fmla="*/ 8991600 h 13739191"/>
              <a:gd name="connsiteX7" fmla="*/ 4930274 w 18517036"/>
              <a:gd name="connsiteY7" fmla="*/ 6451600 h 13739191"/>
              <a:gd name="connsiteX8" fmla="*/ 4165600 w 18517036"/>
              <a:gd name="connsiteY8" fmla="*/ 2895600 h 13739191"/>
              <a:gd name="connsiteX9" fmla="*/ 3048000 w 18517036"/>
              <a:gd name="connsiteY9" fmla="*/ 1473200 h 13739191"/>
              <a:gd name="connsiteX10" fmla="*/ 2413000 w 18517036"/>
              <a:gd name="connsiteY10" fmla="*/ 863600 h 13739191"/>
              <a:gd name="connsiteX11" fmla="*/ 2286000 w 18517036"/>
              <a:gd name="connsiteY11" fmla="*/ 660400 h 13739191"/>
              <a:gd name="connsiteX12" fmla="*/ 1676400 w 18517036"/>
              <a:gd name="connsiteY12" fmla="*/ 25400 h 13739191"/>
              <a:gd name="connsiteX13" fmla="*/ 1676400 w 18517036"/>
              <a:gd name="connsiteY13" fmla="*/ 25400 h 13739191"/>
              <a:gd name="connsiteX14" fmla="*/ 1676400 w 18517036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15239 h 13754430"/>
              <a:gd name="connsiteX1" fmla="*/ 18515124 w 18532060"/>
              <a:gd name="connsiteY1" fmla="*/ 0 h 13754430"/>
              <a:gd name="connsiteX2" fmla="*/ 18531984 w 18532060"/>
              <a:gd name="connsiteY2" fmla="*/ 13754430 h 13754430"/>
              <a:gd name="connsiteX3" fmla="*/ 0 w 18532060"/>
              <a:gd name="connsiteY3" fmla="*/ 13731239 h 13754430"/>
              <a:gd name="connsiteX4" fmla="*/ 1942431 w 18532060"/>
              <a:gd name="connsiteY4" fmla="*/ 12578881 h 13754430"/>
              <a:gd name="connsiteX5" fmla="*/ 3429000 w 18532060"/>
              <a:gd name="connsiteY5" fmla="*/ 10937239 h 13754430"/>
              <a:gd name="connsiteX6" fmla="*/ 4318000 w 18532060"/>
              <a:gd name="connsiteY6" fmla="*/ 9006839 h 13754430"/>
              <a:gd name="connsiteX7" fmla="*/ 4930274 w 18532060"/>
              <a:gd name="connsiteY7" fmla="*/ 6466839 h 13754430"/>
              <a:gd name="connsiteX8" fmla="*/ 4165600 w 18532060"/>
              <a:gd name="connsiteY8" fmla="*/ 2910839 h 13754430"/>
              <a:gd name="connsiteX9" fmla="*/ 3048000 w 18532060"/>
              <a:gd name="connsiteY9" fmla="*/ 1488439 h 13754430"/>
              <a:gd name="connsiteX10" fmla="*/ 2413000 w 18532060"/>
              <a:gd name="connsiteY10" fmla="*/ 878839 h 13754430"/>
              <a:gd name="connsiteX11" fmla="*/ 2286000 w 18532060"/>
              <a:gd name="connsiteY11" fmla="*/ 675639 h 13754430"/>
              <a:gd name="connsiteX12" fmla="*/ 1676400 w 18532060"/>
              <a:gd name="connsiteY12" fmla="*/ 40639 h 13754430"/>
              <a:gd name="connsiteX13" fmla="*/ 1676400 w 18532060"/>
              <a:gd name="connsiteY13" fmla="*/ 40639 h 13754430"/>
              <a:gd name="connsiteX14" fmla="*/ 1676400 w 18532060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9398"/>
              <a:gd name="connsiteY0" fmla="*/ 15239 h 13754430"/>
              <a:gd name="connsiteX1" fmla="*/ 18515124 w 18549398"/>
              <a:gd name="connsiteY1" fmla="*/ 0 h 13754430"/>
              <a:gd name="connsiteX2" fmla="*/ 18547224 w 18549398"/>
              <a:gd name="connsiteY2" fmla="*/ 13754430 h 13754430"/>
              <a:gd name="connsiteX3" fmla="*/ 0 w 18549398"/>
              <a:gd name="connsiteY3" fmla="*/ 13731239 h 13754430"/>
              <a:gd name="connsiteX4" fmla="*/ 1942431 w 18549398"/>
              <a:gd name="connsiteY4" fmla="*/ 12578881 h 13754430"/>
              <a:gd name="connsiteX5" fmla="*/ 3429000 w 18549398"/>
              <a:gd name="connsiteY5" fmla="*/ 10937239 h 13754430"/>
              <a:gd name="connsiteX6" fmla="*/ 4318000 w 18549398"/>
              <a:gd name="connsiteY6" fmla="*/ 9006839 h 13754430"/>
              <a:gd name="connsiteX7" fmla="*/ 4930274 w 18549398"/>
              <a:gd name="connsiteY7" fmla="*/ 6466839 h 13754430"/>
              <a:gd name="connsiteX8" fmla="*/ 4165600 w 18549398"/>
              <a:gd name="connsiteY8" fmla="*/ 2910839 h 13754430"/>
              <a:gd name="connsiteX9" fmla="*/ 3048000 w 18549398"/>
              <a:gd name="connsiteY9" fmla="*/ 1488439 h 13754430"/>
              <a:gd name="connsiteX10" fmla="*/ 2413000 w 18549398"/>
              <a:gd name="connsiteY10" fmla="*/ 878839 h 13754430"/>
              <a:gd name="connsiteX11" fmla="*/ 2286000 w 18549398"/>
              <a:gd name="connsiteY11" fmla="*/ 675639 h 13754430"/>
              <a:gd name="connsiteX12" fmla="*/ 1676400 w 18549398"/>
              <a:gd name="connsiteY12" fmla="*/ 40639 h 13754430"/>
              <a:gd name="connsiteX13" fmla="*/ 1676400 w 18549398"/>
              <a:gd name="connsiteY13" fmla="*/ 40639 h 13754430"/>
              <a:gd name="connsiteX14" fmla="*/ 1676400 w 18549398"/>
              <a:gd name="connsiteY14" fmla="*/ 40639 h 13754430"/>
              <a:gd name="connsiteX0" fmla="*/ 12625276 w 29597700"/>
              <a:gd name="connsiteY0" fmla="*/ 35559 h 13774750"/>
              <a:gd name="connsiteX1" fmla="*/ 0 w 29597700"/>
              <a:gd name="connsiteY1" fmla="*/ 0 h 13774750"/>
              <a:gd name="connsiteX2" fmla="*/ 29597700 w 29597700"/>
              <a:gd name="connsiteY2" fmla="*/ 13774750 h 13774750"/>
              <a:gd name="connsiteX3" fmla="*/ 11050476 w 29597700"/>
              <a:gd name="connsiteY3" fmla="*/ 13751559 h 13774750"/>
              <a:gd name="connsiteX4" fmla="*/ 12992907 w 29597700"/>
              <a:gd name="connsiteY4" fmla="*/ 12599201 h 13774750"/>
              <a:gd name="connsiteX5" fmla="*/ 14479476 w 29597700"/>
              <a:gd name="connsiteY5" fmla="*/ 10957559 h 13774750"/>
              <a:gd name="connsiteX6" fmla="*/ 15368476 w 29597700"/>
              <a:gd name="connsiteY6" fmla="*/ 9027159 h 13774750"/>
              <a:gd name="connsiteX7" fmla="*/ 15980750 w 29597700"/>
              <a:gd name="connsiteY7" fmla="*/ 6487159 h 13774750"/>
              <a:gd name="connsiteX8" fmla="*/ 15216076 w 29597700"/>
              <a:gd name="connsiteY8" fmla="*/ 2931159 h 13774750"/>
              <a:gd name="connsiteX9" fmla="*/ 14098476 w 29597700"/>
              <a:gd name="connsiteY9" fmla="*/ 1508759 h 13774750"/>
              <a:gd name="connsiteX10" fmla="*/ 13463476 w 29597700"/>
              <a:gd name="connsiteY10" fmla="*/ 899159 h 13774750"/>
              <a:gd name="connsiteX11" fmla="*/ 13336476 w 29597700"/>
              <a:gd name="connsiteY11" fmla="*/ 695959 h 13774750"/>
              <a:gd name="connsiteX12" fmla="*/ 12726876 w 29597700"/>
              <a:gd name="connsiteY12" fmla="*/ 60959 h 13774750"/>
              <a:gd name="connsiteX13" fmla="*/ 12726876 w 29597700"/>
              <a:gd name="connsiteY13" fmla="*/ 60959 h 13774750"/>
              <a:gd name="connsiteX14" fmla="*/ 12726876 w 29597700"/>
              <a:gd name="connsiteY14" fmla="*/ 60959 h 13774750"/>
              <a:gd name="connsiteX0" fmla="*/ 12625276 w 15980750"/>
              <a:gd name="connsiteY0" fmla="*/ 35559 h 13774750"/>
              <a:gd name="connsiteX1" fmla="*/ 0 w 15980750"/>
              <a:gd name="connsiteY1" fmla="*/ 0 h 13774750"/>
              <a:gd name="connsiteX2" fmla="*/ 52420 w 15980750"/>
              <a:gd name="connsiteY2" fmla="*/ 13774750 h 13774750"/>
              <a:gd name="connsiteX3" fmla="*/ 11050476 w 15980750"/>
              <a:gd name="connsiteY3" fmla="*/ 13751559 h 13774750"/>
              <a:gd name="connsiteX4" fmla="*/ 12992907 w 15980750"/>
              <a:gd name="connsiteY4" fmla="*/ 12599201 h 13774750"/>
              <a:gd name="connsiteX5" fmla="*/ 14479476 w 15980750"/>
              <a:gd name="connsiteY5" fmla="*/ 10957559 h 13774750"/>
              <a:gd name="connsiteX6" fmla="*/ 15368476 w 15980750"/>
              <a:gd name="connsiteY6" fmla="*/ 9027159 h 13774750"/>
              <a:gd name="connsiteX7" fmla="*/ 15980750 w 15980750"/>
              <a:gd name="connsiteY7" fmla="*/ 6487159 h 13774750"/>
              <a:gd name="connsiteX8" fmla="*/ 15216076 w 15980750"/>
              <a:gd name="connsiteY8" fmla="*/ 2931159 h 13774750"/>
              <a:gd name="connsiteX9" fmla="*/ 14098476 w 15980750"/>
              <a:gd name="connsiteY9" fmla="*/ 1508759 h 13774750"/>
              <a:gd name="connsiteX10" fmla="*/ 13463476 w 15980750"/>
              <a:gd name="connsiteY10" fmla="*/ 899159 h 13774750"/>
              <a:gd name="connsiteX11" fmla="*/ 13336476 w 15980750"/>
              <a:gd name="connsiteY11" fmla="*/ 695959 h 13774750"/>
              <a:gd name="connsiteX12" fmla="*/ 12726876 w 15980750"/>
              <a:gd name="connsiteY12" fmla="*/ 60959 h 13774750"/>
              <a:gd name="connsiteX13" fmla="*/ 12726876 w 15980750"/>
              <a:gd name="connsiteY13" fmla="*/ 60959 h 13774750"/>
              <a:gd name="connsiteX14" fmla="*/ 12726876 w 159807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13732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524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689276 w 17301550"/>
              <a:gd name="connsiteY6" fmla="*/ 9027159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71003 w 17301550"/>
              <a:gd name="connsiteY5" fmla="*/ 1104596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01550" h="13788398">
                <a:moveTo>
                  <a:pt x="13946076" y="35559"/>
                </a:moveTo>
                <a:lnTo>
                  <a:pt x="0" y="0"/>
                </a:lnTo>
                <a:cubicBezTo>
                  <a:pt x="44268" y="4640690"/>
                  <a:pt x="26576" y="6709308"/>
                  <a:pt x="25124" y="13788398"/>
                </a:cubicBezTo>
                <a:lnTo>
                  <a:pt x="12371276" y="13751559"/>
                </a:lnTo>
                <a:lnTo>
                  <a:pt x="14313707" y="12599201"/>
                </a:lnTo>
                <a:lnTo>
                  <a:pt x="15871003" y="11045969"/>
                </a:lnTo>
                <a:lnTo>
                  <a:pt x="16901461" y="9168616"/>
                </a:lnTo>
                <a:lnTo>
                  <a:pt x="17301550" y="6487159"/>
                </a:lnTo>
                <a:lnTo>
                  <a:pt x="16536876" y="2931159"/>
                </a:lnTo>
                <a:lnTo>
                  <a:pt x="15419276" y="1508759"/>
                </a:lnTo>
                <a:lnTo>
                  <a:pt x="14784276" y="899159"/>
                </a:lnTo>
                <a:lnTo>
                  <a:pt x="14657276" y="695959"/>
                </a:lnTo>
                <a:lnTo>
                  <a:pt x="14047676" y="60959"/>
                </a:lnTo>
                <a:lnTo>
                  <a:pt x="14047676" y="60959"/>
                </a:lnTo>
                <a:lnTo>
                  <a:pt x="14047676" y="60959"/>
                </a:lnTo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799" dirty="0"/>
          </a:p>
        </p:txBody>
      </p:sp>
      <p:pic>
        <p:nvPicPr>
          <p:cNvPr id="4" name="Kuva 11">
            <a:extLst>
              <a:ext uri="{FF2B5EF4-FFF2-40B4-BE49-F238E27FC236}">
                <a16:creationId xmlns:a16="http://schemas.microsoft.com/office/drawing/2014/main" id="{04A4CDC9-042E-2815-1A57-8CE3C8DA18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373" t="8198" b="4612"/>
          <a:stretch/>
        </p:blipFill>
        <p:spPr>
          <a:xfrm>
            <a:off x="2087271" y="0"/>
            <a:ext cx="8017460" cy="6866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DE09EF-F318-E932-3AD2-BF4A38D1258B}"/>
              </a:ext>
            </a:extLst>
          </p:cNvPr>
          <p:cNvSpPr txBox="1"/>
          <p:nvPr/>
        </p:nvSpPr>
        <p:spPr>
          <a:xfrm>
            <a:off x="5639" y="224084"/>
            <a:ext cx="7775465" cy="5156367"/>
          </a:xfrm>
          <a:prstGeom prst="rect">
            <a:avLst/>
          </a:prstGeom>
          <a:noFill/>
          <a:ln w="44450" cap="sq">
            <a:noFill/>
            <a:miter lim="800000"/>
          </a:ln>
        </p:spPr>
        <p:txBody>
          <a:bodyPr wrap="square" lIns="179845" tIns="53953" bIns="53953" rtlCol="0" anchor="t" anchorCtr="0">
            <a:spAutoFit/>
          </a:bodyPr>
          <a:lstStyle/>
          <a:p>
            <a:pPr algn="l"/>
            <a:r>
              <a:rPr lang="en-GB" sz="1866" b="1">
                <a:solidFill>
                  <a:schemeClr val="accent1"/>
                </a:solidFill>
                <a:latin typeface="+mj-lt"/>
              </a:rPr>
              <a:t>	Strategy 2030</a:t>
            </a:r>
            <a:br>
              <a:rPr lang="en-GB" sz="1866" b="1">
                <a:solidFill>
                  <a:schemeClr val="accent1"/>
                </a:solidFill>
                <a:latin typeface="+mj-lt"/>
              </a:rPr>
            </a:br>
            <a:endParaRPr lang="en-GB" sz="1866" b="1">
              <a:solidFill>
                <a:schemeClr val="accent1"/>
              </a:solidFill>
              <a:latin typeface="+mj-lt"/>
            </a:endParaRPr>
          </a:p>
          <a:p>
            <a:pPr lvl="1">
              <a:defRPr/>
            </a:pPr>
            <a:r>
              <a:rPr lang="en-GB" sz="1866">
                <a:solidFill>
                  <a:schemeClr val="accent1"/>
                </a:solidFill>
              </a:rPr>
              <a:t>Inari’s unique natural environment is the foundation of all our activities. We harness nature responsibly, fortifying our natural capital.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GB" sz="1866">
                <a:solidFill>
                  <a:schemeClr val="accent1"/>
                </a:solidFill>
              </a:rPr>
              <a:t>The vitality of our municipality rests upon well-managed, evolving industries. We aim to diversify industries and foster year-round economic activity.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GB" sz="1866">
                <a:solidFill>
                  <a:schemeClr val="accent1"/>
                </a:solidFill>
              </a:rPr>
              <a:t>Socially sustainable growth, alongside an understanding of intergenerational significance, is the basis for a good life. We promote community spirit, ensure the safety of residents, and prioritise the wellbeing of children and young people.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i-FI" sz="1866" dirty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GB" sz="1866">
                <a:solidFill>
                  <a:schemeClr val="accent1"/>
                </a:solidFill>
              </a:rPr>
              <a:t>Sámi heritage is a cherished part of Inari’s identity. We work to advance the status of Sámi languages and culture in collaboration with other Sámi Homeland actors.</a:t>
            </a:r>
          </a:p>
          <a:p>
            <a:pPr>
              <a:spcBef>
                <a:spcPts val="299"/>
              </a:spcBef>
            </a:pPr>
            <a:r>
              <a:rPr lang="en-GB" sz="2696" b="1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8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228006"/>
            <a:ext cx="10654747" cy="1140856"/>
          </a:xfrm>
          <a:solidFill>
            <a:schemeClr val="accent2"/>
          </a:solidFill>
        </p:spPr>
        <p:txBody>
          <a:bodyPr/>
          <a:lstStyle/>
          <a:p>
            <a:r>
              <a:rPr lang="en-GB">
                <a:latin typeface="Avenir Next LT Pro (Otsikot)"/>
                <a:cs typeface="Arial" panose="020B0604020202020204" pitchFamily="34" charset="0"/>
              </a:rPr>
              <a:t>Our Values</a:t>
            </a:r>
            <a:br>
              <a:rPr lang="en-GB"/>
            </a:br>
            <a:endParaRPr lang="en-GB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913E56-C45E-2F00-F962-E3017ABEB78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98766407"/>
              </p:ext>
            </p:extLst>
          </p:nvPr>
        </p:nvGraphicFramePr>
        <p:xfrm>
          <a:off x="775252" y="1368862"/>
          <a:ext cx="10668000" cy="5543294"/>
        </p:xfrm>
        <a:graphic>
          <a:graphicData uri="http://schemas.openxmlformats.org/drawingml/2006/table">
            <a:tbl>
              <a:tblPr firstRow="1" bandRow="1"/>
              <a:tblGrid>
                <a:gridCol w="2192852">
                  <a:extLst>
                    <a:ext uri="{9D8B030D-6E8A-4147-A177-3AD203B41FA5}">
                      <a16:colId xmlns:a16="http://schemas.microsoft.com/office/drawing/2014/main" val="255540338"/>
                    </a:ext>
                  </a:extLst>
                </a:gridCol>
                <a:gridCol w="8475148">
                  <a:extLst>
                    <a:ext uri="{9D8B030D-6E8A-4147-A177-3AD203B41FA5}">
                      <a16:colId xmlns:a16="http://schemas.microsoft.com/office/drawing/2014/main" val="2522558022"/>
                    </a:ext>
                  </a:extLst>
                </a:gridCol>
              </a:tblGrid>
              <a:tr h="36417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buNone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</a:rPr>
                        <a:t>Values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400" b="1">
                          <a:solidFill>
                            <a:schemeClr val="accent6"/>
                          </a:solidFill>
                          <a:latin typeface="+mn-lt"/>
                        </a:rPr>
                        <a:t>     </a:t>
                      </a: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</a:rPr>
                        <a:t>How we bring our values to life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4056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0" i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Community-Focused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act with fairness and treat each other equally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 all circumstances, we operate transparently, with a solutions-based approach, and respecting one another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ensure safety throughout the municipality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value family-friendliness, dignified ageing, and a business-friendly environment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Our staff actively participates in developing our operations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55610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</a:rPr>
                        <a:t>Local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noProof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Local identity is shaped together, encompassing inclusivity and engagement, respect, hospitality, and consideration for others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strive to increase the use of local products and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seek ways to enhance the value of local products and services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Residents and the businesses and communities within the municipality are our most important resources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30778"/>
                  </a:ext>
                </a:extLst>
              </a:tr>
              <a:tr h="130709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Bold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are prepared to make clear and timely decisions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are internationally active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recognise the positives in every situation and courageously seek innovative and practical solutions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encourage bold experimentation and learn from our mistakes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are committed to evolving our municipal organisation to meet future needs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0481"/>
                  </a:ext>
                </a:extLst>
              </a:tr>
              <a:tr h="106216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Responsible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ensure sustainable development for both current and future generations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balance our responsibilities to nature, the local economy, and residents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act responsibly as a decision-maker and employer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 keep our promises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63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BA6F47B-7B8E-40BE-8716-9BF8F4937DFF}"/>
              </a:ext>
            </a:extLst>
          </p:cNvPr>
          <p:cNvSpPr/>
          <p:nvPr/>
        </p:nvSpPr>
        <p:spPr>
          <a:xfrm>
            <a:off x="797415" y="1630816"/>
            <a:ext cx="10533527" cy="777197"/>
          </a:xfrm>
          <a:prstGeom prst="rect">
            <a:avLst/>
          </a:prstGeom>
          <a:solidFill>
            <a:schemeClr val="bg1"/>
          </a:solidFill>
          <a:ln w="12700"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>
              <a:latin typeface="+mj-lt"/>
            </a:endParaRPr>
          </a:p>
          <a:p>
            <a:pPr algn="ctr"/>
            <a:r>
              <a:rPr lang="en-GB" sz="240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COMMUNITY-FOCUSED – LOCAL – VISIONARY – RESPONSIBLE    </a:t>
            </a:r>
            <a:r>
              <a:rPr lang="en-GB" sz="200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/>
            <a:endParaRPr lang="fi-FI" sz="2400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B846A46-B9C7-46FB-8D83-7C05B486EB63}"/>
              </a:ext>
            </a:extLst>
          </p:cNvPr>
          <p:cNvSpPr/>
          <p:nvPr/>
        </p:nvSpPr>
        <p:spPr>
          <a:xfrm>
            <a:off x="851646" y="3165752"/>
            <a:ext cx="2674826" cy="189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NATURE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Sustainable use of nature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6A58303-6694-43EA-9A64-C896524A1880}"/>
              </a:ext>
            </a:extLst>
          </p:cNvPr>
          <p:cNvSpPr/>
          <p:nvPr/>
        </p:nvSpPr>
        <p:spPr>
          <a:xfrm>
            <a:off x="3501304" y="3165752"/>
            <a:ext cx="2562875" cy="189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cap="none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VITALITY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6"/>
                </a:solidFill>
                <a:latin typeface="+mj-lt"/>
              </a:rPr>
              <a:t>Diversification of livelihoods and development of year-round activity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68771AAB-1DA2-49EE-89FC-29B3B1F152C4}"/>
              </a:ext>
            </a:extLst>
          </p:cNvPr>
          <p:cNvSpPr/>
          <p:nvPr/>
        </p:nvSpPr>
        <p:spPr>
          <a:xfrm>
            <a:off x="6064179" y="3144901"/>
            <a:ext cx="2626520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SÁMI 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Promoting Sámi languages and culture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115566C5-3EF2-4EF0-8E4B-2F311D49CADD}"/>
              </a:ext>
            </a:extLst>
          </p:cNvPr>
          <p:cNvSpPr/>
          <p:nvPr/>
        </p:nvSpPr>
        <p:spPr>
          <a:xfrm>
            <a:off x="8690699" y="3144901"/>
            <a:ext cx="2663099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6"/>
                </a:solidFill>
                <a:latin typeface="+mj-lt"/>
                <a:ea typeface="Calibri" panose="020F0502020204030204" pitchFamily="34" charset="0"/>
              </a:rPr>
              <a:t>QUALITY OF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chemeClr val="accent6"/>
              </a:solidFill>
              <a:latin typeface="+mj-lt"/>
              <a:ea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Socially</a:t>
            </a:r>
            <a:r>
              <a:rPr lang="en-GB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 sustainable growth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6E179B6-4D1A-4262-9526-B1C2A46956FD}"/>
              </a:ext>
            </a:extLst>
          </p:cNvPr>
          <p:cNvSpPr/>
          <p:nvPr/>
        </p:nvSpPr>
        <p:spPr>
          <a:xfrm>
            <a:off x="805298" y="751390"/>
            <a:ext cx="10538671" cy="885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>
                <a:solidFill>
                  <a:schemeClr val="tx1">
                    <a:lumMod val="75000"/>
                  </a:schemeClr>
                </a:solidFill>
              </a:rPr>
              <a:t>A Responsible Promoter of Vitality and Quality of Life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DBA88FB-6769-D3B2-F771-384BEF5E0632}"/>
              </a:ext>
            </a:extLst>
          </p:cNvPr>
          <p:cNvSpPr/>
          <p:nvPr/>
        </p:nvSpPr>
        <p:spPr>
          <a:xfrm>
            <a:off x="810786" y="6168464"/>
            <a:ext cx="10533184" cy="639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6"/>
                </a:solidFill>
              </a:rPr>
              <a:t>Advocacy Priorities (TOP 8), Impactful Communication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9D95F2A-E693-0BDA-ECAD-A512793FFEE1}"/>
              </a:ext>
            </a:extLst>
          </p:cNvPr>
          <p:cNvSpPr/>
          <p:nvPr/>
        </p:nvSpPr>
        <p:spPr>
          <a:xfrm>
            <a:off x="805299" y="99654"/>
            <a:ext cx="10538670" cy="6996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>
                <a:solidFill>
                  <a:schemeClr val="accent1"/>
                </a:solidFill>
                <a:latin typeface="+mj-lt"/>
              </a:rPr>
              <a:t>Inari – Mighty by Nature 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38EED26E-E84C-04F5-3AE6-3F5ABFA66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35665"/>
              </p:ext>
            </p:extLst>
          </p:nvPr>
        </p:nvGraphicFramePr>
        <p:xfrm>
          <a:off x="797415" y="4970898"/>
          <a:ext cx="10534905" cy="1744028"/>
        </p:xfrm>
        <a:graphic>
          <a:graphicData uri="http://schemas.openxmlformats.org/drawingml/2006/table">
            <a:tbl>
              <a:tblPr/>
              <a:tblGrid>
                <a:gridCol w="10534905">
                  <a:extLst>
                    <a:ext uri="{9D8B030D-6E8A-4147-A177-3AD203B41FA5}">
                      <a16:colId xmlns:a16="http://schemas.microsoft.com/office/drawing/2014/main" val="3901020508"/>
                    </a:ext>
                  </a:extLst>
                </a:gridCol>
              </a:tblGrid>
              <a:tr h="1715576"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Development Programme</a:t>
                      </a:r>
                    </a:p>
                    <a:p>
                      <a:pPr algn="ctr"/>
                      <a:r>
                        <a:rPr lang="en-GB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Wellbeing, Health and Safety Programme</a:t>
                      </a:r>
                    </a:p>
                    <a:p>
                      <a:pPr algn="ctr"/>
                      <a:r>
                        <a:rPr lang="en-GB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Policy Programme (Sámi Language Strategy)</a:t>
                      </a:r>
                    </a:p>
                    <a:p>
                      <a:pPr algn="ctr"/>
                      <a:r>
                        <a:rPr lang="en-GB" sz="180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 Policy Programme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51492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811791BD-F955-E114-5A51-C713575C8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13266"/>
              </p:ext>
            </p:extLst>
          </p:nvPr>
        </p:nvGraphicFramePr>
        <p:xfrm>
          <a:off x="786037" y="6248397"/>
          <a:ext cx="10549218" cy="461100"/>
        </p:xfrm>
        <a:graphic>
          <a:graphicData uri="http://schemas.openxmlformats.org/drawingml/2006/table">
            <a:tbl>
              <a:tblPr/>
              <a:tblGrid>
                <a:gridCol w="10549218">
                  <a:extLst>
                    <a:ext uri="{9D8B030D-6E8A-4147-A177-3AD203B41FA5}">
                      <a16:colId xmlns:a16="http://schemas.microsoft.com/office/drawing/2014/main" val="953282322"/>
                    </a:ext>
                  </a:extLst>
                </a:gridCol>
              </a:tblGrid>
              <a:tr h="46110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69017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E68AA01C-63C1-23CA-F887-C0C217455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48447"/>
              </p:ext>
            </p:extLst>
          </p:nvPr>
        </p:nvGraphicFramePr>
        <p:xfrm>
          <a:off x="797415" y="2408728"/>
          <a:ext cx="10526462" cy="2569667"/>
        </p:xfrm>
        <a:graphic>
          <a:graphicData uri="http://schemas.openxmlformats.org/drawingml/2006/table">
            <a:tbl>
              <a:tblPr/>
              <a:tblGrid>
                <a:gridCol w="10526462">
                  <a:extLst>
                    <a:ext uri="{9D8B030D-6E8A-4147-A177-3AD203B41FA5}">
                      <a16:colId xmlns:a16="http://schemas.microsoft.com/office/drawing/2014/main" val="2018928005"/>
                    </a:ext>
                  </a:extLst>
                </a:gridCol>
              </a:tblGrid>
              <a:tr h="678591">
                <a:tc>
                  <a:txBody>
                    <a:bodyPr/>
                    <a:lstStyle/>
                    <a:p>
                      <a:r>
                        <a:rPr lang="en-GB" sz="2400">
                          <a:solidFill>
                            <a:srgbClr val="000000"/>
                          </a:solidFill>
                        </a:rPr>
                        <a:t>                                                   </a:t>
                      </a:r>
                      <a:r>
                        <a:rPr lang="en-GB" sz="24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Strategy priorities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703249"/>
                  </a:ext>
                </a:extLst>
              </a:tr>
              <a:tr h="1891076">
                <a:tc>
                  <a:txBody>
                    <a:bodyPr/>
                    <a:lstStyle/>
                    <a:p>
                      <a:endParaRPr lang="fi-FI" sz="2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8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en-GB" sz="2000" b="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Strategy priorities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50292"/>
              </p:ext>
            </p:extLst>
          </p:nvPr>
        </p:nvGraphicFramePr>
        <p:xfrm>
          <a:off x="100801" y="607831"/>
          <a:ext cx="12002122" cy="64600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82462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42092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5791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Strategy priority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 Operational objective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Key measures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24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</a:rPr>
                        <a:t>NATURE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  <a:p>
                      <a:pPr algn="ctr"/>
                      <a:r>
                        <a:rPr lang="en-GB" sz="1400" i="1">
                          <a:solidFill>
                            <a:schemeClr val="accent6"/>
                          </a:solidFill>
                        </a:rPr>
                        <a:t>Sustainable use of nature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Increasing the value of natural capital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Responding to climate change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Promoting the circular 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Guided and marked trails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Sustainable land use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287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</a:rPr>
                        <a:t>VITALITY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>
                          <a:solidFill>
                            <a:schemeClr val="accent6"/>
                          </a:solidFill>
                        </a:rPr>
                        <a:t>Diversification of livelihoods and increasing year-round activity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Promotion of investments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Strengthening and diversifying the economic structure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Acquiring a skilled workforce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Responsible year-round tourism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Nature-based northern livelihoods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Effective employment and business services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Accessibility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991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SÁMI CULTURE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Sámi languages and supporting cultural promotion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Sámi identity is a precious part of everyday life </a:t>
                      </a:r>
                      <a:r>
                        <a:rPr lang="en-GB" sz="1400" baseline="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in Inari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Strengthening the visibility of the Sámi languages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Improving the availability of Sámi-speaking workers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Enhancing services in the Sámi language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Good demographic relations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  <a:cs typeface="Arial" panose="020B0604020202020204" pitchFamily="34" charset="0"/>
                        </a:rPr>
                        <a:t>Constructive dialogue with Sámi stakeholders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286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latin typeface="+mn-lt"/>
                        </a:rPr>
                        <a:t>QUALITY OF LIFE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>
                          <a:solidFill>
                            <a:schemeClr val="accent6"/>
                          </a:solidFill>
                        </a:rPr>
                        <a:t>The good life – Socially sustainable growth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Services that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Wellbeing of children and young people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Wellbeing and quality of life for the elderly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Collaboration with the Lapland Wellbeing Area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Intelligent accessibility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Supporting villages on their own needs and starting points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Carrying out </a:t>
                      </a: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ex-ante evaluation for major</a:t>
                      </a:r>
                      <a:r>
                        <a:rPr lang="en-GB" sz="14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projects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B4E412-9AF4-4F1F-BB32-BB9ACC8C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158261"/>
            <a:ext cx="9479483" cy="497211"/>
          </a:xfrm>
        </p:spPr>
        <p:txBody>
          <a:bodyPr>
            <a:normAutofit/>
          </a:bodyPr>
          <a:lstStyle/>
          <a:p>
            <a:r>
              <a:rPr lang="en-GB" sz="2000" b="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Monitoring the strategy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121644"/>
              </p:ext>
            </p:extLst>
          </p:nvPr>
        </p:nvGraphicFramePr>
        <p:xfrm>
          <a:off x="100801" y="611330"/>
          <a:ext cx="12002122" cy="63021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55468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69086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6703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Strategy priority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 Operational objective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Monitoring</a:t>
                      </a:r>
                      <a:r>
                        <a:rPr lang="en-GB" sz="1600" b="0" baseline="0">
                          <a:solidFill>
                            <a:schemeClr val="bg1"/>
                          </a:solidFill>
                        </a:rPr>
                        <a:t> (indicators)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208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latin typeface="+mn-lt"/>
                        </a:rPr>
                        <a:t>NATURE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baseline="0">
                          <a:solidFill>
                            <a:schemeClr val="accent6"/>
                          </a:solidFill>
                        </a:rPr>
                        <a:t>Sustainable use</a:t>
                      </a:r>
                      <a:r>
                        <a:rPr lang="en-GB" sz="1200" i="1">
                          <a:solidFill>
                            <a:schemeClr val="accent6"/>
                          </a:solidFill>
                        </a:rPr>
                        <a:t> of nature</a:t>
                      </a:r>
                    </a:p>
                    <a:p>
                      <a:pPr algn="l" rtl="0"/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Evolution of recycling rate (%)</a:t>
                      </a:r>
                    </a:p>
                    <a:p>
                      <a:pPr marL="17145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Relevant sustainability indicators have been introduced in the planning process, Yes/No </a:t>
                      </a:r>
                    </a:p>
                    <a:p>
                      <a:pPr marL="17145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 climate plan has been drawn up, Yes/No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Results of citizen surveys (quality of life</a:t>
                      </a:r>
                      <a:r>
                        <a:rPr lang="en-GB" sz="12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satisfaction with services)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latin typeface="+mn-lt"/>
                        </a:rPr>
                        <a:t>VITALITY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>
                          <a:solidFill>
                            <a:schemeClr val="accent6"/>
                          </a:solidFill>
                        </a:rPr>
                        <a:t>Diversification of livelihoods and increasing year-round activity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Evolution of the municipality’s population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Monthly occupancy rate of accommodation capacity (%)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Municipal group investment programme based on the vitality programme, Yes/No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Results of the Municipal Barometer issued by the Federation of Finnish Enterprises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Ecosystem plan for nature-based livelihoods developed, Yes/No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1911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SÁMI CULTURE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Strengthening Sámi languages and supporting cultural promotion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Implementation of state grants in early childhood education and teaching (€/year)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Amount of Sámi language education and early childhood education, and Sámi language teaching (actual hours and number of children)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Satisfaction with Sámi language services (survey)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Expenditure on translations, interpretation, announcements, and communication in euros and personnel resources/year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Annual analysis of </a:t>
                      </a: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indicators of the language policy programme (language strategy)</a:t>
                      </a:r>
                      <a:r>
                        <a:rPr lang="en-GB" sz="12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Yes/No</a:t>
                      </a:r>
                    </a:p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001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latin typeface="+mn-lt"/>
                        </a:rPr>
                        <a:t>QUALITY OF LIFE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>
                          <a:solidFill>
                            <a:schemeClr val="accent6"/>
                          </a:solidFill>
                        </a:rPr>
                        <a:t>The good life – Socially sustainable growth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Evolution of the </a:t>
                      </a: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indicators of the</a:t>
                      </a:r>
                      <a:r>
                        <a:rPr lang="en-GB" sz="12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health and </a:t>
                      </a: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wellbeing</a:t>
                      </a:r>
                      <a:r>
                        <a:rPr lang="en-GB" sz="12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coefficient (HYTE coefficient) 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Evolution of the </a:t>
                      </a: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School Health Survey results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Percentage of children and young people engaged in hobbies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Percentage of children and young people with friends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Number of training sessions organised (village safety)</a:t>
                      </a:r>
                    </a:p>
                    <a:p>
                      <a:pPr marL="171450" lvl="0" indent="-171450" algn="l" defTabSz="91437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Number of pre-decision impact assessments (EVA score)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7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b="0"/>
              <a:t>Advocacy and Influencing TOP 8</a:t>
            </a:r>
            <a:br>
              <a:rPr lang="en-GB"/>
            </a:b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1. Promotion of housing and business premises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2. Energy policy (security of supply, new forms of energy, solar power, bio-energy)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3. Promoting year-round tourism and safety, "tourist tax"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4. Promoting multi-location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5. Strengthening funding and activities for Sámi languages and culture 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6. Accessibility and transport connections; scheduled air services, functional travel chains, improved bus connections to and within the municipality, regional road 955 and highway 4 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7. Regional availability of social and health services</a:t>
            </a: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8. Securing functionality and financial viability for the employment and economic areas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00000"/>
                </a:solidFill>
              </a:rPr>
              <a:t>The goal of defining the TOP 8 areas in advocacy and influence is to advance strategically important matters for the municipality, summarise the message of the municipality, identify relevant targets for advocacy efforts, and outline specific measures.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/>
              <a:t>Effective communication</a:t>
            </a:r>
            <a:br>
              <a:rPr lang="en-GB"/>
            </a:b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6"/>
                </a:solidFill>
              </a:rPr>
              <a:t>Municipal communications, services and decisions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6"/>
                </a:solidFill>
              </a:rPr>
              <a:t>Strategic communication and information, advocacy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6"/>
                </a:solidFill>
              </a:rPr>
              <a:t>Internal communication to staff and group companies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6"/>
                </a:solidFill>
              </a:rPr>
              <a:t>Communication with stakeholders (entrepreneurs, financiers, etc.)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6"/>
                </a:solidFill>
              </a:rPr>
              <a:t>Municipal marketing</a:t>
            </a:r>
          </a:p>
          <a:p>
            <a:endParaRPr lang="fi-FI" dirty="0">
              <a:solidFill>
                <a:schemeClr val="accent6"/>
              </a:solidFill>
            </a:endParaRPr>
          </a:p>
          <a:p>
            <a:endParaRPr lang="fi-FI" dirty="0">
              <a:solidFill>
                <a:schemeClr val="accent6"/>
              </a:solidFill>
            </a:endParaRPr>
          </a:p>
          <a:p>
            <a:r>
              <a:rPr lang="en-GB">
                <a:solidFill>
                  <a:schemeClr val="accent6"/>
                </a:solidFill>
              </a:rPr>
              <a:t>The purpose of communication is to communicate the issues of Inari Municipality in an open and positive manner and to maintain constructive and solution-oriented interaction with the residents and various stakeholders.</a:t>
            </a:r>
          </a:p>
          <a:p>
            <a:endParaRPr lang="fi-FI" dirty="0">
              <a:solidFill>
                <a:schemeClr val="accent6"/>
              </a:solidFill>
            </a:endParaRPr>
          </a:p>
          <a:p>
            <a:r>
              <a:rPr lang="en-GB">
                <a:solidFill>
                  <a:schemeClr val="accent6"/>
                </a:solidFill>
              </a:rPr>
              <a:t>In marketing the Municipality of Inari, it is essential to raise the profile of the municipality more strongly and make the advantages of Inari’s location more tangible.</a:t>
            </a:r>
          </a:p>
          <a:p>
            <a:r>
              <a:rPr lang="en-GB">
                <a:solidFill>
                  <a:schemeClr val="accent6"/>
                </a:solidFill>
              </a:rPr>
              <a:t>An updated communication plan will be drawn up for the different aspects of effective communication, and its implementation will be systematically monitored.</a:t>
            </a:r>
          </a:p>
          <a:p>
            <a:pPr marL="0" indent="0">
              <a:buNone/>
            </a:pPr>
            <a:endParaRPr lang="fi-FI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umman pohjan tausta">
  <a:themeElements>
    <a:clrScheme name="Inari perus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FFFF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10000"/>
          </a:schemeClr>
        </a:solidFill>
        <a:ln w="44450" cap="sq">
          <a:solidFill>
            <a:schemeClr val="bg1"/>
          </a:solidFill>
          <a:miter lim="800000"/>
        </a:ln>
      </a:spPr>
      <a:bodyPr wrap="square" lIns="360000" tIns="108000" bIns="108000" rtlCol="0" anchor="ctr" anchorCtr="0">
        <a:spAutoFit/>
      </a:bodyPr>
      <a:lstStyle>
        <a:defPPr algn="l">
          <a:defRPr sz="2400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n peruspohja.pptx" id="{9261E8B8-76ED-4693-AF62-58D2B3A46C64}" vid="{010992F4-0D70-4700-8887-128AD5D37FDB}"/>
    </a:ext>
  </a:extLst>
</a:theme>
</file>

<file path=ppt/theme/theme2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itarjous_JoTa.pptx" id="{964DC866-A4E6-4489-A610-86805226637E}" vid="{81266A01-2337-4BDB-A425-C92B2026222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22a1aac1-db58-4a0d-bb69-7accc13b15b9" xsi:nil="true"/>
    <MigrationWizIdVersion xmlns="22a1aac1-db58-4a0d-bb69-7accc13b15b9" xsi:nil="true"/>
    <MigrationWizId xmlns="22a1aac1-db58-4a0d-bb69-7accc13b15b9" xsi:nil="true"/>
    <_activity xmlns="22a1aac1-db58-4a0d-bb69-7accc13b15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2FA5BB732F6144E86BBADCD7438C686" ma:contentTypeVersion="17" ma:contentTypeDescription="Luo uusi asiakirja." ma:contentTypeScope="" ma:versionID="4c94efd466bfc2a7fe324deaccfb7bbf">
  <xsd:schema xmlns:xsd="http://www.w3.org/2001/XMLSchema" xmlns:xs="http://www.w3.org/2001/XMLSchema" xmlns:p="http://schemas.microsoft.com/office/2006/metadata/properties" xmlns:ns3="22a1aac1-db58-4a0d-bb69-7accc13b15b9" xmlns:ns4="74f804b3-4a93-46bd-aff5-2a7171d6db26" targetNamespace="http://schemas.microsoft.com/office/2006/metadata/properties" ma:root="true" ma:fieldsID="24fc23369b94b9c2c3bd0da54c21e2ff" ns3:_="" ns4:_="">
    <xsd:import namespace="22a1aac1-db58-4a0d-bb69-7accc13b15b9"/>
    <xsd:import namespace="74f804b3-4a93-46bd-aff5-2a7171d6db2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aac1-db58-4a0d-bb69-7accc13b15b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04b3-4a93-46bd-aff5-2a7171d6db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289366-D3D5-4D29-8FD0-B62705505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D586B-01E7-42C4-AB5A-E4B59DC1E188}">
  <ds:schemaRefs>
    <ds:schemaRef ds:uri="http://schemas.microsoft.com/office/2006/metadata/properties"/>
    <ds:schemaRef ds:uri="22a1aac1-db58-4a0d-bb69-7accc13b15b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4f804b3-4a93-46bd-aff5-2a7171d6db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41EA37-14BE-4161-AACE-685566193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1aac1-db58-4a0d-bb69-7accc13b15b9"/>
    <ds:schemaRef ds:uri="74f804b3-4a93-46bd-aff5-2a7171d6d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2844</Words>
  <Application>Microsoft Office PowerPoint</Application>
  <PresentationFormat>Laajakuva</PresentationFormat>
  <Paragraphs>369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Aptos</vt:lpstr>
      <vt:lpstr>Arial</vt:lpstr>
      <vt:lpstr>Avenir Next LT Pro</vt:lpstr>
      <vt:lpstr>Avenir Next LT Pro (Otsikot)</vt:lpstr>
      <vt:lpstr>Calibri</vt:lpstr>
      <vt:lpstr>Calibri Light</vt:lpstr>
      <vt:lpstr>Lucida Sans Typewriter</vt:lpstr>
      <vt:lpstr>OP Chevin Pro Light</vt:lpstr>
      <vt:lpstr>Segoe UI</vt:lpstr>
      <vt:lpstr>1_Tumman pohjan tausta</vt:lpstr>
      <vt:lpstr>FCG Theme</vt:lpstr>
      <vt:lpstr>Municipality of Inari – Strategy 2030 </vt:lpstr>
      <vt:lpstr>PowerPoint-esitys</vt:lpstr>
      <vt:lpstr>PowerPoint-esitys</vt:lpstr>
      <vt:lpstr>Our Values </vt:lpstr>
      <vt:lpstr>PowerPoint-esitys</vt:lpstr>
      <vt:lpstr>Strategy priorities</vt:lpstr>
      <vt:lpstr>Monitoring the strategy</vt:lpstr>
      <vt:lpstr>Advocacy and Influencing TOP 8 </vt:lpstr>
      <vt:lpstr>Effective communication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Inarin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Palolahti Mari Inari</dc:creator>
  <cp:lastModifiedBy>Kalla Anne-Marie Inari</cp:lastModifiedBy>
  <cp:revision>189</cp:revision>
  <cp:lastPrinted>2024-01-29T10:15:32Z</cp:lastPrinted>
  <dcterms:created xsi:type="dcterms:W3CDTF">2024-01-11T06:16:15Z</dcterms:created>
  <dcterms:modified xsi:type="dcterms:W3CDTF">2024-11-18T11:30:19Z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0x010100D2FA5BB732F6144E86BBADCD7438C686</vt:lpwstr>
  </property>
</Properties>
</file>