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7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 Saukkonen" initials="ES" lastIdx="27" clrIdx="0">
    <p:extLst>
      <p:ext uri="{19B8F6BF-5375-455C-9EA6-DF929625EA0E}">
        <p15:presenceInfo xmlns:p15="http://schemas.microsoft.com/office/powerpoint/2012/main" userId="S::elisa.saukkonen_inari.fi#ext#@ramboll.onmicrosoft.com::80807b15-72b0-45f7-9a3c-d34007a1a9b7" providerId="AD"/>
      </p:ext>
    </p:extLst>
  </p:cmAuthor>
  <p:cmAuthor id="2" name="Marja Männistö" initials="MM" lastIdx="23" clrIdx="1">
    <p:extLst>
      <p:ext uri="{19B8F6BF-5375-455C-9EA6-DF929625EA0E}">
        <p15:presenceInfo xmlns:p15="http://schemas.microsoft.com/office/powerpoint/2012/main" userId="S::marja.mannisto_inari.fi#ext#@ramboll.onmicrosoft.com::60cf486d-e773-4a1e-a698-fc8d4a00c4b6" providerId="AD"/>
      </p:ext>
    </p:extLst>
  </p:cmAuthor>
  <p:cmAuthor id="3" name="Aino Mensonen" initials="AM" lastIdx="17" clrIdx="2">
    <p:extLst>
      <p:ext uri="{19B8F6BF-5375-455C-9EA6-DF929625EA0E}">
        <p15:presenceInfo xmlns:p15="http://schemas.microsoft.com/office/powerpoint/2012/main" userId="S::aino.mensonen@ramboll.fi::e9e846c7-7b16-4ada-80f6-1c2eaf271482" providerId="AD"/>
      </p:ext>
    </p:extLst>
  </p:cmAuthor>
  <p:cmAuthor id="4" name="Juho Renvall" initials="JR" lastIdx="3" clrIdx="3">
    <p:extLst>
      <p:ext uri="{19B8F6BF-5375-455C-9EA6-DF929625EA0E}">
        <p15:presenceInfo xmlns:p15="http://schemas.microsoft.com/office/powerpoint/2012/main" userId="S::juho.renvall@ramboll.fi::a4cf9355-6ebc-442a-81ce-240ade9c97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81CC"/>
    <a:srgbClr val="BBAE81"/>
    <a:srgbClr val="FFFFFF"/>
    <a:srgbClr val="E1E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352F9E-ED84-4D77-B6E2-186F7C549C8A}" v="1" dt="2021-04-27T08:49:56.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4" d="100"/>
          <a:sy n="84" d="100"/>
        </p:scale>
        <p:origin x="792"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no Mensonen" userId="e9e846c7-7b16-4ada-80f6-1c2eaf271482" providerId="ADAL" clId="{7A352F9E-ED84-4D77-B6E2-186F7C549C8A}"/>
    <pc:docChg chg="custSel modSld">
      <pc:chgData name="Aino Mensonen" userId="e9e846c7-7b16-4ada-80f6-1c2eaf271482" providerId="ADAL" clId="{7A352F9E-ED84-4D77-B6E2-186F7C549C8A}" dt="2021-04-27T08:49:56.297" v="2"/>
      <pc:docMkLst>
        <pc:docMk/>
      </pc:docMkLst>
      <pc:sldChg chg="addSp delSp modSp mod">
        <pc:chgData name="Aino Mensonen" userId="e9e846c7-7b16-4ada-80f6-1c2eaf271482" providerId="ADAL" clId="{7A352F9E-ED84-4D77-B6E2-186F7C549C8A}" dt="2021-04-27T08:49:56.297" v="2"/>
        <pc:sldMkLst>
          <pc:docMk/>
          <pc:sldMk cId="1820655946" sldId="261"/>
        </pc:sldMkLst>
        <pc:spChg chg="del">
          <ac:chgData name="Aino Mensonen" userId="e9e846c7-7b16-4ada-80f6-1c2eaf271482" providerId="ADAL" clId="{7A352F9E-ED84-4D77-B6E2-186F7C549C8A}" dt="2021-04-27T08:49:38.433" v="1" actId="478"/>
          <ac:spMkLst>
            <pc:docMk/>
            <pc:sldMk cId="1820655946" sldId="261"/>
            <ac:spMk id="28" creationId="{1F44F24E-B24E-4379-8C42-657BB7479A63}"/>
          </ac:spMkLst>
        </pc:spChg>
        <pc:spChg chg="del">
          <ac:chgData name="Aino Mensonen" userId="e9e846c7-7b16-4ada-80f6-1c2eaf271482" providerId="ADAL" clId="{7A352F9E-ED84-4D77-B6E2-186F7C549C8A}" dt="2021-04-27T08:49:35.840" v="0" actId="478"/>
          <ac:spMkLst>
            <pc:docMk/>
            <pc:sldMk cId="1820655946" sldId="261"/>
            <ac:spMk id="52" creationId="{E4C5106E-13B0-4BAB-B846-DDB6AA7162B0}"/>
          </ac:spMkLst>
        </pc:spChg>
        <pc:spChg chg="del">
          <ac:chgData name="Aino Mensonen" userId="e9e846c7-7b16-4ada-80f6-1c2eaf271482" providerId="ADAL" clId="{7A352F9E-ED84-4D77-B6E2-186F7C549C8A}" dt="2021-04-27T08:49:35.840" v="0" actId="478"/>
          <ac:spMkLst>
            <pc:docMk/>
            <pc:sldMk cId="1820655946" sldId="261"/>
            <ac:spMk id="53" creationId="{FA426967-32CD-442A-937D-EC410F4868FE}"/>
          </ac:spMkLst>
        </pc:spChg>
        <pc:spChg chg="del">
          <ac:chgData name="Aino Mensonen" userId="e9e846c7-7b16-4ada-80f6-1c2eaf271482" providerId="ADAL" clId="{7A352F9E-ED84-4D77-B6E2-186F7C549C8A}" dt="2021-04-27T08:49:35.840" v="0" actId="478"/>
          <ac:spMkLst>
            <pc:docMk/>
            <pc:sldMk cId="1820655946" sldId="261"/>
            <ac:spMk id="54" creationId="{B9C081D4-B0CF-4EB5-B9EE-7FDE012151E1}"/>
          </ac:spMkLst>
        </pc:spChg>
        <pc:spChg chg="del">
          <ac:chgData name="Aino Mensonen" userId="e9e846c7-7b16-4ada-80f6-1c2eaf271482" providerId="ADAL" clId="{7A352F9E-ED84-4D77-B6E2-186F7C549C8A}" dt="2021-04-27T08:49:35.840" v="0" actId="478"/>
          <ac:spMkLst>
            <pc:docMk/>
            <pc:sldMk cId="1820655946" sldId="261"/>
            <ac:spMk id="55" creationId="{438817EA-183D-48EA-B709-EA0905D9B1A9}"/>
          </ac:spMkLst>
        </pc:spChg>
        <pc:spChg chg="del">
          <ac:chgData name="Aino Mensonen" userId="e9e846c7-7b16-4ada-80f6-1c2eaf271482" providerId="ADAL" clId="{7A352F9E-ED84-4D77-B6E2-186F7C549C8A}" dt="2021-04-27T08:49:35.840" v="0" actId="478"/>
          <ac:spMkLst>
            <pc:docMk/>
            <pc:sldMk cId="1820655946" sldId="261"/>
            <ac:spMk id="56" creationId="{BDBA3390-156D-47DF-8126-560B4E8F816F}"/>
          </ac:spMkLst>
        </pc:spChg>
        <pc:spChg chg="del">
          <ac:chgData name="Aino Mensonen" userId="e9e846c7-7b16-4ada-80f6-1c2eaf271482" providerId="ADAL" clId="{7A352F9E-ED84-4D77-B6E2-186F7C549C8A}" dt="2021-04-27T08:49:35.840" v="0" actId="478"/>
          <ac:spMkLst>
            <pc:docMk/>
            <pc:sldMk cId="1820655946" sldId="261"/>
            <ac:spMk id="57" creationId="{25924CC3-422F-44CE-B493-9819F7525B6B}"/>
          </ac:spMkLst>
        </pc:spChg>
        <pc:spChg chg="del">
          <ac:chgData name="Aino Mensonen" userId="e9e846c7-7b16-4ada-80f6-1c2eaf271482" providerId="ADAL" clId="{7A352F9E-ED84-4D77-B6E2-186F7C549C8A}" dt="2021-04-27T08:49:35.840" v="0" actId="478"/>
          <ac:spMkLst>
            <pc:docMk/>
            <pc:sldMk cId="1820655946" sldId="261"/>
            <ac:spMk id="58" creationId="{454659DD-3C31-468B-9906-B64FE88A7674}"/>
          </ac:spMkLst>
        </pc:spChg>
        <pc:spChg chg="del">
          <ac:chgData name="Aino Mensonen" userId="e9e846c7-7b16-4ada-80f6-1c2eaf271482" providerId="ADAL" clId="{7A352F9E-ED84-4D77-B6E2-186F7C549C8A}" dt="2021-04-27T08:49:35.840" v="0" actId="478"/>
          <ac:spMkLst>
            <pc:docMk/>
            <pc:sldMk cId="1820655946" sldId="261"/>
            <ac:spMk id="59" creationId="{246C0502-3F38-48B8-9C1B-C9C8A3F83C46}"/>
          </ac:spMkLst>
        </pc:spChg>
        <pc:spChg chg="del">
          <ac:chgData name="Aino Mensonen" userId="e9e846c7-7b16-4ada-80f6-1c2eaf271482" providerId="ADAL" clId="{7A352F9E-ED84-4D77-B6E2-186F7C549C8A}" dt="2021-04-27T08:49:35.840" v="0" actId="478"/>
          <ac:spMkLst>
            <pc:docMk/>
            <pc:sldMk cId="1820655946" sldId="261"/>
            <ac:spMk id="60" creationId="{03F6678C-64B8-457D-BBAE-652A1A1BE546}"/>
          </ac:spMkLst>
        </pc:spChg>
        <pc:spChg chg="del">
          <ac:chgData name="Aino Mensonen" userId="e9e846c7-7b16-4ada-80f6-1c2eaf271482" providerId="ADAL" clId="{7A352F9E-ED84-4D77-B6E2-186F7C549C8A}" dt="2021-04-27T08:49:35.840" v="0" actId="478"/>
          <ac:spMkLst>
            <pc:docMk/>
            <pc:sldMk cId="1820655946" sldId="261"/>
            <ac:spMk id="61" creationId="{DC5203AB-5030-4100-B44A-A38C4ECC3015}"/>
          </ac:spMkLst>
        </pc:spChg>
        <pc:spChg chg="del">
          <ac:chgData name="Aino Mensonen" userId="e9e846c7-7b16-4ada-80f6-1c2eaf271482" providerId="ADAL" clId="{7A352F9E-ED84-4D77-B6E2-186F7C549C8A}" dt="2021-04-27T08:49:35.840" v="0" actId="478"/>
          <ac:spMkLst>
            <pc:docMk/>
            <pc:sldMk cId="1820655946" sldId="261"/>
            <ac:spMk id="62" creationId="{5218C56B-3F1D-428D-A86B-51EC214ACC41}"/>
          </ac:spMkLst>
        </pc:spChg>
        <pc:spChg chg="del">
          <ac:chgData name="Aino Mensonen" userId="e9e846c7-7b16-4ada-80f6-1c2eaf271482" providerId="ADAL" clId="{7A352F9E-ED84-4D77-B6E2-186F7C549C8A}" dt="2021-04-27T08:49:35.840" v="0" actId="478"/>
          <ac:spMkLst>
            <pc:docMk/>
            <pc:sldMk cId="1820655946" sldId="261"/>
            <ac:spMk id="63" creationId="{CA132D13-10AE-430B-B918-695AF8D6EF15}"/>
          </ac:spMkLst>
        </pc:spChg>
        <pc:spChg chg="add mod">
          <ac:chgData name="Aino Mensonen" userId="e9e846c7-7b16-4ada-80f6-1c2eaf271482" providerId="ADAL" clId="{7A352F9E-ED84-4D77-B6E2-186F7C549C8A}" dt="2021-04-27T08:49:56.297" v="2"/>
          <ac:spMkLst>
            <pc:docMk/>
            <pc:sldMk cId="1820655946" sldId="261"/>
            <ac:spMk id="66" creationId="{1D970E6D-13A8-44D0-8E3C-F559907F7E16}"/>
          </ac:spMkLst>
        </pc:spChg>
        <pc:spChg chg="add mod">
          <ac:chgData name="Aino Mensonen" userId="e9e846c7-7b16-4ada-80f6-1c2eaf271482" providerId="ADAL" clId="{7A352F9E-ED84-4D77-B6E2-186F7C549C8A}" dt="2021-04-27T08:49:56.297" v="2"/>
          <ac:spMkLst>
            <pc:docMk/>
            <pc:sldMk cId="1820655946" sldId="261"/>
            <ac:spMk id="67" creationId="{6A04867C-ABDD-41C1-BAB5-B170BB0E8777}"/>
          </ac:spMkLst>
        </pc:spChg>
        <pc:spChg chg="add mod">
          <ac:chgData name="Aino Mensonen" userId="e9e846c7-7b16-4ada-80f6-1c2eaf271482" providerId="ADAL" clId="{7A352F9E-ED84-4D77-B6E2-186F7C549C8A}" dt="2021-04-27T08:49:56.297" v="2"/>
          <ac:spMkLst>
            <pc:docMk/>
            <pc:sldMk cId="1820655946" sldId="261"/>
            <ac:spMk id="68" creationId="{A96FF820-9509-4EAC-AC84-A4C8323A0B9C}"/>
          </ac:spMkLst>
        </pc:spChg>
        <pc:spChg chg="add mod">
          <ac:chgData name="Aino Mensonen" userId="e9e846c7-7b16-4ada-80f6-1c2eaf271482" providerId="ADAL" clId="{7A352F9E-ED84-4D77-B6E2-186F7C549C8A}" dt="2021-04-27T08:49:56.297" v="2"/>
          <ac:spMkLst>
            <pc:docMk/>
            <pc:sldMk cId="1820655946" sldId="261"/>
            <ac:spMk id="69" creationId="{B120A13C-A2A4-44FC-B92A-AB39DC90E66A}"/>
          </ac:spMkLst>
        </pc:spChg>
        <pc:spChg chg="add mod">
          <ac:chgData name="Aino Mensonen" userId="e9e846c7-7b16-4ada-80f6-1c2eaf271482" providerId="ADAL" clId="{7A352F9E-ED84-4D77-B6E2-186F7C549C8A}" dt="2021-04-27T08:49:56.297" v="2"/>
          <ac:spMkLst>
            <pc:docMk/>
            <pc:sldMk cId="1820655946" sldId="261"/>
            <ac:spMk id="70" creationId="{47ECE545-D30C-4AF4-A6A6-C4CF7B09D216}"/>
          </ac:spMkLst>
        </pc:spChg>
        <pc:spChg chg="add mod">
          <ac:chgData name="Aino Mensonen" userId="e9e846c7-7b16-4ada-80f6-1c2eaf271482" providerId="ADAL" clId="{7A352F9E-ED84-4D77-B6E2-186F7C549C8A}" dt="2021-04-27T08:49:56.297" v="2"/>
          <ac:spMkLst>
            <pc:docMk/>
            <pc:sldMk cId="1820655946" sldId="261"/>
            <ac:spMk id="71" creationId="{B2CB2401-C0E9-408D-A02E-B355124E952F}"/>
          </ac:spMkLst>
        </pc:spChg>
        <pc:spChg chg="add mod">
          <ac:chgData name="Aino Mensonen" userId="e9e846c7-7b16-4ada-80f6-1c2eaf271482" providerId="ADAL" clId="{7A352F9E-ED84-4D77-B6E2-186F7C549C8A}" dt="2021-04-27T08:49:56.297" v="2"/>
          <ac:spMkLst>
            <pc:docMk/>
            <pc:sldMk cId="1820655946" sldId="261"/>
            <ac:spMk id="72" creationId="{82D429B4-5A6C-41A6-A31E-C527B781F221}"/>
          </ac:spMkLst>
        </pc:spChg>
        <pc:spChg chg="add mod">
          <ac:chgData name="Aino Mensonen" userId="e9e846c7-7b16-4ada-80f6-1c2eaf271482" providerId="ADAL" clId="{7A352F9E-ED84-4D77-B6E2-186F7C549C8A}" dt="2021-04-27T08:49:56.297" v="2"/>
          <ac:spMkLst>
            <pc:docMk/>
            <pc:sldMk cId="1820655946" sldId="261"/>
            <ac:spMk id="73" creationId="{D9356C11-7D4B-4428-8B11-B620FBB07A31}"/>
          </ac:spMkLst>
        </pc:spChg>
        <pc:spChg chg="add mod">
          <ac:chgData name="Aino Mensonen" userId="e9e846c7-7b16-4ada-80f6-1c2eaf271482" providerId="ADAL" clId="{7A352F9E-ED84-4D77-B6E2-186F7C549C8A}" dt="2021-04-27T08:49:56.297" v="2"/>
          <ac:spMkLst>
            <pc:docMk/>
            <pc:sldMk cId="1820655946" sldId="261"/>
            <ac:spMk id="74" creationId="{938CCACD-E90A-4360-BE4F-56431C5278D2}"/>
          </ac:spMkLst>
        </pc:spChg>
        <pc:spChg chg="add mod">
          <ac:chgData name="Aino Mensonen" userId="e9e846c7-7b16-4ada-80f6-1c2eaf271482" providerId="ADAL" clId="{7A352F9E-ED84-4D77-B6E2-186F7C549C8A}" dt="2021-04-27T08:49:56.297" v="2"/>
          <ac:spMkLst>
            <pc:docMk/>
            <pc:sldMk cId="1820655946" sldId="261"/>
            <ac:spMk id="75" creationId="{159D09E9-C667-4B37-9BE1-B961A422EEE3}"/>
          </ac:spMkLst>
        </pc:spChg>
        <pc:spChg chg="add mod">
          <ac:chgData name="Aino Mensonen" userId="e9e846c7-7b16-4ada-80f6-1c2eaf271482" providerId="ADAL" clId="{7A352F9E-ED84-4D77-B6E2-186F7C549C8A}" dt="2021-04-27T08:49:56.297" v="2"/>
          <ac:spMkLst>
            <pc:docMk/>
            <pc:sldMk cId="1820655946" sldId="261"/>
            <ac:spMk id="76" creationId="{200CC51B-CCBD-4CBC-BC1C-6DB9B7E54574}"/>
          </ac:spMkLst>
        </pc:spChg>
        <pc:spChg chg="add mod">
          <ac:chgData name="Aino Mensonen" userId="e9e846c7-7b16-4ada-80f6-1c2eaf271482" providerId="ADAL" clId="{7A352F9E-ED84-4D77-B6E2-186F7C549C8A}" dt="2021-04-27T08:49:56.297" v="2"/>
          <ac:spMkLst>
            <pc:docMk/>
            <pc:sldMk cId="1820655946" sldId="261"/>
            <ac:spMk id="77" creationId="{F15C23E5-417B-4DD1-A31E-E4845542DFA5}"/>
          </ac:spMkLst>
        </pc:spChg>
        <pc:spChg chg="add mod">
          <ac:chgData name="Aino Mensonen" userId="e9e846c7-7b16-4ada-80f6-1c2eaf271482" providerId="ADAL" clId="{7A352F9E-ED84-4D77-B6E2-186F7C549C8A}" dt="2021-04-27T08:49:56.297" v="2"/>
          <ac:spMkLst>
            <pc:docMk/>
            <pc:sldMk cId="1820655946" sldId="261"/>
            <ac:spMk id="78" creationId="{ACAE9FAC-17E8-4DCC-B3D6-1C8006417F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762C8-4201-46BE-837E-914A89074F8C}" type="datetimeFigureOut">
              <a:rPr lang="fi-FI" smtClean="0"/>
              <a:t>30.6.2021</a:t>
            </a:fld>
            <a:endParaRPr lang="fi-FI"/>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2E4D8-5EE1-415D-B63B-95A7F3DE440C}" type="slidenum">
              <a:rPr lang="fi-FI" smtClean="0"/>
              <a:t>‹#›</a:t>
            </a:fld>
            <a:endParaRPr lang="fi-FI"/>
          </a:p>
        </p:txBody>
      </p:sp>
    </p:spTree>
    <p:extLst>
      <p:ext uri="{BB962C8B-B14F-4D97-AF65-F5344CB8AC3E}">
        <p14:creationId xmlns:p14="http://schemas.microsoft.com/office/powerpoint/2010/main" val="411665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5902E4D8-5EE1-415D-B63B-95A7F3DE440C}" type="slidenum">
              <a:rPr lang="fi-FI" smtClean="0"/>
              <a:t>5</a:t>
            </a:fld>
            <a:endParaRPr lang="fi-FI"/>
          </a:p>
        </p:txBody>
      </p:sp>
    </p:spTree>
    <p:extLst>
      <p:ext uri="{BB962C8B-B14F-4D97-AF65-F5344CB8AC3E}">
        <p14:creationId xmlns:p14="http://schemas.microsoft.com/office/powerpoint/2010/main" val="339982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5902E4D8-5EE1-415D-B63B-95A7F3DE440C}" type="slidenum">
              <a:rPr lang="fi-FI" smtClean="0"/>
              <a:t>6</a:t>
            </a:fld>
            <a:endParaRPr lang="fi-FI"/>
          </a:p>
        </p:txBody>
      </p:sp>
    </p:spTree>
    <p:extLst>
      <p:ext uri="{BB962C8B-B14F-4D97-AF65-F5344CB8AC3E}">
        <p14:creationId xmlns:p14="http://schemas.microsoft.com/office/powerpoint/2010/main" val="304297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kern="1200">
                <a:solidFill>
                  <a:schemeClr val="tx1"/>
                </a:solidFill>
                <a:effectLst/>
                <a:latin typeface="+mn-lt"/>
                <a:ea typeface="+mn-ea"/>
                <a:cs typeface="+mn-cs"/>
              </a:rPr>
              <a:t>Jos tulet EU-maiden ulkopuolelta, sinun on haettava oleskelulupa heti saapuessasi. Voit hakea oleskelulupaa etukäteen virtuaalisesti </a:t>
            </a:r>
            <a:r>
              <a:rPr lang="fi-FI" sz="1200" b="0" i="0" kern="1200" err="1">
                <a:solidFill>
                  <a:schemeClr val="tx1"/>
                </a:solidFill>
                <a:effectLst/>
                <a:latin typeface="+mn-lt"/>
                <a:ea typeface="+mn-ea"/>
                <a:cs typeface="+mn-cs"/>
              </a:rPr>
              <a:t>EnterFinland</a:t>
            </a:r>
            <a:r>
              <a:rPr lang="fi-FI" sz="1200" b="0" i="0" kern="1200">
                <a:solidFill>
                  <a:schemeClr val="tx1"/>
                </a:solidFill>
                <a:effectLst/>
                <a:latin typeface="+mn-lt"/>
                <a:ea typeface="+mn-ea"/>
                <a:cs typeface="+mn-cs"/>
              </a:rPr>
              <a:t> –palvelussa. Jos olet </a:t>
            </a:r>
            <a:r>
              <a:rPr lang="fi-FI" sz="1200" b="0" i="0" kern="1200" err="1">
                <a:solidFill>
                  <a:schemeClr val="tx1"/>
                </a:solidFill>
                <a:effectLst/>
                <a:latin typeface="+mn-lt"/>
                <a:ea typeface="+mn-ea"/>
                <a:cs typeface="+mn-cs"/>
              </a:rPr>
              <a:t>Eu</a:t>
            </a:r>
            <a:r>
              <a:rPr lang="fi-FI" sz="1200" b="0" i="0" kern="1200">
                <a:solidFill>
                  <a:schemeClr val="tx1"/>
                </a:solidFill>
                <a:effectLst/>
                <a:latin typeface="+mn-lt"/>
                <a:ea typeface="+mn-ea"/>
                <a:cs typeface="+mn-cs"/>
              </a:rPr>
              <a:t>-kansalainen, sinun on rekisteröitävä oleskeluoikeutesi 3 kk Suomeen saapumisesta. Oleskeluluvan saaminen ja oleskeluoikeuden rekisteröinti edellyttävät aina henkilökohtaista tunnistautumista paikan päällä lähimmässä </a:t>
            </a:r>
            <a:r>
              <a:rPr lang="fi-FI" sz="1200" b="0" i="0" kern="1200" err="1">
                <a:solidFill>
                  <a:schemeClr val="tx1"/>
                </a:solidFill>
                <a:effectLst/>
                <a:latin typeface="+mn-lt"/>
                <a:ea typeface="+mn-ea"/>
                <a:cs typeface="+mn-cs"/>
              </a:rPr>
              <a:t>Migrin</a:t>
            </a:r>
            <a:r>
              <a:rPr lang="fi-FI" sz="1200" b="0" i="0" kern="1200">
                <a:solidFill>
                  <a:schemeClr val="tx1"/>
                </a:solidFill>
                <a:effectLst/>
                <a:latin typeface="+mn-lt"/>
                <a:ea typeface="+mn-ea"/>
                <a:cs typeface="+mn-cs"/>
              </a:rPr>
              <a:t> toimipisteessä Rovaniemellä. Kuljetuksen järjestämisessä Rovaniemelle auttaa sinua tarvittaessa työllistävä yrityksesi, rekrytointiyritys sekä maahanmuuttokoordinaattori.</a:t>
            </a:r>
          </a:p>
          <a:p>
            <a:r>
              <a:rPr lang="fi-FI" sz="1200" b="0" i="0" kern="1200">
                <a:solidFill>
                  <a:schemeClr val="tx1"/>
                </a:solidFill>
                <a:effectLst/>
                <a:latin typeface="+mn-lt"/>
                <a:ea typeface="+mn-ea"/>
                <a:cs typeface="+mn-cs"/>
              </a:rPr>
              <a:t>Voit olla yhteydessä </a:t>
            </a:r>
            <a:r>
              <a:rPr lang="fi-FI" sz="1200" b="0" i="0" kern="1200" err="1">
                <a:solidFill>
                  <a:schemeClr val="tx1"/>
                </a:solidFill>
                <a:effectLst/>
                <a:latin typeface="+mn-lt"/>
                <a:ea typeface="+mn-ea"/>
                <a:cs typeface="+mn-cs"/>
              </a:rPr>
              <a:t>Migrin</a:t>
            </a:r>
            <a:r>
              <a:rPr lang="fi-FI" sz="1200" b="0" i="0" kern="1200">
                <a:solidFill>
                  <a:schemeClr val="tx1"/>
                </a:solidFill>
                <a:effectLst/>
                <a:latin typeface="+mn-lt"/>
                <a:ea typeface="+mn-ea"/>
                <a:cs typeface="+mn-cs"/>
              </a:rPr>
              <a:t> puhelinpalveluun, jonka kanssa voit tarkistaa lomakkeidesi ja liitteiden täytön oikeellisuuden tarvittaessa ennen niiden syöttöä järjestelmään.</a:t>
            </a:r>
          </a:p>
          <a:p>
            <a:r>
              <a:rPr lang="fi-FI" sz="1200" b="0" i="0" kern="1200">
                <a:solidFill>
                  <a:schemeClr val="tx1"/>
                </a:solidFill>
                <a:effectLst/>
                <a:latin typeface="+mn-lt"/>
                <a:ea typeface="+mn-ea"/>
                <a:cs typeface="+mn-cs"/>
              </a:rPr>
              <a:t>Maahanmuuttovirasto voi myöntää suomalaisen henkilötunnuksen tehdessään myönteisen päätöksen oleskelulupahakemukseen tai rekisteröidessään EU-kansalaisen oleskeluoikeuden. </a:t>
            </a:r>
          </a:p>
          <a:p>
            <a:r>
              <a:rPr lang="fi-FI" sz="1200" b="0" i="0" kern="1200">
                <a:solidFill>
                  <a:schemeClr val="tx1"/>
                </a:solidFill>
                <a:effectLst/>
                <a:latin typeface="+mn-lt"/>
                <a:ea typeface="+mn-ea"/>
                <a:cs typeface="+mn-cs"/>
              </a:rPr>
              <a:t>Huomioi, että Pohjoismaan kansalaiset rekisteröivät oleskelunsa Digi- ja väestötietovirastossa (linkki).</a:t>
            </a:r>
          </a:p>
          <a:p>
            <a:endParaRPr lang="fi-FI" sz="1200" b="0" i="0" kern="1200">
              <a:solidFill>
                <a:schemeClr val="tx1"/>
              </a:solidFill>
              <a:effectLst/>
              <a:latin typeface="+mn-lt"/>
              <a:ea typeface="+mn-ea"/>
              <a:cs typeface="+mn-cs"/>
            </a:endParaRPr>
          </a:p>
          <a:p>
            <a:endParaRPr lang="fi-FI" sz="1200" b="0" i="0" kern="1200">
              <a:solidFill>
                <a:schemeClr val="tx1"/>
              </a:solidFill>
              <a:effectLst/>
              <a:latin typeface="+mn-lt"/>
              <a:ea typeface="+mn-ea"/>
              <a:cs typeface="+mn-cs"/>
            </a:endParaRPr>
          </a:p>
          <a:p>
            <a:endParaRPr lang="fi-FI"/>
          </a:p>
        </p:txBody>
      </p:sp>
      <p:sp>
        <p:nvSpPr>
          <p:cNvPr id="4" name="Slide Number Placeholder 3"/>
          <p:cNvSpPr>
            <a:spLocks noGrp="1"/>
          </p:cNvSpPr>
          <p:nvPr>
            <p:ph type="sldNum" sz="quarter" idx="5"/>
          </p:nvPr>
        </p:nvSpPr>
        <p:spPr/>
        <p:txBody>
          <a:bodyPr/>
          <a:lstStyle/>
          <a:p>
            <a:fld id="{5902E4D8-5EE1-415D-B63B-95A7F3DE440C}" type="slidenum">
              <a:rPr lang="fi-FI" smtClean="0"/>
              <a:t>8</a:t>
            </a:fld>
            <a:endParaRPr lang="fi-FI"/>
          </a:p>
        </p:txBody>
      </p:sp>
    </p:spTree>
    <p:extLst>
      <p:ext uri="{BB962C8B-B14F-4D97-AF65-F5344CB8AC3E}">
        <p14:creationId xmlns:p14="http://schemas.microsoft.com/office/powerpoint/2010/main" val="163866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5902E4D8-5EE1-415D-B63B-95A7F3DE440C}" type="slidenum">
              <a:rPr lang="fi-FI" smtClean="0"/>
              <a:t>12</a:t>
            </a:fld>
            <a:endParaRPr lang="fi-FI"/>
          </a:p>
        </p:txBody>
      </p:sp>
    </p:spTree>
    <p:extLst>
      <p:ext uri="{BB962C8B-B14F-4D97-AF65-F5344CB8AC3E}">
        <p14:creationId xmlns:p14="http://schemas.microsoft.com/office/powerpoint/2010/main" val="351707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6358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817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003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245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14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498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18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2C1D9AD-A331-4355-BF25-5C27A9E03D77}" type="datetimeFigureOut">
              <a:rPr lang="fi-FI" smtClean="0"/>
              <a:pPr/>
              <a:t>30.6.2021</a:t>
            </a:fld>
            <a:endParaRPr lang="fi-FI"/>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i-FI"/>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B668186-7807-41DE-B268-BC7FE27DE3FB}" type="slidenum">
              <a:rPr lang="fi-FI" smtClean="0"/>
              <a:pPr/>
              <a:t>‹#›</a:t>
            </a:fld>
            <a:endParaRPr lang="fi-FI"/>
          </a:p>
        </p:txBody>
      </p:sp>
    </p:spTree>
    <p:extLst>
      <p:ext uri="{BB962C8B-B14F-4D97-AF65-F5344CB8AC3E}">
        <p14:creationId xmlns:p14="http://schemas.microsoft.com/office/powerpoint/2010/main" val="815915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suomi.fi/palvelut/tukihenkilo-ja-tukiperhetoiminta-inarin-kunta/d9dcc3d4-9d1a-47b4-a5ba-df0789bff44b" TargetMode="External"/><Relationship Id="rId3" Type="http://schemas.openxmlformats.org/officeDocument/2006/relationships/image" Target="../media/image11.png"/><Relationship Id="rId7" Type="http://schemas.openxmlformats.org/officeDocument/2006/relationships/hyperlink" Target="https://www.inari.fi/en/services/education-and-culture.html"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https://rednet.punainenristi.fi/lappi" TargetMode="External"/><Relationship Id="rId5" Type="http://schemas.openxmlformats.org/officeDocument/2006/relationships/hyperlink" Target="https://ivalo.mll.fi/" TargetMode="External"/><Relationship Id="rId4" Type="http://schemas.openxmlformats.org/officeDocument/2006/relationships/hyperlink" Target="https://www.inarinseurakunta.fi/" TargetMode="Externa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www.finnishcourses.fi/" TargetMode="External"/><Relationship Id="rId4" Type="http://schemas.openxmlformats.org/officeDocument/2006/relationships/hyperlink" Target="https://www.opistopalvelut.fi/inari/"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sajos.fi/home/" TargetMode="External"/><Relationship Id="rId13" Type="http://schemas.openxmlformats.org/officeDocument/2006/relationships/hyperlink" Target="https://www.inari.fi/" TargetMode="External"/><Relationship Id="rId3" Type="http://schemas.openxmlformats.org/officeDocument/2006/relationships/image" Target="../media/image17.jpeg"/><Relationship Id="rId7" Type="http://schemas.openxmlformats.org/officeDocument/2006/relationships/hyperlink" Target="https://siida.fi/" TargetMode="External"/><Relationship Id="rId12" Type="http://schemas.openxmlformats.org/officeDocument/2006/relationships/hyperlink" Target="https://www.facebook.com/groups/36496154778468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samediggi.fi/" TargetMode="External"/><Relationship Id="rId11" Type="http://schemas.openxmlformats.org/officeDocument/2006/relationships/hyperlink" Target="https://www.inari.fi/fi/palvelut/sivistyspalvelut/kulttuuri.html" TargetMode="External"/><Relationship Id="rId5" Type="http://schemas.openxmlformats.org/officeDocument/2006/relationships/hyperlink" Target="https://www.inari.fi/fi/osallistuminen/osallisuuskeskus-ainola.html" TargetMode="External"/><Relationship Id="rId15" Type="http://schemas.openxmlformats.org/officeDocument/2006/relationships/image" Target="../media/image12.png"/><Relationship Id="rId10" Type="http://schemas.openxmlformats.org/officeDocument/2006/relationships/hyperlink" Target="https://lapinpiiri.mll.fi/perheille/perhekahvilat/" TargetMode="External"/><Relationship Id="rId4" Type="http://schemas.openxmlformats.org/officeDocument/2006/relationships/image" Target="../media/image16.png"/><Relationship Id="rId9" Type="http://schemas.openxmlformats.org/officeDocument/2006/relationships/hyperlink" Target="https://www.opistopalvelut.fi/inari/" TargetMode="External"/><Relationship Id="rId14" Type="http://schemas.openxmlformats.org/officeDocument/2006/relationships/hyperlink" Target="https://www.inari.fi/fi/osallistuminen/yhdistykset-ja-yhteisot/yhdistysten-yhteystiedot.htm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toimistot.te-palvelut.fi/web/guest/lappi#undefined" TargetMode="External"/><Relationship Id="rId3" Type="http://schemas.openxmlformats.org/officeDocument/2006/relationships/image" Target="../media/image16.png"/><Relationship Id="rId7" Type="http://schemas.openxmlformats.org/officeDocument/2006/relationships/hyperlink" Target="https://www.redu.fi/fi/Etusivu"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hyperlink" Target="https://www.sogsakk.fi/fi" TargetMode="External"/><Relationship Id="rId5" Type="http://schemas.openxmlformats.org/officeDocument/2006/relationships/image" Target="../media/image7.png"/><Relationship Id="rId10" Type="http://schemas.openxmlformats.org/officeDocument/2006/relationships/hyperlink" Target="https://www.inari.fi/fi/palvelut/sosiaali-ja-terveyspalvelut/sosiaalityo.html" TargetMode="External"/><Relationship Id="rId4" Type="http://schemas.openxmlformats.org/officeDocument/2006/relationships/hyperlink" Target="http://www.te-palvelut.fi/te/fi/index.html" TargetMode="External"/><Relationship Id="rId9" Type="http://schemas.openxmlformats.org/officeDocument/2006/relationships/hyperlink" Target="https://www.kela.fi/web/e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inari.fi/en/services/housing-and-construction.html" TargetMode="External"/><Relationship Id="rId3" Type="http://schemas.openxmlformats.org/officeDocument/2006/relationships/image" Target="../media/image16.png"/><Relationship Id="rId7" Type="http://schemas.openxmlformats.org/officeDocument/2006/relationships/hyperlink" Target="https://www.inari.fi/fi/palvelut/inarin-konserniyhtioiden-palvelut/osakeyhtiot/kiinteistokehitys-inlike-oy/toimitilapalvelut.html"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s://www.metsa.fi/en/" TargetMode="External"/><Relationship Id="rId11" Type="http://schemas.openxmlformats.org/officeDocument/2006/relationships/image" Target="../media/image20.png"/><Relationship Id="rId5" Type="http://schemas.openxmlformats.org/officeDocument/2006/relationships/hyperlink" Target="https://www.inarisaariselka.fi/en/" TargetMode="External"/><Relationship Id="rId10" Type="http://schemas.openxmlformats.org/officeDocument/2006/relationships/hyperlink" Target="https://medinari.fi/" TargetMode="External"/><Relationship Id="rId4" Type="http://schemas.openxmlformats.org/officeDocument/2006/relationships/hyperlink" Target="https://www.inari.fi/en/services/business-and-development-services.html" TargetMode="External"/><Relationship Id="rId9" Type="http://schemas.openxmlformats.org/officeDocument/2006/relationships/hyperlink" Target="https://www.arktisenlapinys.fi/yhteystiedot/"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vero.fi/en/individuals/" TargetMode="External"/><Relationship Id="rId3" Type="http://schemas.openxmlformats.org/officeDocument/2006/relationships/hyperlink" Target="https://www.inari.fi/en/" TargetMode="External"/><Relationship Id="rId7" Type="http://schemas.openxmlformats.org/officeDocument/2006/relationships/hyperlink" Target="https://www.kela.fi/web/en"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https://migri.fi/en/home" TargetMode="External"/><Relationship Id="rId5" Type="http://schemas.openxmlformats.org/officeDocument/2006/relationships/hyperlink" Target="https://www.infofinland.fi/" TargetMode="External"/><Relationship Id="rId10" Type="http://schemas.openxmlformats.org/officeDocument/2006/relationships/hyperlink" Target="http://www.te-palvelut.fi/te/en/" TargetMode="External"/><Relationship Id="rId4" Type="http://schemas.openxmlformats.org/officeDocument/2006/relationships/hyperlink" Target="https://www.inari.fi/en/services/make-inari-your-home.html" TargetMode="External"/><Relationship Id="rId9" Type="http://schemas.openxmlformats.org/officeDocument/2006/relationships/hyperlink" Target="https://dvv.fi/en/individual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hyperlink" Target="https://www.samediggi.fi/" TargetMode="External"/><Relationship Id="rId13" Type="http://schemas.openxmlformats.org/officeDocument/2006/relationships/hyperlink" Target="https://migri.fi/etusivu" TargetMode="External"/><Relationship Id="rId3" Type="http://schemas.openxmlformats.org/officeDocument/2006/relationships/image" Target="../media/image5.jpeg"/><Relationship Id="rId7" Type="http://schemas.openxmlformats.org/officeDocument/2006/relationships/hyperlink" Target="https://www.infofinland.fi/" TargetMode="External"/><Relationship Id="rId12" Type="http://schemas.openxmlformats.org/officeDocument/2006/relationships/hyperlink" Target="https://ec.europa.eu/eures/public/en/homepag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inari.fi/en/services/make-inari-your-home.html" TargetMode="External"/><Relationship Id="rId11" Type="http://schemas.openxmlformats.org/officeDocument/2006/relationships/hyperlink" Target="https://www.inari.fi/fi/avoimia-tyopaikkoja.html" TargetMode="External"/><Relationship Id="rId5" Type="http://schemas.openxmlformats.org/officeDocument/2006/relationships/image" Target="../media/image8.svg"/><Relationship Id="rId15" Type="http://schemas.openxmlformats.org/officeDocument/2006/relationships/image" Target="../media/image7.png"/><Relationship Id="rId10" Type="http://schemas.openxmlformats.org/officeDocument/2006/relationships/hyperlink" Target="https://www.sajos.fi/home/" TargetMode="External"/><Relationship Id="rId4" Type="http://schemas.openxmlformats.org/officeDocument/2006/relationships/image" Target="../media/image6.png"/><Relationship Id="rId9" Type="http://schemas.openxmlformats.org/officeDocument/2006/relationships/hyperlink" Target="https://siida.fi/" TargetMode="External"/><Relationship Id="rId14" Type="http://schemas.openxmlformats.org/officeDocument/2006/relationships/hyperlink" Target="https://enterfinland.fi/eServices/info/residencepermi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suomi.fi/palvelut/tukihenkilo-ja-tukiperhetoiminta-inarin-kunta/d9dcc3d4-9d1a-47b4-a5ba-df0789bff44b" TargetMode="External"/><Relationship Id="rId13" Type="http://schemas.openxmlformats.org/officeDocument/2006/relationships/hyperlink" Target="https://rednet.punainenristi.fi/lappi" TargetMode="External"/><Relationship Id="rId18" Type="http://schemas.openxmlformats.org/officeDocument/2006/relationships/hyperlink" Target="http://www.tori.fi/" TargetMode="External"/><Relationship Id="rId3" Type="http://schemas.openxmlformats.org/officeDocument/2006/relationships/image" Target="../media/image8.jpeg"/><Relationship Id="rId21" Type="http://schemas.openxmlformats.org/officeDocument/2006/relationships/hyperlink" Target="https://www.defmin.fi/en/licences_and_services/authorisation_to_non-eu_and_non-eea_buyers_to_buy_real_estate#f6620ded" TargetMode="External"/><Relationship Id="rId7" Type="http://schemas.openxmlformats.org/officeDocument/2006/relationships/hyperlink" Target="https://www.inari.fi/en/home-page.html" TargetMode="External"/><Relationship Id="rId12" Type="http://schemas.openxmlformats.org/officeDocument/2006/relationships/hyperlink" Target="https://ivalo.mll.fi/" TargetMode="External"/><Relationship Id="rId17" Type="http://schemas.openxmlformats.org/officeDocument/2006/relationships/hyperlink" Target="https://www.redu.fi/fi/Etusivu" TargetMode="External"/><Relationship Id="rId2" Type="http://schemas.openxmlformats.org/officeDocument/2006/relationships/notesSlide" Target="../notesSlides/notesSlide2.xml"/><Relationship Id="rId16" Type="http://schemas.openxmlformats.org/officeDocument/2006/relationships/hyperlink" Target="https://www.inari.fi/fi/yritys-ja-kehittamispalvelut/yrittajan-inari/yrityskoulutuspalvelut/oppisopimuskoulutus.html" TargetMode="External"/><Relationship Id="rId20" Type="http://schemas.openxmlformats.org/officeDocument/2006/relationships/hyperlink" Target="https://www.inari.fi/en/services/housing-and-construction.html" TargetMode="External"/><Relationship Id="rId1" Type="http://schemas.openxmlformats.org/officeDocument/2006/relationships/slideLayout" Target="../slideLayouts/slideLayout7.xml"/><Relationship Id="rId6" Type="http://schemas.openxmlformats.org/officeDocument/2006/relationships/hyperlink" Target="https://inarinvuokra-asunnot.fi/en/home/" TargetMode="External"/><Relationship Id="rId11" Type="http://schemas.openxmlformats.org/officeDocument/2006/relationships/hyperlink" Target="https://www.ortlappi.fi/" TargetMode="External"/><Relationship Id="rId5" Type="http://schemas.openxmlformats.org/officeDocument/2006/relationships/image" Target="../media/image8.svg"/><Relationship Id="rId15" Type="http://schemas.openxmlformats.org/officeDocument/2006/relationships/hyperlink" Target="https://www.sogsakk.fi/fi" TargetMode="External"/><Relationship Id="rId10" Type="http://schemas.openxmlformats.org/officeDocument/2006/relationships/hyperlink" Target="https://ivalonhelluntaisrk.fi/" TargetMode="External"/><Relationship Id="rId19" Type="http://schemas.openxmlformats.org/officeDocument/2006/relationships/hyperlink" Target="https://www.infofinland.fi/en/living-in-finland/housing/owner-occupied-housing" TargetMode="External"/><Relationship Id="rId4" Type="http://schemas.openxmlformats.org/officeDocument/2006/relationships/image" Target="../media/image6.png"/><Relationship Id="rId9" Type="http://schemas.openxmlformats.org/officeDocument/2006/relationships/hyperlink" Target="https://www.inarinseurakunta.fi/" TargetMode="External"/><Relationship Id="rId14" Type="http://schemas.openxmlformats.org/officeDocument/2006/relationships/hyperlink" Target="https://www.lapinte-palvelutarjotin.fi/" TargetMode="External"/><Relationship Id="rId22"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www.inari.fi/fi/osallistuminen/yhdistykset-ja-yhteisot/yhdistysten-yhteystiedot.html" TargetMode="External"/><Relationship Id="rId3" Type="http://schemas.openxmlformats.org/officeDocument/2006/relationships/image" Target="../media/image6.png"/><Relationship Id="rId7" Type="http://schemas.openxmlformats.org/officeDocument/2006/relationships/hyperlink" Target="https://www.inari.fi/fi/tapahtumat.html"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s://www.inari.fi/en/services/education-and-culture/culture-in-inari.html" TargetMode="External"/><Relationship Id="rId11" Type="http://schemas.openxmlformats.org/officeDocument/2006/relationships/hyperlink" Target="https://moninet.rovala.fi/learn-finnish/" TargetMode="External"/><Relationship Id="rId5" Type="http://schemas.openxmlformats.org/officeDocument/2006/relationships/hyperlink" Target="https://www.opistopalvelut.fi/inari/" TargetMode="External"/><Relationship Id="rId10" Type="http://schemas.openxmlformats.org/officeDocument/2006/relationships/hyperlink" Target="https://finnishcourses.fi/fi" TargetMode="External"/><Relationship Id="rId4" Type="http://schemas.openxmlformats.org/officeDocument/2006/relationships/image" Target="../media/image8.svg"/><Relationship Id="rId9" Type="http://schemas.openxmlformats.org/officeDocument/2006/relationships/hyperlink" Target="https://www.eraluvat.fi/en/front-page.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dvv.fi/en/foreigner-registration" TargetMode="External"/><Relationship Id="rId3" Type="http://schemas.openxmlformats.org/officeDocument/2006/relationships/image" Target="../media/image10.jpeg"/><Relationship Id="rId7" Type="http://schemas.openxmlformats.org/officeDocument/2006/relationships/hyperlink" Target="https://dvv.fi/en/individual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migri.fi/en/home" TargetMode="External"/><Relationship Id="rId11" Type="http://schemas.openxmlformats.org/officeDocument/2006/relationships/image" Target="../media/image12.png"/><Relationship Id="rId5" Type="http://schemas.openxmlformats.org/officeDocument/2006/relationships/hyperlink" Target="https://enterfinland.fi/eServices/info/residencepermit" TargetMode="External"/><Relationship Id="rId10" Type="http://schemas.openxmlformats.org/officeDocument/2006/relationships/hyperlink" Target="http://www.vero.fi/" TargetMode="External"/><Relationship Id="rId4" Type="http://schemas.openxmlformats.org/officeDocument/2006/relationships/image" Target="../media/image11.png"/><Relationship Id="rId9" Type="http://schemas.openxmlformats.org/officeDocument/2006/relationships/hyperlink" Target="https://www.infofinland.fi/en/moving-to-finland/registering-as-a-resident/municipality-of-residence-in-finland"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terveystalo.com/fi/" TargetMode="External"/><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s://www.kela.fi/sairaanhoito-suomessa-nain-haet" TargetMode="External"/><Relationship Id="rId5" Type="http://schemas.openxmlformats.org/officeDocument/2006/relationships/hyperlink" Target="https://www.kela.fi/eurooppalainen-sairaanhoitokortti" TargetMode="External"/><Relationship Id="rId4" Type="http://schemas.openxmlformats.org/officeDocument/2006/relationships/hyperlink" Target="https://www.inari.fi/fi/palvelut/sosiaali-ja-terveyspalvelu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B82359-A4AB-4261-B1D3-E15F3463424C}"/>
              </a:ext>
            </a:extLst>
          </p:cNvPr>
          <p:cNvPicPr>
            <a:picLocks noChangeAspect="1"/>
          </p:cNvPicPr>
          <p:nvPr/>
        </p:nvPicPr>
        <p:blipFill>
          <a:blip r:embed="rId2"/>
          <a:stretch>
            <a:fillRect/>
          </a:stretch>
        </p:blipFill>
        <p:spPr>
          <a:xfrm>
            <a:off x="0" y="-73791"/>
            <a:ext cx="9902296" cy="6988163"/>
          </a:xfrm>
          <a:custGeom>
            <a:avLst/>
            <a:gdLst>
              <a:gd name="connsiteX0" fmla="*/ -94 w 9902296"/>
              <a:gd name="connsiteY0" fmla="*/ -66 h 6988163"/>
              <a:gd name="connsiteX1" fmla="*/ 9902203 w 9902296"/>
              <a:gd name="connsiteY1" fmla="*/ -66 h 6988163"/>
              <a:gd name="connsiteX2" fmla="*/ 9902203 w 9902296"/>
              <a:gd name="connsiteY2" fmla="*/ 6988098 h 6988163"/>
              <a:gd name="connsiteX3" fmla="*/ -94 w 9902296"/>
              <a:gd name="connsiteY3" fmla="*/ 6988098 h 6988163"/>
            </a:gdLst>
            <a:ahLst/>
            <a:cxnLst>
              <a:cxn ang="0">
                <a:pos x="connsiteX0" y="connsiteY0"/>
              </a:cxn>
              <a:cxn ang="0">
                <a:pos x="connsiteX1" y="connsiteY1"/>
              </a:cxn>
              <a:cxn ang="0">
                <a:pos x="connsiteX2" y="connsiteY2"/>
              </a:cxn>
              <a:cxn ang="0">
                <a:pos x="connsiteX3" y="connsiteY3"/>
              </a:cxn>
            </a:cxnLst>
            <a:rect l="l" t="t" r="r" b="b"/>
            <a:pathLst>
              <a:path w="9902296" h="6988163">
                <a:moveTo>
                  <a:pt x="-94" y="-66"/>
                </a:moveTo>
                <a:lnTo>
                  <a:pt x="9902203" y="-66"/>
                </a:lnTo>
                <a:lnTo>
                  <a:pt x="9902203" y="6988098"/>
                </a:lnTo>
                <a:lnTo>
                  <a:pt x="-94" y="6988098"/>
                </a:lnTo>
                <a:close/>
              </a:path>
            </a:pathLst>
          </a:custGeom>
        </p:spPr>
      </p:pic>
      <p:grpSp>
        <p:nvGrpSpPr>
          <p:cNvPr id="7" name="Graphic 3">
            <a:extLst>
              <a:ext uri="{FF2B5EF4-FFF2-40B4-BE49-F238E27FC236}">
                <a16:creationId xmlns:a16="http://schemas.microsoft.com/office/drawing/2014/main" id="{52052251-8AE8-4980-8F69-74DABFB45717}"/>
              </a:ext>
            </a:extLst>
          </p:cNvPr>
          <p:cNvGrpSpPr/>
          <p:nvPr/>
        </p:nvGrpSpPr>
        <p:grpSpPr>
          <a:xfrm>
            <a:off x="3356316" y="2067950"/>
            <a:ext cx="3192193" cy="1439593"/>
            <a:chOff x="3356316" y="2067950"/>
            <a:chExt cx="3192193" cy="1439593"/>
          </a:xfrm>
          <a:solidFill>
            <a:srgbClr val="BBAE81"/>
          </a:solidFill>
        </p:grpSpPr>
        <p:sp>
          <p:nvSpPr>
            <p:cNvPr id="8" name="Freeform: Shape 7">
              <a:extLst>
                <a:ext uri="{FF2B5EF4-FFF2-40B4-BE49-F238E27FC236}">
                  <a16:creationId xmlns:a16="http://schemas.microsoft.com/office/drawing/2014/main" id="{A8FDDCE2-503C-4C4E-A8A2-AA980A3E09B6}"/>
                </a:ext>
              </a:extLst>
            </p:cNvPr>
            <p:cNvSpPr/>
            <p:nvPr/>
          </p:nvSpPr>
          <p:spPr>
            <a:xfrm>
              <a:off x="4499316" y="2067950"/>
              <a:ext cx="851095" cy="839511"/>
            </a:xfrm>
            <a:custGeom>
              <a:avLst/>
              <a:gdLst>
                <a:gd name="connsiteX0" fmla="*/ 58615 w 851095"/>
                <a:gd name="connsiteY0" fmla="*/ 669388 h 839511"/>
                <a:gd name="connsiteX1" fmla="*/ 91440 w 851095"/>
                <a:gd name="connsiteY1" fmla="*/ 618978 h 839511"/>
                <a:gd name="connsiteX2" fmla="*/ 627185 w 851095"/>
                <a:gd name="connsiteY2" fmla="*/ 623668 h 839511"/>
                <a:gd name="connsiteX3" fmla="*/ 450166 w 851095"/>
                <a:gd name="connsiteY3" fmla="*/ 60960 h 839511"/>
                <a:gd name="connsiteX4" fmla="*/ 488852 w 851095"/>
                <a:gd name="connsiteY4" fmla="*/ 0 h 839511"/>
                <a:gd name="connsiteX5" fmla="*/ 711591 w 851095"/>
                <a:gd name="connsiteY5" fmla="*/ 339969 h 839511"/>
                <a:gd name="connsiteX6" fmla="*/ 817099 w 851095"/>
                <a:gd name="connsiteY6" fmla="*/ 174674 h 839511"/>
                <a:gd name="connsiteX7" fmla="*/ 851095 w 851095"/>
                <a:gd name="connsiteY7" fmla="*/ 232117 h 839511"/>
                <a:gd name="connsiteX8" fmla="*/ 800686 w 851095"/>
                <a:gd name="connsiteY8" fmla="*/ 274320 h 839511"/>
                <a:gd name="connsiteX9" fmla="*/ 699868 w 851095"/>
                <a:gd name="connsiteY9" fmla="*/ 501748 h 839511"/>
                <a:gd name="connsiteX10" fmla="*/ 413825 w 851095"/>
                <a:gd name="connsiteY10" fmla="*/ 813582 h 839511"/>
                <a:gd name="connsiteX11" fmla="*/ 0 w 851095"/>
                <a:gd name="connsiteY11" fmla="*/ 757311 h 839511"/>
                <a:gd name="connsiteX12" fmla="*/ 28136 w 851095"/>
                <a:gd name="connsiteY12" fmla="*/ 713935 h 839511"/>
                <a:gd name="connsiteX13" fmla="*/ 222738 w 851095"/>
                <a:gd name="connsiteY13" fmla="*/ 808892 h 839511"/>
                <a:gd name="connsiteX14" fmla="*/ 58615 w 851095"/>
                <a:gd name="connsiteY14" fmla="*/ 669388 h 83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1095" h="839511">
                  <a:moveTo>
                    <a:pt x="58615" y="669388"/>
                  </a:moveTo>
                  <a:lnTo>
                    <a:pt x="91440" y="618978"/>
                  </a:lnTo>
                  <a:cubicBezTo>
                    <a:pt x="182880" y="847578"/>
                    <a:pt x="466579" y="876886"/>
                    <a:pt x="627185" y="623668"/>
                  </a:cubicBezTo>
                  <a:cubicBezTo>
                    <a:pt x="751449" y="413825"/>
                    <a:pt x="664699" y="153572"/>
                    <a:pt x="450166" y="60960"/>
                  </a:cubicBezTo>
                  <a:lnTo>
                    <a:pt x="488852" y="0"/>
                  </a:lnTo>
                  <a:cubicBezTo>
                    <a:pt x="618979" y="78545"/>
                    <a:pt x="692834" y="191086"/>
                    <a:pt x="711591" y="339969"/>
                  </a:cubicBezTo>
                  <a:cubicBezTo>
                    <a:pt x="738554" y="269631"/>
                    <a:pt x="773723" y="214532"/>
                    <a:pt x="817099" y="174674"/>
                  </a:cubicBezTo>
                  <a:lnTo>
                    <a:pt x="851095" y="232117"/>
                  </a:lnTo>
                  <a:cubicBezTo>
                    <a:pt x="828822" y="247357"/>
                    <a:pt x="815926" y="259080"/>
                    <a:pt x="800686" y="274320"/>
                  </a:cubicBezTo>
                  <a:cubicBezTo>
                    <a:pt x="745588" y="336452"/>
                    <a:pt x="725659" y="375138"/>
                    <a:pt x="699868" y="501748"/>
                  </a:cubicBezTo>
                  <a:cubicBezTo>
                    <a:pt x="668215" y="644769"/>
                    <a:pt x="570914" y="751449"/>
                    <a:pt x="413825" y="813582"/>
                  </a:cubicBezTo>
                  <a:cubicBezTo>
                    <a:pt x="284871" y="861646"/>
                    <a:pt x="151228" y="842889"/>
                    <a:pt x="0" y="757311"/>
                  </a:cubicBezTo>
                  <a:lnTo>
                    <a:pt x="28136" y="713935"/>
                  </a:lnTo>
                  <a:cubicBezTo>
                    <a:pt x="85579" y="769034"/>
                    <a:pt x="150056" y="800686"/>
                    <a:pt x="222738" y="808892"/>
                  </a:cubicBezTo>
                  <a:cubicBezTo>
                    <a:pt x="160606" y="779585"/>
                    <a:pt x="105508" y="731520"/>
                    <a:pt x="58615" y="669388"/>
                  </a:cubicBezTo>
                </a:path>
              </a:pathLst>
            </a:custGeom>
            <a:solidFill>
              <a:srgbClr val="BBAE81"/>
            </a:solidFill>
            <a:ln w="11723" cap="flat">
              <a:noFill/>
              <a:prstDash val="solid"/>
              <a:miter/>
            </a:ln>
          </p:spPr>
          <p:txBody>
            <a:bodyPr rtlCol="0" anchor="ctr"/>
            <a:lstStyle/>
            <a:p>
              <a:endParaRPr lang="fi-FI"/>
            </a:p>
          </p:txBody>
        </p:sp>
        <p:sp>
          <p:nvSpPr>
            <p:cNvPr id="9" name="Freeform: Shape 8">
              <a:extLst>
                <a:ext uri="{FF2B5EF4-FFF2-40B4-BE49-F238E27FC236}">
                  <a16:creationId xmlns:a16="http://schemas.microsoft.com/office/drawing/2014/main" id="{82610F21-F619-4612-9423-F55269993015}"/>
                </a:ext>
              </a:extLst>
            </p:cNvPr>
            <p:cNvSpPr/>
            <p:nvPr/>
          </p:nvSpPr>
          <p:spPr>
            <a:xfrm>
              <a:off x="3356316" y="3017519"/>
              <a:ext cx="120747" cy="490024"/>
            </a:xfrm>
            <a:custGeom>
              <a:avLst/>
              <a:gdLst>
                <a:gd name="connsiteX0" fmla="*/ 93785 w 120747"/>
                <a:gd name="connsiteY0" fmla="*/ 91440 h 490024"/>
                <a:gd name="connsiteX1" fmla="*/ 119576 w 120747"/>
                <a:gd name="connsiteY1" fmla="*/ 0 h 490024"/>
                <a:gd name="connsiteX2" fmla="*/ 0 w 120747"/>
                <a:gd name="connsiteY2" fmla="*/ 0 h 490024"/>
                <a:gd name="connsiteX3" fmla="*/ 25791 w 120747"/>
                <a:gd name="connsiteY3" fmla="*/ 107852 h 490024"/>
                <a:gd name="connsiteX4" fmla="*/ 25791 w 120747"/>
                <a:gd name="connsiteY4" fmla="*/ 388034 h 490024"/>
                <a:gd name="connsiteX5" fmla="*/ 0 w 120747"/>
                <a:gd name="connsiteY5" fmla="*/ 490025 h 490024"/>
                <a:gd name="connsiteX6" fmla="*/ 120748 w 120747"/>
                <a:gd name="connsiteY6" fmla="*/ 490025 h 490024"/>
                <a:gd name="connsiteX7" fmla="*/ 96129 w 120747"/>
                <a:gd name="connsiteY7" fmla="*/ 399757 h 490024"/>
                <a:gd name="connsiteX8" fmla="*/ 93785 w 120747"/>
                <a:gd name="connsiteY8" fmla="*/ 91440 h 4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47" h="490024">
                  <a:moveTo>
                    <a:pt x="93785" y="91440"/>
                  </a:moveTo>
                  <a:cubicBezTo>
                    <a:pt x="93785" y="44548"/>
                    <a:pt x="99646" y="32825"/>
                    <a:pt x="119576" y="0"/>
                  </a:cubicBezTo>
                  <a:lnTo>
                    <a:pt x="0" y="0"/>
                  </a:lnTo>
                  <a:cubicBezTo>
                    <a:pt x="21102" y="39858"/>
                    <a:pt x="25791" y="51581"/>
                    <a:pt x="25791" y="107852"/>
                  </a:cubicBezTo>
                  <a:lnTo>
                    <a:pt x="25791" y="388034"/>
                  </a:lnTo>
                  <a:cubicBezTo>
                    <a:pt x="25791" y="430237"/>
                    <a:pt x="22274" y="439615"/>
                    <a:pt x="0" y="490025"/>
                  </a:cubicBezTo>
                  <a:lnTo>
                    <a:pt x="120748" y="490025"/>
                  </a:lnTo>
                  <a:cubicBezTo>
                    <a:pt x="99646" y="441960"/>
                    <a:pt x="97302" y="426720"/>
                    <a:pt x="96129" y="399757"/>
                  </a:cubicBezTo>
                  <a:lnTo>
                    <a:pt x="93785" y="91440"/>
                  </a:lnTo>
                </a:path>
              </a:pathLst>
            </a:custGeom>
            <a:solidFill>
              <a:srgbClr val="BBAE81"/>
            </a:solidFill>
            <a:ln w="11723" cap="flat">
              <a:noFill/>
              <a:prstDash val="solid"/>
              <a:miter/>
            </a:ln>
          </p:spPr>
          <p:txBody>
            <a:bodyPr rtlCol="0" anchor="ctr"/>
            <a:lstStyle/>
            <a:p>
              <a:endParaRPr lang="fi-FI"/>
            </a:p>
          </p:txBody>
        </p:sp>
        <p:sp>
          <p:nvSpPr>
            <p:cNvPr id="10" name="Freeform: Shape 9">
              <a:extLst>
                <a:ext uri="{FF2B5EF4-FFF2-40B4-BE49-F238E27FC236}">
                  <a16:creationId xmlns:a16="http://schemas.microsoft.com/office/drawing/2014/main" id="{0980587C-2863-491A-941F-E8E74D8B3775}"/>
                </a:ext>
              </a:extLst>
            </p:cNvPr>
            <p:cNvSpPr/>
            <p:nvPr/>
          </p:nvSpPr>
          <p:spPr>
            <a:xfrm>
              <a:off x="3813516" y="3015175"/>
              <a:ext cx="584981" cy="490024"/>
            </a:xfrm>
            <a:custGeom>
              <a:avLst/>
              <a:gdLst>
                <a:gd name="connsiteX0" fmla="*/ 167640 w 584981"/>
                <a:gd name="connsiteY0" fmla="*/ 49237 h 490024"/>
                <a:gd name="connsiteX1" fmla="*/ 126609 w 584981"/>
                <a:gd name="connsiteY1" fmla="*/ 1172 h 490024"/>
                <a:gd name="connsiteX2" fmla="*/ 0 w 584981"/>
                <a:gd name="connsiteY2" fmla="*/ 1172 h 490024"/>
                <a:gd name="connsiteX3" fmla="*/ 60960 w 584981"/>
                <a:gd name="connsiteY3" fmla="*/ 50409 h 490024"/>
                <a:gd name="connsiteX4" fmla="*/ 65649 w 584981"/>
                <a:gd name="connsiteY4" fmla="*/ 131298 h 490024"/>
                <a:gd name="connsiteX5" fmla="*/ 65649 w 584981"/>
                <a:gd name="connsiteY5" fmla="*/ 383344 h 490024"/>
                <a:gd name="connsiteX6" fmla="*/ 46892 w 584981"/>
                <a:gd name="connsiteY6" fmla="*/ 490024 h 490024"/>
                <a:gd name="connsiteX7" fmla="*/ 148883 w 584981"/>
                <a:gd name="connsiteY7" fmla="*/ 490024 h 490024"/>
                <a:gd name="connsiteX8" fmla="*/ 126609 w 584981"/>
                <a:gd name="connsiteY8" fmla="*/ 351692 h 490024"/>
                <a:gd name="connsiteX9" fmla="*/ 126609 w 584981"/>
                <a:gd name="connsiteY9" fmla="*/ 101991 h 490024"/>
                <a:gd name="connsiteX10" fmla="*/ 452511 w 584981"/>
                <a:gd name="connsiteY10" fmla="*/ 429064 h 490024"/>
                <a:gd name="connsiteX11" fmla="*/ 505265 w 584981"/>
                <a:gd name="connsiteY11" fmla="*/ 490024 h 490024"/>
                <a:gd name="connsiteX12" fmla="*/ 577948 w 584981"/>
                <a:gd name="connsiteY12" fmla="*/ 490024 h 490024"/>
                <a:gd name="connsiteX13" fmla="*/ 563880 w 584981"/>
                <a:gd name="connsiteY13" fmla="*/ 404446 h 490024"/>
                <a:gd name="connsiteX14" fmla="*/ 563880 w 584981"/>
                <a:gd name="connsiteY14" fmla="*/ 126609 h 490024"/>
                <a:gd name="connsiteX15" fmla="*/ 584982 w 584981"/>
                <a:gd name="connsiteY15" fmla="*/ 0 h 490024"/>
                <a:gd name="connsiteX16" fmla="*/ 471268 w 584981"/>
                <a:gd name="connsiteY16" fmla="*/ 0 h 490024"/>
                <a:gd name="connsiteX17" fmla="*/ 502920 w 584981"/>
                <a:gd name="connsiteY17" fmla="*/ 146538 h 490024"/>
                <a:gd name="connsiteX18" fmla="*/ 502920 w 584981"/>
                <a:gd name="connsiteY18" fmla="*/ 390378 h 490024"/>
                <a:gd name="connsiteX19" fmla="*/ 409136 w 584981"/>
                <a:gd name="connsiteY19" fmla="*/ 296594 h 490024"/>
                <a:gd name="connsiteX20" fmla="*/ 167640 w 584981"/>
                <a:gd name="connsiteY20" fmla="*/ 49237 h 4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4981" h="490024">
                  <a:moveTo>
                    <a:pt x="167640" y="49237"/>
                  </a:moveTo>
                  <a:cubicBezTo>
                    <a:pt x="144194" y="25791"/>
                    <a:pt x="139505" y="19929"/>
                    <a:pt x="126609" y="1172"/>
                  </a:cubicBezTo>
                  <a:lnTo>
                    <a:pt x="0" y="1172"/>
                  </a:lnTo>
                  <a:cubicBezTo>
                    <a:pt x="29308" y="21101"/>
                    <a:pt x="42203" y="32824"/>
                    <a:pt x="60960" y="50409"/>
                  </a:cubicBezTo>
                  <a:cubicBezTo>
                    <a:pt x="64477" y="76200"/>
                    <a:pt x="65649" y="100818"/>
                    <a:pt x="65649" y="131298"/>
                  </a:cubicBezTo>
                  <a:lnTo>
                    <a:pt x="65649" y="383344"/>
                  </a:lnTo>
                  <a:cubicBezTo>
                    <a:pt x="65649" y="425548"/>
                    <a:pt x="62133" y="445477"/>
                    <a:pt x="46892" y="490024"/>
                  </a:cubicBezTo>
                  <a:lnTo>
                    <a:pt x="148883" y="490024"/>
                  </a:lnTo>
                  <a:cubicBezTo>
                    <a:pt x="138333" y="467751"/>
                    <a:pt x="126609" y="443132"/>
                    <a:pt x="126609" y="351692"/>
                  </a:cubicBezTo>
                  <a:lnTo>
                    <a:pt x="126609" y="101991"/>
                  </a:lnTo>
                  <a:lnTo>
                    <a:pt x="452511" y="429064"/>
                  </a:lnTo>
                  <a:cubicBezTo>
                    <a:pt x="472440" y="448994"/>
                    <a:pt x="487680" y="468923"/>
                    <a:pt x="505265" y="490024"/>
                  </a:cubicBezTo>
                  <a:lnTo>
                    <a:pt x="577948" y="490024"/>
                  </a:lnTo>
                  <a:cubicBezTo>
                    <a:pt x="565052" y="463061"/>
                    <a:pt x="563880" y="429064"/>
                    <a:pt x="563880" y="404446"/>
                  </a:cubicBezTo>
                  <a:lnTo>
                    <a:pt x="563880" y="126609"/>
                  </a:lnTo>
                  <a:cubicBezTo>
                    <a:pt x="561536" y="51581"/>
                    <a:pt x="568569" y="35169"/>
                    <a:pt x="584982" y="0"/>
                  </a:cubicBezTo>
                  <a:lnTo>
                    <a:pt x="471268" y="0"/>
                  </a:lnTo>
                  <a:cubicBezTo>
                    <a:pt x="495886" y="38686"/>
                    <a:pt x="502920" y="49237"/>
                    <a:pt x="502920" y="146538"/>
                  </a:cubicBezTo>
                  <a:lnTo>
                    <a:pt x="502920" y="390378"/>
                  </a:lnTo>
                  <a:cubicBezTo>
                    <a:pt x="471268" y="359898"/>
                    <a:pt x="440788" y="328246"/>
                    <a:pt x="409136" y="296594"/>
                  </a:cubicBezTo>
                  <a:lnTo>
                    <a:pt x="167640" y="49237"/>
                  </a:lnTo>
                </a:path>
              </a:pathLst>
            </a:custGeom>
            <a:solidFill>
              <a:srgbClr val="BBAE81"/>
            </a:solidFill>
            <a:ln w="11723" cap="flat">
              <a:noFill/>
              <a:prstDash val="solid"/>
              <a:miter/>
            </a:ln>
          </p:spPr>
          <p:txBody>
            <a:bodyPr rtlCol="0" anchor="ctr"/>
            <a:lstStyle/>
            <a:p>
              <a:endParaRPr lang="fi-FI"/>
            </a:p>
          </p:txBody>
        </p:sp>
        <p:sp>
          <p:nvSpPr>
            <p:cNvPr id="11" name="Freeform: Shape 10">
              <a:extLst>
                <a:ext uri="{FF2B5EF4-FFF2-40B4-BE49-F238E27FC236}">
                  <a16:creationId xmlns:a16="http://schemas.microsoft.com/office/drawing/2014/main" id="{B2C3A9C2-DAA6-4717-9D08-0C90565961D0}"/>
                </a:ext>
              </a:extLst>
            </p:cNvPr>
            <p:cNvSpPr/>
            <p:nvPr/>
          </p:nvSpPr>
          <p:spPr>
            <a:xfrm>
              <a:off x="4689230" y="2965938"/>
              <a:ext cx="643596" cy="540433"/>
            </a:xfrm>
            <a:custGeom>
              <a:avLst/>
              <a:gdLst>
                <a:gd name="connsiteX0" fmla="*/ 226255 w 643596"/>
                <a:gd name="connsiteY0" fmla="*/ 305972 h 540433"/>
                <a:gd name="connsiteX1" fmla="*/ 310662 w 643596"/>
                <a:gd name="connsiteY1" fmla="*/ 153572 h 540433"/>
                <a:gd name="connsiteX2" fmla="*/ 404446 w 643596"/>
                <a:gd name="connsiteY2" fmla="*/ 310662 h 540433"/>
                <a:gd name="connsiteX3" fmla="*/ 226255 w 643596"/>
                <a:gd name="connsiteY3" fmla="*/ 305972 h 540433"/>
                <a:gd name="connsiteX4" fmla="*/ 288388 w 643596"/>
                <a:gd name="connsiteY4" fmla="*/ 0 h 540433"/>
                <a:gd name="connsiteX5" fmla="*/ 283699 w 643596"/>
                <a:gd name="connsiteY5" fmla="*/ 104335 h 540433"/>
                <a:gd name="connsiteX6" fmla="*/ 157089 w 643596"/>
                <a:gd name="connsiteY6" fmla="*/ 322385 h 540433"/>
                <a:gd name="connsiteX7" fmla="*/ 0 w 643596"/>
                <a:gd name="connsiteY7" fmla="*/ 540434 h 540433"/>
                <a:gd name="connsiteX8" fmla="*/ 118403 w 643596"/>
                <a:gd name="connsiteY8" fmla="*/ 540434 h 540433"/>
                <a:gd name="connsiteX9" fmla="*/ 169985 w 643596"/>
                <a:gd name="connsiteY9" fmla="*/ 409135 h 540433"/>
                <a:gd name="connsiteX10" fmla="*/ 201637 w 643596"/>
                <a:gd name="connsiteY10" fmla="*/ 354037 h 540433"/>
                <a:gd name="connsiteX11" fmla="*/ 430237 w 643596"/>
                <a:gd name="connsiteY11" fmla="*/ 357554 h 540433"/>
                <a:gd name="connsiteX12" fmla="*/ 473612 w 643596"/>
                <a:gd name="connsiteY12" fmla="*/ 427892 h 540433"/>
                <a:gd name="connsiteX13" fmla="*/ 505265 w 643596"/>
                <a:gd name="connsiteY13" fmla="*/ 512299 h 540433"/>
                <a:gd name="connsiteX14" fmla="*/ 501748 w 643596"/>
                <a:gd name="connsiteY14" fmla="*/ 540434 h 540433"/>
                <a:gd name="connsiteX15" fmla="*/ 643597 w 643596"/>
                <a:gd name="connsiteY15" fmla="*/ 540434 h 540433"/>
                <a:gd name="connsiteX16" fmla="*/ 590843 w 643596"/>
                <a:gd name="connsiteY16" fmla="*/ 484163 h 540433"/>
                <a:gd name="connsiteX17" fmla="*/ 494714 w 643596"/>
                <a:gd name="connsiteY17" fmla="*/ 338797 h 540433"/>
                <a:gd name="connsiteX18" fmla="*/ 288388 w 643596"/>
                <a:gd name="connsiteY18" fmla="*/ 0 h 54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596" h="540433">
                  <a:moveTo>
                    <a:pt x="226255" y="305972"/>
                  </a:moveTo>
                  <a:lnTo>
                    <a:pt x="310662" y="153572"/>
                  </a:lnTo>
                  <a:lnTo>
                    <a:pt x="404446" y="310662"/>
                  </a:lnTo>
                  <a:lnTo>
                    <a:pt x="226255" y="305972"/>
                  </a:lnTo>
                  <a:moveTo>
                    <a:pt x="288388" y="0"/>
                  </a:moveTo>
                  <a:cubicBezTo>
                    <a:pt x="298938" y="49237"/>
                    <a:pt x="297766" y="83234"/>
                    <a:pt x="283699" y="104335"/>
                  </a:cubicBezTo>
                  <a:lnTo>
                    <a:pt x="157089" y="322385"/>
                  </a:lnTo>
                  <a:cubicBezTo>
                    <a:pt x="75028" y="457200"/>
                    <a:pt x="72683" y="460717"/>
                    <a:pt x="0" y="540434"/>
                  </a:cubicBezTo>
                  <a:lnTo>
                    <a:pt x="118403" y="540434"/>
                  </a:lnTo>
                  <a:cubicBezTo>
                    <a:pt x="119576" y="507609"/>
                    <a:pt x="127781" y="482991"/>
                    <a:pt x="169985" y="409135"/>
                  </a:cubicBezTo>
                  <a:lnTo>
                    <a:pt x="201637" y="354037"/>
                  </a:lnTo>
                  <a:cubicBezTo>
                    <a:pt x="303628" y="355209"/>
                    <a:pt x="352865" y="355209"/>
                    <a:pt x="430237" y="357554"/>
                  </a:cubicBezTo>
                  <a:lnTo>
                    <a:pt x="473612" y="427892"/>
                  </a:lnTo>
                  <a:cubicBezTo>
                    <a:pt x="486508" y="448994"/>
                    <a:pt x="502920" y="477129"/>
                    <a:pt x="505265" y="512299"/>
                  </a:cubicBezTo>
                  <a:cubicBezTo>
                    <a:pt x="505265" y="515815"/>
                    <a:pt x="506437" y="521677"/>
                    <a:pt x="501748" y="540434"/>
                  </a:cubicBezTo>
                  <a:lnTo>
                    <a:pt x="643597" y="540434"/>
                  </a:lnTo>
                  <a:cubicBezTo>
                    <a:pt x="608428" y="506437"/>
                    <a:pt x="597877" y="492369"/>
                    <a:pt x="590843" y="484163"/>
                  </a:cubicBezTo>
                  <a:cubicBezTo>
                    <a:pt x="573258" y="463061"/>
                    <a:pt x="513471" y="371622"/>
                    <a:pt x="494714" y="338797"/>
                  </a:cubicBezTo>
                  <a:lnTo>
                    <a:pt x="288388" y="0"/>
                  </a:lnTo>
                  <a:close/>
                </a:path>
              </a:pathLst>
            </a:custGeom>
            <a:solidFill>
              <a:srgbClr val="BBAE81"/>
            </a:solidFill>
            <a:ln w="11723"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7FB5CDD8-9E25-4556-A64C-3618E4EA3133}"/>
                </a:ext>
              </a:extLst>
            </p:cNvPr>
            <p:cNvSpPr/>
            <p:nvPr/>
          </p:nvSpPr>
          <p:spPr>
            <a:xfrm>
              <a:off x="5632938" y="3017519"/>
              <a:ext cx="452510" cy="488852"/>
            </a:xfrm>
            <a:custGeom>
              <a:avLst/>
              <a:gdLst>
                <a:gd name="connsiteX0" fmla="*/ 96129 w 452510"/>
                <a:gd name="connsiteY0" fmla="*/ 139505 h 488852"/>
                <a:gd name="connsiteX1" fmla="*/ 99646 w 452510"/>
                <a:gd name="connsiteY1" fmla="*/ 36342 h 488852"/>
                <a:gd name="connsiteX2" fmla="*/ 214532 w 452510"/>
                <a:gd name="connsiteY2" fmla="*/ 60960 h 488852"/>
                <a:gd name="connsiteX3" fmla="*/ 279009 w 452510"/>
                <a:gd name="connsiteY3" fmla="*/ 155917 h 488852"/>
                <a:gd name="connsiteX4" fmla="*/ 246185 w 452510"/>
                <a:gd name="connsiteY4" fmla="*/ 218049 h 488852"/>
                <a:gd name="connsiteX5" fmla="*/ 98474 w 452510"/>
                <a:gd name="connsiteY5" fmla="*/ 261425 h 488852"/>
                <a:gd name="connsiteX6" fmla="*/ 96129 w 452510"/>
                <a:gd name="connsiteY6" fmla="*/ 139505 h 488852"/>
                <a:gd name="connsiteX7" fmla="*/ 29308 w 452510"/>
                <a:gd name="connsiteY7" fmla="*/ 343486 h 488852"/>
                <a:gd name="connsiteX8" fmla="*/ 5862 w 452510"/>
                <a:gd name="connsiteY8" fmla="*/ 488852 h 488852"/>
                <a:gd name="connsiteX9" fmla="*/ 120748 w 452510"/>
                <a:gd name="connsiteY9" fmla="*/ 488852 h 488852"/>
                <a:gd name="connsiteX10" fmla="*/ 97301 w 452510"/>
                <a:gd name="connsiteY10" fmla="*/ 342314 h 488852"/>
                <a:gd name="connsiteX11" fmla="*/ 97301 w 452510"/>
                <a:gd name="connsiteY11" fmla="*/ 266114 h 488852"/>
                <a:gd name="connsiteX12" fmla="*/ 206326 w 452510"/>
                <a:gd name="connsiteY12" fmla="*/ 373966 h 488852"/>
                <a:gd name="connsiteX13" fmla="*/ 357554 w 452510"/>
                <a:gd name="connsiteY13" fmla="*/ 488852 h 488852"/>
                <a:gd name="connsiteX14" fmla="*/ 452510 w 452510"/>
                <a:gd name="connsiteY14" fmla="*/ 488852 h 488852"/>
                <a:gd name="connsiteX15" fmla="*/ 201637 w 452510"/>
                <a:gd name="connsiteY15" fmla="*/ 279009 h 488852"/>
                <a:gd name="connsiteX16" fmla="*/ 252046 w 452510"/>
                <a:gd name="connsiteY16" fmla="*/ 256735 h 488852"/>
                <a:gd name="connsiteX17" fmla="*/ 351692 w 452510"/>
                <a:gd name="connsiteY17" fmla="*/ 140677 h 488852"/>
                <a:gd name="connsiteX18" fmla="*/ 307145 w 452510"/>
                <a:gd name="connsiteY18" fmla="*/ 55099 h 488852"/>
                <a:gd name="connsiteX19" fmla="*/ 161778 w 452510"/>
                <a:gd name="connsiteY19" fmla="*/ 0 h 488852"/>
                <a:gd name="connsiteX20" fmla="*/ 0 w 452510"/>
                <a:gd name="connsiteY20" fmla="*/ 0 h 488852"/>
                <a:gd name="connsiteX21" fmla="*/ 24619 w 452510"/>
                <a:gd name="connsiteY21" fmla="*/ 104335 h 488852"/>
                <a:gd name="connsiteX22" fmla="*/ 29308 w 452510"/>
                <a:gd name="connsiteY22" fmla="*/ 343486 h 4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510" h="488852">
                  <a:moveTo>
                    <a:pt x="96129" y="139505"/>
                  </a:moveTo>
                  <a:cubicBezTo>
                    <a:pt x="96129" y="79717"/>
                    <a:pt x="98474" y="53926"/>
                    <a:pt x="99646" y="36342"/>
                  </a:cubicBezTo>
                  <a:cubicBezTo>
                    <a:pt x="127781" y="37514"/>
                    <a:pt x="171157" y="38686"/>
                    <a:pt x="214532" y="60960"/>
                  </a:cubicBezTo>
                  <a:cubicBezTo>
                    <a:pt x="261424" y="85579"/>
                    <a:pt x="279009" y="124265"/>
                    <a:pt x="279009" y="155917"/>
                  </a:cubicBezTo>
                  <a:cubicBezTo>
                    <a:pt x="279009" y="181708"/>
                    <a:pt x="259080" y="207499"/>
                    <a:pt x="246185" y="218049"/>
                  </a:cubicBezTo>
                  <a:cubicBezTo>
                    <a:pt x="218049" y="239151"/>
                    <a:pt x="150055" y="253219"/>
                    <a:pt x="98474" y="261425"/>
                  </a:cubicBezTo>
                  <a:lnTo>
                    <a:pt x="96129" y="139505"/>
                  </a:lnTo>
                  <a:moveTo>
                    <a:pt x="29308" y="343486"/>
                  </a:moveTo>
                  <a:cubicBezTo>
                    <a:pt x="28135" y="440788"/>
                    <a:pt x="28135" y="443132"/>
                    <a:pt x="5862" y="488852"/>
                  </a:cubicBezTo>
                  <a:lnTo>
                    <a:pt x="120748" y="488852"/>
                  </a:lnTo>
                  <a:cubicBezTo>
                    <a:pt x="100819" y="448994"/>
                    <a:pt x="97301" y="390379"/>
                    <a:pt x="97301" y="342314"/>
                  </a:cubicBezTo>
                  <a:lnTo>
                    <a:pt x="97301" y="266114"/>
                  </a:lnTo>
                  <a:lnTo>
                    <a:pt x="206326" y="373966"/>
                  </a:lnTo>
                  <a:cubicBezTo>
                    <a:pt x="256735" y="424375"/>
                    <a:pt x="303628" y="457200"/>
                    <a:pt x="357554" y="488852"/>
                  </a:cubicBezTo>
                  <a:lnTo>
                    <a:pt x="452510" y="488852"/>
                  </a:lnTo>
                  <a:cubicBezTo>
                    <a:pt x="320040" y="383345"/>
                    <a:pt x="257908" y="337625"/>
                    <a:pt x="201637" y="279009"/>
                  </a:cubicBezTo>
                  <a:lnTo>
                    <a:pt x="252046" y="256735"/>
                  </a:lnTo>
                  <a:cubicBezTo>
                    <a:pt x="298938" y="235634"/>
                    <a:pt x="351692" y="207499"/>
                    <a:pt x="351692" y="140677"/>
                  </a:cubicBezTo>
                  <a:cubicBezTo>
                    <a:pt x="351692" y="103163"/>
                    <a:pt x="331763" y="75028"/>
                    <a:pt x="307145" y="55099"/>
                  </a:cubicBezTo>
                  <a:cubicBezTo>
                    <a:pt x="277837" y="30480"/>
                    <a:pt x="207499" y="0"/>
                    <a:pt x="161778" y="0"/>
                  </a:cubicBezTo>
                  <a:lnTo>
                    <a:pt x="0" y="0"/>
                  </a:lnTo>
                  <a:cubicBezTo>
                    <a:pt x="21101" y="45720"/>
                    <a:pt x="23446" y="50409"/>
                    <a:pt x="24619" y="104335"/>
                  </a:cubicBezTo>
                  <a:lnTo>
                    <a:pt x="29308" y="343486"/>
                  </a:lnTo>
                  <a:close/>
                </a:path>
              </a:pathLst>
            </a:custGeom>
            <a:solidFill>
              <a:srgbClr val="BBAE81"/>
            </a:solidFill>
            <a:ln w="11723" cap="flat">
              <a:noFill/>
              <a:prstDash val="solid"/>
              <a:miter/>
            </a:ln>
          </p:spPr>
          <p:txBody>
            <a:bodyPr rtlCol="0" anchor="ctr"/>
            <a:lstStyle/>
            <a:p>
              <a:endParaRPr lang="fi-FI"/>
            </a:p>
          </p:txBody>
        </p:sp>
        <p:sp>
          <p:nvSpPr>
            <p:cNvPr id="13" name="Freeform: Shape 12">
              <a:extLst>
                <a:ext uri="{FF2B5EF4-FFF2-40B4-BE49-F238E27FC236}">
                  <a16:creationId xmlns:a16="http://schemas.microsoft.com/office/drawing/2014/main" id="{787095F6-0675-43C8-A234-51E0603F0D51}"/>
                </a:ext>
              </a:extLst>
            </p:cNvPr>
            <p:cNvSpPr/>
            <p:nvPr/>
          </p:nvSpPr>
          <p:spPr>
            <a:xfrm>
              <a:off x="6427762" y="3017519"/>
              <a:ext cx="120747" cy="490024"/>
            </a:xfrm>
            <a:custGeom>
              <a:avLst/>
              <a:gdLst>
                <a:gd name="connsiteX0" fmla="*/ 93785 w 120747"/>
                <a:gd name="connsiteY0" fmla="*/ 91440 h 490024"/>
                <a:gd name="connsiteX1" fmla="*/ 119576 w 120747"/>
                <a:gd name="connsiteY1" fmla="*/ 0 h 490024"/>
                <a:gd name="connsiteX2" fmla="*/ 0 w 120747"/>
                <a:gd name="connsiteY2" fmla="*/ 0 h 490024"/>
                <a:gd name="connsiteX3" fmla="*/ 25791 w 120747"/>
                <a:gd name="connsiteY3" fmla="*/ 107852 h 490024"/>
                <a:gd name="connsiteX4" fmla="*/ 25791 w 120747"/>
                <a:gd name="connsiteY4" fmla="*/ 388034 h 490024"/>
                <a:gd name="connsiteX5" fmla="*/ 0 w 120747"/>
                <a:gd name="connsiteY5" fmla="*/ 490025 h 490024"/>
                <a:gd name="connsiteX6" fmla="*/ 120748 w 120747"/>
                <a:gd name="connsiteY6" fmla="*/ 490025 h 490024"/>
                <a:gd name="connsiteX7" fmla="*/ 96129 w 120747"/>
                <a:gd name="connsiteY7" fmla="*/ 399757 h 490024"/>
                <a:gd name="connsiteX8" fmla="*/ 93785 w 120747"/>
                <a:gd name="connsiteY8" fmla="*/ 91440 h 4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47" h="490024">
                  <a:moveTo>
                    <a:pt x="93785" y="91440"/>
                  </a:moveTo>
                  <a:cubicBezTo>
                    <a:pt x="93785" y="44548"/>
                    <a:pt x="99646" y="32825"/>
                    <a:pt x="119576" y="0"/>
                  </a:cubicBezTo>
                  <a:lnTo>
                    <a:pt x="0" y="0"/>
                  </a:lnTo>
                  <a:cubicBezTo>
                    <a:pt x="21101" y="39858"/>
                    <a:pt x="25791" y="51581"/>
                    <a:pt x="25791" y="107852"/>
                  </a:cubicBezTo>
                  <a:lnTo>
                    <a:pt x="25791" y="388034"/>
                  </a:lnTo>
                  <a:cubicBezTo>
                    <a:pt x="25791" y="430237"/>
                    <a:pt x="22274" y="439615"/>
                    <a:pt x="0" y="490025"/>
                  </a:cubicBezTo>
                  <a:lnTo>
                    <a:pt x="120748" y="490025"/>
                  </a:lnTo>
                  <a:cubicBezTo>
                    <a:pt x="99646" y="441960"/>
                    <a:pt x="97301" y="426720"/>
                    <a:pt x="96129" y="399757"/>
                  </a:cubicBezTo>
                  <a:lnTo>
                    <a:pt x="93785" y="91440"/>
                  </a:lnTo>
                </a:path>
              </a:pathLst>
            </a:custGeom>
            <a:solidFill>
              <a:srgbClr val="BBAE81"/>
            </a:solidFill>
            <a:ln w="11723" cap="flat">
              <a:noFill/>
              <a:prstDash val="solid"/>
              <a:miter/>
            </a:ln>
          </p:spPr>
          <p:txBody>
            <a:bodyPr rtlCol="0" anchor="ctr"/>
            <a:lstStyle/>
            <a:p>
              <a:endParaRPr lang="fi-FI"/>
            </a:p>
          </p:txBody>
        </p:sp>
      </p:grpSp>
      <p:sp>
        <p:nvSpPr>
          <p:cNvPr id="14" name="TextBox 13">
            <a:extLst>
              <a:ext uri="{FF2B5EF4-FFF2-40B4-BE49-F238E27FC236}">
                <a16:creationId xmlns:a16="http://schemas.microsoft.com/office/drawing/2014/main" id="{CB767020-EFFB-4221-8985-EC9E9A83F82B}"/>
              </a:ext>
            </a:extLst>
          </p:cNvPr>
          <p:cNvSpPr txBox="1"/>
          <p:nvPr/>
        </p:nvSpPr>
        <p:spPr>
          <a:xfrm>
            <a:off x="3061577" y="4879722"/>
            <a:ext cx="3898900" cy="1107996"/>
          </a:xfrm>
          <a:prstGeom prst="rect">
            <a:avLst/>
          </a:prstGeom>
          <a:noFill/>
        </p:spPr>
        <p:txBody>
          <a:bodyPr wrap="square" rtlCol="0">
            <a:spAutoFit/>
          </a:bodyPr>
          <a:lstStyle/>
          <a:p>
            <a:pPr algn="ctr"/>
            <a:r>
              <a:rPr lang="en-GB">
                <a:solidFill>
                  <a:srgbClr val="BBAE81"/>
                </a:solidFill>
                <a:latin typeface="Arial" panose="020B0604020202020204" pitchFamily="34" charset="0"/>
                <a:cs typeface="Arial" panose="020B0604020202020204" pitchFamily="34" charset="0"/>
              </a:rPr>
              <a:t>SERVICE PATH FOR PEOPLE IMMIGRATING TO FINLAND FOR WORK</a:t>
            </a:r>
          </a:p>
          <a:p>
            <a:pPr algn="ctr"/>
            <a:r>
              <a:rPr lang="en-GB" sz="1200">
                <a:solidFill>
                  <a:srgbClr val="BBAE81"/>
                </a:solidFill>
                <a:latin typeface="Arial" panose="020B0604020202020204" pitchFamily="34" charset="0"/>
                <a:cs typeface="Arial" panose="020B0604020202020204" pitchFamily="34" charset="0"/>
              </a:rPr>
              <a:t>(VALID 2021-)</a:t>
            </a:r>
          </a:p>
        </p:txBody>
      </p:sp>
      <p:sp>
        <p:nvSpPr>
          <p:cNvPr id="15" name="TextBox 14">
            <a:extLst>
              <a:ext uri="{FF2B5EF4-FFF2-40B4-BE49-F238E27FC236}">
                <a16:creationId xmlns:a16="http://schemas.microsoft.com/office/drawing/2014/main" id="{325D0761-481D-4614-95F5-B3BD8257CA73}"/>
              </a:ext>
            </a:extLst>
          </p:cNvPr>
          <p:cNvSpPr txBox="1"/>
          <p:nvPr/>
        </p:nvSpPr>
        <p:spPr>
          <a:xfrm>
            <a:off x="1511513" y="3984212"/>
            <a:ext cx="6999029" cy="646331"/>
          </a:xfrm>
          <a:prstGeom prst="rect">
            <a:avLst/>
          </a:prstGeom>
          <a:noFill/>
        </p:spPr>
        <p:txBody>
          <a:bodyPr wrap="square" rtlCol="0">
            <a:spAutoFit/>
          </a:bodyPr>
          <a:lstStyle/>
          <a:p>
            <a:pPr algn="ctr"/>
            <a:r>
              <a:rPr lang="en-GB" sz="3600" b="1">
                <a:solidFill>
                  <a:srgbClr val="BBAE81"/>
                </a:solidFill>
                <a:latin typeface="Lucida Handwriting" panose="03010101010101010101" pitchFamily="66" charset="0"/>
                <a:cs typeface="Arial" panose="020B0604020202020204" pitchFamily="34" charset="0"/>
              </a:rPr>
              <a:t>Make Inari Your Home!</a:t>
            </a:r>
          </a:p>
        </p:txBody>
      </p:sp>
    </p:spTree>
    <p:extLst>
      <p:ext uri="{BB962C8B-B14F-4D97-AF65-F5344CB8AC3E}">
        <p14:creationId xmlns:p14="http://schemas.microsoft.com/office/powerpoint/2010/main" val="19452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A5D61A8-B1C4-44B8-9729-15540A4555F3}"/>
              </a:ext>
            </a:extLst>
          </p:cNvPr>
          <p:cNvSpPr/>
          <p:nvPr/>
        </p:nvSpPr>
        <p:spPr>
          <a:xfrm>
            <a:off x="0" y="0"/>
            <a:ext cx="9906000" cy="68580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Rectangle 30">
            <a:extLst>
              <a:ext uri="{FF2B5EF4-FFF2-40B4-BE49-F238E27FC236}">
                <a16:creationId xmlns:a16="http://schemas.microsoft.com/office/drawing/2014/main" id="{6F0F31C9-D1B8-4E07-8A19-1C4B3633043F}"/>
              </a:ext>
            </a:extLst>
          </p:cNvPr>
          <p:cNvSpPr/>
          <p:nvPr/>
        </p:nvSpPr>
        <p:spPr>
          <a:xfrm>
            <a:off x="0" y="0"/>
            <a:ext cx="9906000" cy="68580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6">
            <a:extLst>
              <a:ext uri="{FF2B5EF4-FFF2-40B4-BE49-F238E27FC236}">
                <a16:creationId xmlns:a16="http://schemas.microsoft.com/office/drawing/2014/main" id="{48E3B818-51C7-4A31-B1D5-40839FFF5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04" y="-182511"/>
            <a:ext cx="9906000" cy="2558205"/>
          </a:xfrm>
          <a:prstGeom prst="rect">
            <a:avLst/>
          </a:prstGeom>
        </p:spPr>
      </p:pic>
      <p:sp>
        <p:nvSpPr>
          <p:cNvPr id="3" name="Text Placeholder 189">
            <a:extLst>
              <a:ext uri="{FF2B5EF4-FFF2-40B4-BE49-F238E27FC236}">
                <a16:creationId xmlns:a16="http://schemas.microsoft.com/office/drawing/2014/main" id="{F623E9A5-3AB3-4F4D-8707-B30F6FC208C5}"/>
              </a:ext>
            </a:extLst>
          </p:cNvPr>
          <p:cNvSpPr txBox="1">
            <a:spLocks/>
          </p:cNvSpPr>
          <p:nvPr/>
        </p:nvSpPr>
        <p:spPr>
          <a:xfrm>
            <a:off x="2774313" y="2154548"/>
            <a:ext cx="2687888"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SCHOOL FOR CHILDREN</a:t>
            </a:r>
          </a:p>
        </p:txBody>
      </p:sp>
      <p:sp>
        <p:nvSpPr>
          <p:cNvPr id="16" name="Text Placeholder 189">
            <a:extLst>
              <a:ext uri="{FF2B5EF4-FFF2-40B4-BE49-F238E27FC236}">
                <a16:creationId xmlns:a16="http://schemas.microsoft.com/office/drawing/2014/main" id="{04DB8C29-E3F5-416F-94F9-3788A7B2932C}"/>
              </a:ext>
            </a:extLst>
          </p:cNvPr>
          <p:cNvSpPr txBox="1">
            <a:spLocks/>
          </p:cNvSpPr>
          <p:nvPr/>
        </p:nvSpPr>
        <p:spPr>
          <a:xfrm>
            <a:off x="5630234" y="1354647"/>
            <a:ext cx="1913046" cy="69074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DAY CARE FOR CHILDREN</a:t>
            </a:r>
          </a:p>
        </p:txBody>
      </p:sp>
      <p:sp>
        <p:nvSpPr>
          <p:cNvPr id="22" name="Oval 21">
            <a:extLst>
              <a:ext uri="{FF2B5EF4-FFF2-40B4-BE49-F238E27FC236}">
                <a16:creationId xmlns:a16="http://schemas.microsoft.com/office/drawing/2014/main" id="{0131B246-C17D-4019-ADD8-A70AF6EB5222}"/>
              </a:ext>
            </a:extLst>
          </p:cNvPr>
          <p:cNvSpPr/>
          <p:nvPr/>
        </p:nvSpPr>
        <p:spPr>
          <a:xfrm>
            <a:off x="2291205" y="1722600"/>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2">
            <a:extLst>
              <a:ext uri="{FF2B5EF4-FFF2-40B4-BE49-F238E27FC236}">
                <a16:creationId xmlns:a16="http://schemas.microsoft.com/office/drawing/2014/main" id="{2D7CBD6B-E0A3-473E-9D24-495AA4809A73}"/>
              </a:ext>
            </a:extLst>
          </p:cNvPr>
          <p:cNvSpPr/>
          <p:nvPr/>
        </p:nvSpPr>
        <p:spPr>
          <a:xfrm>
            <a:off x="5134520" y="599321"/>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4" name="Connector: Elbow 23">
            <a:extLst>
              <a:ext uri="{FF2B5EF4-FFF2-40B4-BE49-F238E27FC236}">
                <a16:creationId xmlns:a16="http://schemas.microsoft.com/office/drawing/2014/main" id="{B4B737F8-6FD4-4C90-8E49-6F1B5606508E}"/>
              </a:ext>
            </a:extLst>
          </p:cNvPr>
          <p:cNvCxnSpPr>
            <a:cxnSpLocks/>
            <a:stCxn id="16" idx="1"/>
            <a:endCxn id="23" idx="4"/>
          </p:cNvCxnSpPr>
          <p:nvPr/>
        </p:nvCxnSpPr>
        <p:spPr>
          <a:xfrm rot="10800000">
            <a:off x="5311062" y="952402"/>
            <a:ext cx="319173" cy="747618"/>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A826984-B5E9-4A56-8DE6-4014A8B5A752}"/>
              </a:ext>
            </a:extLst>
          </p:cNvPr>
          <p:cNvCxnSpPr>
            <a:cxnSpLocks/>
            <a:stCxn id="3" idx="1"/>
            <a:endCxn id="22" idx="4"/>
          </p:cNvCxnSpPr>
          <p:nvPr/>
        </p:nvCxnSpPr>
        <p:spPr>
          <a:xfrm rot="10800000">
            <a:off x="2467747" y="2075681"/>
            <a:ext cx="306567" cy="296920"/>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1F44F24E-B24E-4379-8C42-657BB7479A63}"/>
              </a:ext>
            </a:extLst>
          </p:cNvPr>
          <p:cNvSpPr/>
          <p:nvPr/>
        </p:nvSpPr>
        <p:spPr>
          <a:xfrm>
            <a:off x="1300504" y="2895475"/>
            <a:ext cx="7801077" cy="3654557"/>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29" name="Text Placeholder 189">
            <a:extLst>
              <a:ext uri="{FF2B5EF4-FFF2-40B4-BE49-F238E27FC236}">
                <a16:creationId xmlns:a16="http://schemas.microsoft.com/office/drawing/2014/main" id="{1B93D618-ACC5-4B28-A3E6-4EC02CC3EB19}"/>
              </a:ext>
            </a:extLst>
          </p:cNvPr>
          <p:cNvSpPr txBox="1">
            <a:spLocks/>
          </p:cNvSpPr>
          <p:nvPr/>
        </p:nvSpPr>
        <p:spPr>
          <a:xfrm>
            <a:off x="1409838" y="3005615"/>
            <a:ext cx="3518595" cy="475227"/>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smtClean="0">
                <a:solidFill>
                  <a:srgbClr val="BBAE81"/>
                </a:solidFill>
                <a:latin typeface="Arial Black" panose="020B0A04020102020204" pitchFamily="34" charset="0"/>
              </a:rPr>
              <a:t>EDUCATION AND DAY CARE </a:t>
            </a:r>
            <a:r>
              <a:rPr lang="en-GB" sz="1100" dirty="0">
                <a:solidFill>
                  <a:srgbClr val="BBAE81"/>
                </a:solidFill>
                <a:latin typeface="Arial Black" panose="020B0A04020102020204" pitchFamily="34" charset="0"/>
              </a:rPr>
              <a:t>SERVICES IN THE MUNICIPALITY OF INARI</a:t>
            </a:r>
          </a:p>
        </p:txBody>
      </p:sp>
      <p:sp>
        <p:nvSpPr>
          <p:cNvPr id="26" name="Text Placeholder 189">
            <a:extLst>
              <a:ext uri="{FF2B5EF4-FFF2-40B4-BE49-F238E27FC236}">
                <a16:creationId xmlns:a16="http://schemas.microsoft.com/office/drawing/2014/main" id="{F3FD9F45-B26B-43F2-BA90-D5C577C83B47}"/>
              </a:ext>
            </a:extLst>
          </p:cNvPr>
          <p:cNvSpPr txBox="1">
            <a:spLocks/>
          </p:cNvSpPr>
          <p:nvPr/>
        </p:nvSpPr>
        <p:spPr>
          <a:xfrm>
            <a:off x="5257603" y="3037541"/>
            <a:ext cx="3693214" cy="3160086"/>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PARISH</a:t>
            </a:r>
          </a:p>
          <a:p>
            <a:pPr marL="0" indent="0">
              <a:buNone/>
            </a:pPr>
            <a:r>
              <a:rPr lang="en-GB" sz="900" dirty="0">
                <a:hlinkClick r:id="rId4"/>
              </a:rPr>
              <a:t>The Evangelic-Lutheran Parish of Inari</a:t>
            </a:r>
            <a:r>
              <a:rPr lang="en-GB" sz="900" dirty="0"/>
              <a:t> runs family club and children’s club activities as well as activities for young people that include youth evenings, confirmation trainings, excursions and camps. The parish also serves as the supporting organisation for the scouts. Diaconal workers organise various peer group and leisure activities. It is also possible to apply for financial aid through the church’s social work. Priests and diaconal workers also provide conversational therapy where needed.</a:t>
            </a:r>
          </a:p>
          <a:p>
            <a:pPr marL="0" indent="0">
              <a:buNone/>
            </a:pPr>
            <a:r>
              <a:rPr lang="en-GB" sz="1100" dirty="0">
                <a:solidFill>
                  <a:srgbClr val="BBAE81"/>
                </a:solidFill>
                <a:latin typeface="Arial Black" panose="020B0A04020102020204" pitchFamily="34" charset="0"/>
              </a:rPr>
              <a:t>MANNERHEIM LEAGUE FOR CHILD WELFARE FAMILY CAFÉS AND CHILD CARE</a:t>
            </a:r>
          </a:p>
          <a:p>
            <a:pPr marL="0" indent="0">
              <a:spcBef>
                <a:spcPts val="600"/>
              </a:spcBef>
              <a:buNone/>
            </a:pPr>
            <a:r>
              <a:rPr lang="en-GB" sz="900" dirty="0">
                <a:hlinkClick r:id="rId5"/>
              </a:rPr>
              <a:t>The local associations of the Mannerheim League for Child Welfare </a:t>
            </a:r>
            <a:r>
              <a:rPr lang="en-GB" sz="900" dirty="0"/>
              <a:t>in Inari and Ivalo run family cafés, which are open environments for peer interaction. Ivalo’s local association also runs a family café in </a:t>
            </a:r>
            <a:r>
              <a:rPr lang="en-GB" sz="900" dirty="0" err="1"/>
              <a:t>Saariselkä</a:t>
            </a:r>
            <a:r>
              <a:rPr lang="en-GB" sz="900" dirty="0"/>
              <a:t>. Associations also organise a variety of other activities in which families and children can participate, such as the ‘Befriending an immigrant mother’ programme.</a:t>
            </a:r>
          </a:p>
          <a:p>
            <a:pPr marL="0" indent="0">
              <a:buNone/>
            </a:pPr>
            <a:r>
              <a:rPr lang="en-GB" sz="1100" dirty="0" smtClean="0">
                <a:solidFill>
                  <a:srgbClr val="BBAE81"/>
                </a:solidFill>
                <a:latin typeface="Arial Black" panose="020B0A04020102020204" pitchFamily="34" charset="0"/>
              </a:rPr>
              <a:t>RED </a:t>
            </a:r>
            <a:r>
              <a:rPr lang="en-GB" sz="1100" dirty="0">
                <a:solidFill>
                  <a:srgbClr val="BBAE81"/>
                </a:solidFill>
                <a:latin typeface="Arial Black" panose="020B0A04020102020204" pitchFamily="34" charset="0"/>
              </a:rPr>
              <a:t>CROSS, LAPLAND DISTRICT</a:t>
            </a:r>
          </a:p>
          <a:p>
            <a:pPr marL="0" indent="0">
              <a:buNone/>
            </a:pPr>
            <a:r>
              <a:rPr lang="en-GB" sz="900" dirty="0">
                <a:solidFill>
                  <a:prstClr val="black"/>
                </a:solidFill>
                <a:hlinkClick r:id="rId6"/>
              </a:rPr>
              <a:t>The Red Cross, Lapland district</a:t>
            </a:r>
            <a:r>
              <a:rPr lang="en-GB" sz="900" dirty="0">
                <a:solidFill>
                  <a:prstClr val="black"/>
                </a:solidFill>
              </a:rPr>
              <a:t> offers multicultural activities as well as youth and friend activities.</a:t>
            </a:r>
          </a:p>
        </p:txBody>
      </p:sp>
      <p:sp>
        <p:nvSpPr>
          <p:cNvPr id="27" name="TextBox 26">
            <a:extLst>
              <a:ext uri="{FF2B5EF4-FFF2-40B4-BE49-F238E27FC236}">
                <a16:creationId xmlns:a16="http://schemas.microsoft.com/office/drawing/2014/main" id="{DA26D854-FEEC-4AB0-9C17-A8AF0354785D}"/>
              </a:ext>
            </a:extLst>
          </p:cNvPr>
          <p:cNvSpPr txBox="1"/>
          <p:nvPr/>
        </p:nvSpPr>
        <p:spPr>
          <a:xfrm>
            <a:off x="1409838" y="3389091"/>
            <a:ext cx="3724681" cy="1615827"/>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Compulsory education in Finland covers all children aged between 6 and 20. The municipality of Inari offers to children of different ages</a:t>
            </a:r>
            <a:r>
              <a:rPr lang="en-GB" sz="900" dirty="0">
                <a:latin typeface="Arial" panose="020B0604020202020204" pitchFamily="34" charset="0"/>
                <a:cs typeface="Arial" panose="020B0604020202020204" pitchFamily="34" charset="0"/>
                <a:hlinkClick r:id="rId7"/>
              </a:rPr>
              <a:t> education services </a:t>
            </a:r>
            <a:r>
              <a:rPr lang="en-GB" sz="900" dirty="0">
                <a:latin typeface="Arial" panose="020B0604020202020204" pitchFamily="34" charset="0"/>
                <a:cs typeface="Arial" panose="020B0604020202020204" pitchFamily="34" charset="0"/>
              </a:rPr>
              <a:t>that take into account the child’s individual needs: early childhood education and care, preschool education and basic education. Parents may apply for a 24-hour day care place for their child if they do shift work or if their studies take place during the evening or weekend. The municipality of Inari also arranges non-statutory 24-hour day care for grade 1 and grade 2 pupils for evenings, nights and weekends if this is needed due to the parents’ work, studies or other such reason. Day care is provided for grade 1 pupils during school holidays. </a:t>
            </a:r>
          </a:p>
        </p:txBody>
      </p:sp>
      <p:sp>
        <p:nvSpPr>
          <p:cNvPr id="38" name="Text Placeholder 189">
            <a:extLst>
              <a:ext uri="{FF2B5EF4-FFF2-40B4-BE49-F238E27FC236}">
                <a16:creationId xmlns:a16="http://schemas.microsoft.com/office/drawing/2014/main" id="{14E4CA9F-FF86-4BC1-B4E1-90CA6BB99917}"/>
              </a:ext>
            </a:extLst>
          </p:cNvPr>
          <p:cNvSpPr txBox="1">
            <a:spLocks/>
          </p:cNvSpPr>
          <p:nvPr/>
        </p:nvSpPr>
        <p:spPr>
          <a:xfrm>
            <a:off x="1383976" y="5055593"/>
            <a:ext cx="2734281" cy="38264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smtClean="0">
                <a:solidFill>
                  <a:srgbClr val="BBAE81"/>
                </a:solidFill>
                <a:latin typeface="Arial Black" panose="020B0A04020102020204" pitchFamily="34" charset="0"/>
              </a:rPr>
              <a:t>SUPPORT </a:t>
            </a:r>
            <a:r>
              <a:rPr lang="en-GB" sz="1100" dirty="0">
                <a:solidFill>
                  <a:srgbClr val="BBAE81"/>
                </a:solidFill>
                <a:latin typeface="Arial Black" panose="020B0A04020102020204" pitchFamily="34" charset="0"/>
              </a:rPr>
              <a:t>FAMILY SERVICES</a:t>
            </a:r>
          </a:p>
        </p:txBody>
      </p:sp>
      <p:sp>
        <p:nvSpPr>
          <p:cNvPr id="40" name="TextBox 39">
            <a:extLst>
              <a:ext uri="{FF2B5EF4-FFF2-40B4-BE49-F238E27FC236}">
                <a16:creationId xmlns:a16="http://schemas.microsoft.com/office/drawing/2014/main" id="{F941564F-7E15-4F3C-96DA-6F36A6F85729}"/>
              </a:ext>
            </a:extLst>
          </p:cNvPr>
          <p:cNvSpPr txBox="1"/>
          <p:nvPr/>
        </p:nvSpPr>
        <p:spPr>
          <a:xfrm>
            <a:off x="1409838" y="5186465"/>
            <a:ext cx="3518822"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hlinkClick r:id="rId8"/>
              </a:rPr>
              <a:t>The municipality</a:t>
            </a:r>
            <a:r>
              <a:rPr lang="en-GB" sz="900" dirty="0">
                <a:latin typeface="Arial" panose="020B0604020202020204" pitchFamily="34" charset="0"/>
                <a:cs typeface="Arial" panose="020B0604020202020204" pitchFamily="34" charset="0"/>
              </a:rPr>
              <a:t> organises a support person or family for a child and their family if they need special support.</a:t>
            </a:r>
          </a:p>
        </p:txBody>
      </p:sp>
      <p:cxnSp>
        <p:nvCxnSpPr>
          <p:cNvPr id="44" name="Straight Connector 43">
            <a:extLst>
              <a:ext uri="{FF2B5EF4-FFF2-40B4-BE49-F238E27FC236}">
                <a16:creationId xmlns:a16="http://schemas.microsoft.com/office/drawing/2014/main" id="{8E082DBE-8278-4E85-AFDB-A19E1A5225E7}"/>
              </a:ext>
            </a:extLst>
          </p:cNvPr>
          <p:cNvCxnSpPr>
            <a:cxnSpLocks/>
          </p:cNvCxnSpPr>
          <p:nvPr/>
        </p:nvCxnSpPr>
        <p:spPr>
          <a:xfrm flipV="1">
            <a:off x="3472259" y="2418248"/>
            <a:ext cx="0" cy="426552"/>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DA3149E-FF1B-42ED-8480-BD1B100FA38E}"/>
              </a:ext>
            </a:extLst>
          </p:cNvPr>
          <p:cNvCxnSpPr>
            <a:cxnSpLocks/>
          </p:cNvCxnSpPr>
          <p:nvPr/>
        </p:nvCxnSpPr>
        <p:spPr>
          <a:xfrm flipV="1">
            <a:off x="6393259" y="1776614"/>
            <a:ext cx="0" cy="1068186"/>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189">
            <a:extLst>
              <a:ext uri="{FF2B5EF4-FFF2-40B4-BE49-F238E27FC236}">
                <a16:creationId xmlns:a16="http://schemas.microsoft.com/office/drawing/2014/main" id="{B4FDE537-C7BD-4A48-8006-E3FE1F6906ED}"/>
              </a:ext>
            </a:extLst>
          </p:cNvPr>
          <p:cNvSpPr txBox="1">
            <a:spLocks/>
          </p:cNvSpPr>
          <p:nvPr/>
        </p:nvSpPr>
        <p:spPr>
          <a:xfrm>
            <a:off x="207712" y="539617"/>
            <a:ext cx="1379788" cy="63325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a:solidFill>
                  <a:schemeClr val="bg1"/>
                </a:solidFill>
                <a:latin typeface="Arial Black" panose="020B0A04020102020204" pitchFamily="34" charset="0"/>
              </a:rPr>
              <a:t>DURING </a:t>
            </a:r>
            <a:br>
              <a:rPr lang="en-GB" sz="1000">
                <a:solidFill>
                  <a:schemeClr val="bg1"/>
                </a:solidFill>
                <a:latin typeface="Arial Black" panose="020B0A04020102020204" pitchFamily="34" charset="0"/>
              </a:rPr>
            </a:br>
            <a:r>
              <a:rPr lang="en-GB" sz="1000">
                <a:solidFill>
                  <a:schemeClr val="bg1"/>
                </a:solidFill>
                <a:latin typeface="Arial Black" panose="020B0A04020102020204" pitchFamily="34" charset="0"/>
              </a:rPr>
              <a:t>THE FIRST MONTHS</a:t>
            </a:r>
          </a:p>
        </p:txBody>
      </p:sp>
      <p:pic>
        <p:nvPicPr>
          <p:cNvPr id="30" name="Picture 29">
            <a:extLst>
              <a:ext uri="{FF2B5EF4-FFF2-40B4-BE49-F238E27FC236}">
                <a16:creationId xmlns:a16="http://schemas.microsoft.com/office/drawing/2014/main" id="{3E88879C-B885-4903-803B-414FBA34C4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9838" y="5690954"/>
            <a:ext cx="618745" cy="624841"/>
          </a:xfrm>
          <a:prstGeom prst="rect">
            <a:avLst/>
          </a:prstGeom>
        </p:spPr>
      </p:pic>
      <p:sp>
        <p:nvSpPr>
          <p:cNvPr id="32" name="Text Placeholder 189">
            <a:extLst>
              <a:ext uri="{FF2B5EF4-FFF2-40B4-BE49-F238E27FC236}">
                <a16:creationId xmlns:a16="http://schemas.microsoft.com/office/drawing/2014/main" id="{688BF04E-E070-47B9-A72C-79E401D06BDC}"/>
              </a:ext>
            </a:extLst>
          </p:cNvPr>
          <p:cNvSpPr txBox="1">
            <a:spLocks/>
          </p:cNvSpPr>
          <p:nvPr/>
        </p:nvSpPr>
        <p:spPr>
          <a:xfrm>
            <a:off x="1972771" y="5802681"/>
            <a:ext cx="2619814" cy="583325"/>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dirty="0"/>
              <a:t>IMMIGRATION COORDINATOR</a:t>
            </a:r>
            <a:br>
              <a:rPr lang="en-GB" sz="1000" b="1" dirty="0"/>
            </a:br>
            <a:r>
              <a:rPr lang="en-GB" sz="1000" b="1" dirty="0"/>
              <a:t/>
            </a:r>
            <a:br>
              <a:rPr lang="en-GB" sz="1000" b="1" dirty="0"/>
            </a:br>
            <a:r>
              <a:rPr lang="en-GB" sz="1000" b="1" dirty="0"/>
              <a:t>IMMIGRATION MENTOR</a:t>
            </a:r>
          </a:p>
        </p:txBody>
      </p:sp>
    </p:spTree>
    <p:extLst>
      <p:ext uri="{BB962C8B-B14F-4D97-AF65-F5344CB8AC3E}">
        <p14:creationId xmlns:p14="http://schemas.microsoft.com/office/powerpoint/2010/main" val="420999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21E3136-FD23-41F7-87E0-06283FACFF72}"/>
              </a:ext>
            </a:extLst>
          </p:cNvPr>
          <p:cNvSpPr/>
          <p:nvPr/>
        </p:nvSpPr>
        <p:spPr>
          <a:xfrm>
            <a:off x="0" y="0"/>
            <a:ext cx="9906000" cy="68580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7" name="Picture 26">
            <a:extLst>
              <a:ext uri="{FF2B5EF4-FFF2-40B4-BE49-F238E27FC236}">
                <a16:creationId xmlns:a16="http://schemas.microsoft.com/office/drawing/2014/main" id="{C22019B6-B325-4BFA-AF9D-66794C3CBB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129" y="-355039"/>
            <a:ext cx="9896057" cy="2558205"/>
          </a:xfrm>
          <a:prstGeom prst="rect">
            <a:avLst/>
          </a:prstGeom>
        </p:spPr>
      </p:pic>
      <p:sp>
        <p:nvSpPr>
          <p:cNvPr id="3" name="Text Placeholder 189">
            <a:extLst>
              <a:ext uri="{FF2B5EF4-FFF2-40B4-BE49-F238E27FC236}">
                <a16:creationId xmlns:a16="http://schemas.microsoft.com/office/drawing/2014/main" id="{F623E9A5-3AB3-4F4D-8707-B30F6FC208C5}"/>
              </a:ext>
            </a:extLst>
          </p:cNvPr>
          <p:cNvSpPr txBox="1">
            <a:spLocks/>
          </p:cNvSpPr>
          <p:nvPr/>
        </p:nvSpPr>
        <p:spPr>
          <a:xfrm>
            <a:off x="1933483" y="2355856"/>
            <a:ext cx="2687888"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LANGUAGE PROFICIENCY</a:t>
            </a:r>
          </a:p>
        </p:txBody>
      </p:sp>
      <p:sp>
        <p:nvSpPr>
          <p:cNvPr id="4" name="TextBox 3">
            <a:extLst>
              <a:ext uri="{FF2B5EF4-FFF2-40B4-BE49-F238E27FC236}">
                <a16:creationId xmlns:a16="http://schemas.microsoft.com/office/drawing/2014/main" id="{C1DE1B56-5EEA-4459-AADF-2E0964EBAF39}"/>
              </a:ext>
            </a:extLst>
          </p:cNvPr>
          <p:cNvSpPr txBox="1"/>
          <p:nvPr/>
        </p:nvSpPr>
        <p:spPr>
          <a:xfrm>
            <a:off x="1190098" y="2662451"/>
            <a:ext cx="2151089" cy="461665"/>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From basics to proficiency: at work</a:t>
            </a:r>
          </a:p>
        </p:txBody>
      </p:sp>
      <p:sp>
        <p:nvSpPr>
          <p:cNvPr id="5" name="Freeform: Shape 4">
            <a:extLst>
              <a:ext uri="{FF2B5EF4-FFF2-40B4-BE49-F238E27FC236}">
                <a16:creationId xmlns:a16="http://schemas.microsoft.com/office/drawing/2014/main" id="{25046B01-BFC6-4E2A-A779-4531FB512632}"/>
              </a:ext>
            </a:extLst>
          </p:cNvPr>
          <p:cNvSpPr/>
          <p:nvPr/>
        </p:nvSpPr>
        <p:spPr>
          <a:xfrm>
            <a:off x="1065968" y="3753583"/>
            <a:ext cx="2336097" cy="1671761"/>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9" name="Text Placeholder 189">
            <a:extLst>
              <a:ext uri="{FF2B5EF4-FFF2-40B4-BE49-F238E27FC236}">
                <a16:creationId xmlns:a16="http://schemas.microsoft.com/office/drawing/2014/main" id="{A9A74B32-1FC4-4EDE-AEBC-A4A308EEE037}"/>
              </a:ext>
            </a:extLst>
          </p:cNvPr>
          <p:cNvSpPr txBox="1">
            <a:spLocks/>
          </p:cNvSpPr>
          <p:nvPr/>
        </p:nvSpPr>
        <p:spPr>
          <a:xfrm>
            <a:off x="1102474" y="3785047"/>
            <a:ext cx="2299591" cy="239732"/>
          </a:xfrm>
          <a:prstGeom prst="rect">
            <a:avLst/>
          </a:prstGeom>
        </p:spPr>
        <p:txBody>
          <a:bodyPr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FINNISH FOR THE WORKPLACE</a:t>
            </a:r>
          </a:p>
        </p:txBody>
      </p:sp>
      <p:sp>
        <p:nvSpPr>
          <p:cNvPr id="10" name="TextBox 9">
            <a:extLst>
              <a:ext uri="{FF2B5EF4-FFF2-40B4-BE49-F238E27FC236}">
                <a16:creationId xmlns:a16="http://schemas.microsoft.com/office/drawing/2014/main" id="{E83516F9-CBB1-477E-AADE-1BA98D022DAB}"/>
              </a:ext>
            </a:extLst>
          </p:cNvPr>
          <p:cNvSpPr txBox="1"/>
          <p:nvPr/>
        </p:nvSpPr>
        <p:spPr>
          <a:xfrm>
            <a:off x="1102474" y="3968699"/>
            <a:ext cx="2148127" cy="1200329"/>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rPr>
              <a:t>Training organised by the employer as a joint procurement during working hours for its employees.</a:t>
            </a:r>
          </a:p>
          <a:p>
            <a:endParaRPr lang="fi-FI" sz="900">
              <a:latin typeface="Arial" panose="020B0604020202020204" pitchFamily="34" charset="0"/>
              <a:cs typeface="Arial" panose="020B0604020202020204" pitchFamily="34" charset="0"/>
            </a:endParaRPr>
          </a:p>
          <a:p>
            <a:r>
              <a:rPr lang="en-GB" sz="900">
                <a:latin typeface="Arial" panose="020B0604020202020204" pitchFamily="34" charset="0"/>
                <a:cs typeface="Arial" panose="020B0604020202020204" pitchFamily="34" charset="0"/>
              </a:rPr>
              <a:t>The ELY Centre for Lapland coordinates joint procurement training and has three products: Recruitment training, TäsmäKoulutus (targeted training) and Change training.</a:t>
            </a:r>
          </a:p>
        </p:txBody>
      </p:sp>
      <p:cxnSp>
        <p:nvCxnSpPr>
          <p:cNvPr id="11" name="Straight Connector 10">
            <a:extLst>
              <a:ext uri="{FF2B5EF4-FFF2-40B4-BE49-F238E27FC236}">
                <a16:creationId xmlns:a16="http://schemas.microsoft.com/office/drawing/2014/main" id="{DEE064CA-16EA-4FA2-9129-754C599EC2BD}"/>
              </a:ext>
            </a:extLst>
          </p:cNvPr>
          <p:cNvCxnSpPr>
            <a:cxnSpLocks/>
          </p:cNvCxnSpPr>
          <p:nvPr/>
        </p:nvCxnSpPr>
        <p:spPr>
          <a:xfrm flipV="1">
            <a:off x="2135617" y="3108905"/>
            <a:ext cx="0" cy="598820"/>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131B246-C17D-4019-ADD8-A70AF6EB5222}"/>
              </a:ext>
            </a:extLst>
          </p:cNvPr>
          <p:cNvSpPr/>
          <p:nvPr/>
        </p:nvSpPr>
        <p:spPr>
          <a:xfrm>
            <a:off x="1450375" y="1923908"/>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Connector: Elbow 24">
            <a:extLst>
              <a:ext uri="{FF2B5EF4-FFF2-40B4-BE49-F238E27FC236}">
                <a16:creationId xmlns:a16="http://schemas.microsoft.com/office/drawing/2014/main" id="{CA826984-B5E9-4A56-8DE6-4014A8B5A752}"/>
              </a:ext>
            </a:extLst>
          </p:cNvPr>
          <p:cNvCxnSpPr>
            <a:cxnSpLocks/>
            <a:stCxn id="3" idx="1"/>
            <a:endCxn id="22" idx="4"/>
          </p:cNvCxnSpPr>
          <p:nvPr/>
        </p:nvCxnSpPr>
        <p:spPr>
          <a:xfrm rot="10800000">
            <a:off x="1626917" y="2276989"/>
            <a:ext cx="306567" cy="296920"/>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1F44F24E-B24E-4379-8C42-657BB7479A63}"/>
              </a:ext>
            </a:extLst>
          </p:cNvPr>
          <p:cNvSpPr/>
          <p:nvPr/>
        </p:nvSpPr>
        <p:spPr>
          <a:xfrm>
            <a:off x="3559509" y="3753583"/>
            <a:ext cx="2336097" cy="1671761"/>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FDF63787-310B-4335-9E48-339037C86E19}"/>
              </a:ext>
            </a:extLst>
          </p:cNvPr>
          <p:cNvSpPr/>
          <p:nvPr/>
        </p:nvSpPr>
        <p:spPr>
          <a:xfrm>
            <a:off x="6079132" y="3764553"/>
            <a:ext cx="2710187" cy="1671762"/>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32" name="Text Placeholder 189">
            <a:extLst>
              <a:ext uri="{FF2B5EF4-FFF2-40B4-BE49-F238E27FC236}">
                <a16:creationId xmlns:a16="http://schemas.microsoft.com/office/drawing/2014/main" id="{60003481-0A64-43A4-84E9-87588F5EDDB0}"/>
              </a:ext>
            </a:extLst>
          </p:cNvPr>
          <p:cNvSpPr txBox="1">
            <a:spLocks/>
          </p:cNvSpPr>
          <p:nvPr/>
        </p:nvSpPr>
        <p:spPr>
          <a:xfrm>
            <a:off x="6115638" y="3813566"/>
            <a:ext cx="2687888" cy="239732"/>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FINNISH AS A SECOND LANGUAGE</a:t>
            </a:r>
          </a:p>
        </p:txBody>
      </p:sp>
      <p:sp>
        <p:nvSpPr>
          <p:cNvPr id="33" name="TextBox 32">
            <a:extLst>
              <a:ext uri="{FF2B5EF4-FFF2-40B4-BE49-F238E27FC236}">
                <a16:creationId xmlns:a16="http://schemas.microsoft.com/office/drawing/2014/main" id="{E5829EC4-5FB9-422E-9C4C-5FABAF774786}"/>
              </a:ext>
            </a:extLst>
          </p:cNvPr>
          <p:cNvSpPr txBox="1"/>
          <p:nvPr/>
        </p:nvSpPr>
        <p:spPr>
          <a:xfrm>
            <a:off x="6219214" y="3965133"/>
            <a:ext cx="2454886" cy="646331"/>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rPr>
              <a:t>In schools and early childhood education and care, high-quality Finnish language teaching is offered to pupils at different levels in accordance with the pupil’s particular needs.</a:t>
            </a:r>
          </a:p>
        </p:txBody>
      </p:sp>
      <p:sp>
        <p:nvSpPr>
          <p:cNvPr id="34" name="Text Placeholder 189">
            <a:extLst>
              <a:ext uri="{FF2B5EF4-FFF2-40B4-BE49-F238E27FC236}">
                <a16:creationId xmlns:a16="http://schemas.microsoft.com/office/drawing/2014/main" id="{46EBD043-1049-41D1-AD37-17FCC20BAB8F}"/>
              </a:ext>
            </a:extLst>
          </p:cNvPr>
          <p:cNvSpPr txBox="1">
            <a:spLocks/>
          </p:cNvSpPr>
          <p:nvPr/>
        </p:nvSpPr>
        <p:spPr>
          <a:xfrm>
            <a:off x="6360738" y="2275676"/>
            <a:ext cx="2687888" cy="69074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CHILDREN'S LANGUAGE SKILLS</a:t>
            </a:r>
          </a:p>
        </p:txBody>
      </p:sp>
      <p:sp>
        <p:nvSpPr>
          <p:cNvPr id="35" name="Oval 34">
            <a:extLst>
              <a:ext uri="{FF2B5EF4-FFF2-40B4-BE49-F238E27FC236}">
                <a16:creationId xmlns:a16="http://schemas.microsoft.com/office/drawing/2014/main" id="{A7A9216D-DD65-4F7A-BBDF-22E629C7ACDB}"/>
              </a:ext>
            </a:extLst>
          </p:cNvPr>
          <p:cNvSpPr/>
          <p:nvPr/>
        </p:nvSpPr>
        <p:spPr>
          <a:xfrm>
            <a:off x="6007657" y="574825"/>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Connector: Elbow 35">
            <a:extLst>
              <a:ext uri="{FF2B5EF4-FFF2-40B4-BE49-F238E27FC236}">
                <a16:creationId xmlns:a16="http://schemas.microsoft.com/office/drawing/2014/main" id="{7A2580A3-DBD0-4DBF-9A5A-46045D2CF65B}"/>
              </a:ext>
            </a:extLst>
          </p:cNvPr>
          <p:cNvCxnSpPr>
            <a:cxnSpLocks/>
            <a:stCxn id="34" idx="1"/>
            <a:endCxn id="35" idx="4"/>
          </p:cNvCxnSpPr>
          <p:nvPr/>
        </p:nvCxnSpPr>
        <p:spPr>
          <a:xfrm rot="10800000">
            <a:off x="6184198" y="927907"/>
            <a:ext cx="176540" cy="1693143"/>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12FD76C-82DE-4FB2-8D1C-024F0C12F030}"/>
              </a:ext>
            </a:extLst>
          </p:cNvPr>
          <p:cNvSpPr txBox="1"/>
          <p:nvPr/>
        </p:nvSpPr>
        <p:spPr>
          <a:xfrm>
            <a:off x="3599584" y="2710017"/>
            <a:ext cx="2151089" cy="461665"/>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From basics to proficiency: in free time</a:t>
            </a:r>
          </a:p>
        </p:txBody>
      </p:sp>
      <p:sp>
        <p:nvSpPr>
          <p:cNvPr id="41" name="Text Placeholder 189">
            <a:extLst>
              <a:ext uri="{FF2B5EF4-FFF2-40B4-BE49-F238E27FC236}">
                <a16:creationId xmlns:a16="http://schemas.microsoft.com/office/drawing/2014/main" id="{500FB193-D85F-441D-A7D5-BF09894D44B5}"/>
              </a:ext>
            </a:extLst>
          </p:cNvPr>
          <p:cNvSpPr txBox="1">
            <a:spLocks/>
          </p:cNvSpPr>
          <p:nvPr/>
        </p:nvSpPr>
        <p:spPr>
          <a:xfrm>
            <a:off x="3539046" y="3785047"/>
            <a:ext cx="2356560" cy="239732"/>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ADULT EDUCATION CENTRE</a:t>
            </a:r>
          </a:p>
        </p:txBody>
      </p:sp>
      <p:sp>
        <p:nvSpPr>
          <p:cNvPr id="42" name="TextBox 41">
            <a:extLst>
              <a:ext uri="{FF2B5EF4-FFF2-40B4-BE49-F238E27FC236}">
                <a16:creationId xmlns:a16="http://schemas.microsoft.com/office/drawing/2014/main" id="{1C239675-698E-43FF-8E17-B29329F351F4}"/>
              </a:ext>
            </a:extLst>
          </p:cNvPr>
          <p:cNvSpPr txBox="1"/>
          <p:nvPr/>
        </p:nvSpPr>
        <p:spPr>
          <a:xfrm>
            <a:off x="3623008" y="3968699"/>
            <a:ext cx="2290377"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On the Adult Education centre’s </a:t>
            </a:r>
            <a:r>
              <a:rPr lang="en-GB" sz="900" dirty="0">
                <a:latin typeface="Arial" panose="020B0604020202020204" pitchFamily="34" charset="0"/>
                <a:cs typeface="Arial" panose="020B0604020202020204" pitchFamily="34" charset="0"/>
                <a:hlinkClick r:id="rId4"/>
              </a:rPr>
              <a:t>courses</a:t>
            </a:r>
            <a:r>
              <a:rPr lang="en-GB" sz="900" dirty="0">
                <a:latin typeface="Arial" panose="020B0604020202020204" pitchFamily="34" charset="0"/>
                <a:cs typeface="Arial" panose="020B0604020202020204" pitchFamily="34" charset="0"/>
              </a:rPr>
              <a:t>, you can learn basic and </a:t>
            </a:r>
            <a:r>
              <a:rPr lang="en-GB" sz="900" dirty="0" smtClean="0">
                <a:latin typeface="Arial" panose="020B0604020202020204" pitchFamily="34" charset="0"/>
                <a:cs typeface="Arial" panose="020B0604020202020204" pitchFamily="34" charset="0"/>
              </a:rPr>
              <a:t>advanced* Finnish </a:t>
            </a:r>
            <a:r>
              <a:rPr lang="en-GB" sz="900" dirty="0">
                <a:latin typeface="Arial" panose="020B0604020202020204" pitchFamily="34" charset="0"/>
                <a:cs typeface="Arial" panose="020B0604020202020204" pitchFamily="34" charset="0"/>
              </a:rPr>
              <a:t>and Sámi languages.</a:t>
            </a:r>
          </a:p>
        </p:txBody>
      </p:sp>
      <p:sp>
        <p:nvSpPr>
          <p:cNvPr id="43" name="TextBox 42">
            <a:extLst>
              <a:ext uri="{FF2B5EF4-FFF2-40B4-BE49-F238E27FC236}">
                <a16:creationId xmlns:a16="http://schemas.microsoft.com/office/drawing/2014/main" id="{A8CC79C0-87C7-478B-A9CF-563C40CAE0F0}"/>
              </a:ext>
            </a:extLst>
          </p:cNvPr>
          <p:cNvSpPr txBox="1"/>
          <p:nvPr/>
        </p:nvSpPr>
        <p:spPr>
          <a:xfrm>
            <a:off x="6219214" y="2710017"/>
            <a:ext cx="2151089" cy="461665"/>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School &amp; Early Childhood Education</a:t>
            </a:r>
          </a:p>
        </p:txBody>
      </p:sp>
      <p:sp>
        <p:nvSpPr>
          <p:cNvPr id="44" name="Freeform: Shape 43">
            <a:extLst>
              <a:ext uri="{FF2B5EF4-FFF2-40B4-BE49-F238E27FC236}">
                <a16:creationId xmlns:a16="http://schemas.microsoft.com/office/drawing/2014/main" id="{E0F018CA-9976-4D82-B241-754FC12C54A3}"/>
              </a:ext>
            </a:extLst>
          </p:cNvPr>
          <p:cNvSpPr/>
          <p:nvPr/>
        </p:nvSpPr>
        <p:spPr>
          <a:xfrm>
            <a:off x="2429966" y="5668323"/>
            <a:ext cx="5046068" cy="774087"/>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cxnSp>
        <p:nvCxnSpPr>
          <p:cNvPr id="13" name="Connector: Elbow 12">
            <a:extLst>
              <a:ext uri="{FF2B5EF4-FFF2-40B4-BE49-F238E27FC236}">
                <a16:creationId xmlns:a16="http://schemas.microsoft.com/office/drawing/2014/main" id="{32725849-274B-478B-84C0-5567D367A7E5}"/>
              </a:ext>
            </a:extLst>
          </p:cNvPr>
          <p:cNvCxnSpPr/>
          <p:nvPr/>
        </p:nvCxnSpPr>
        <p:spPr>
          <a:xfrm flipV="1">
            <a:off x="7476034" y="4597400"/>
            <a:ext cx="1661492" cy="1435100"/>
          </a:xfrm>
          <a:prstGeom prst="bentConnector3">
            <a:avLst>
              <a:gd name="adj1" fmla="val 98920"/>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A3F3B69A-E3C9-48F7-BDC1-EC08132A232C}"/>
              </a:ext>
            </a:extLst>
          </p:cNvPr>
          <p:cNvCxnSpPr>
            <a:cxnSpLocks/>
          </p:cNvCxnSpPr>
          <p:nvPr/>
        </p:nvCxnSpPr>
        <p:spPr>
          <a:xfrm flipH="1" flipV="1">
            <a:off x="689752" y="4597400"/>
            <a:ext cx="1661492" cy="1435100"/>
          </a:xfrm>
          <a:prstGeom prst="bentConnector3">
            <a:avLst>
              <a:gd name="adj1" fmla="val 98920"/>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268BCAB-6732-4BDF-A979-192CF5729C77}"/>
              </a:ext>
            </a:extLst>
          </p:cNvPr>
          <p:cNvSpPr txBox="1"/>
          <p:nvPr/>
        </p:nvSpPr>
        <p:spPr>
          <a:xfrm>
            <a:off x="2813624" y="5681446"/>
            <a:ext cx="2914781" cy="286092"/>
          </a:xfrm>
          <a:prstGeom prst="rect">
            <a:avLst/>
          </a:prstGeom>
          <a:noFill/>
        </p:spPr>
        <p:txBody>
          <a:bodyPr wrap="square" rtlCol="0">
            <a:spAutoFit/>
          </a:bodyPr>
          <a:lstStyle/>
          <a:p>
            <a:r>
              <a:rPr lang="en-GB" sz="1200" b="1" dirty="0">
                <a:latin typeface="Lucida Handwriting" panose="03010101010101010101" pitchFamily="66" charset="0"/>
                <a:cs typeface="Arial" panose="020B0604020202020204" pitchFamily="34" charset="0"/>
              </a:rPr>
              <a:t>Continuous community support</a:t>
            </a:r>
          </a:p>
        </p:txBody>
      </p:sp>
      <p:sp>
        <p:nvSpPr>
          <p:cNvPr id="47" name="TextBox 46">
            <a:extLst>
              <a:ext uri="{FF2B5EF4-FFF2-40B4-BE49-F238E27FC236}">
                <a16:creationId xmlns:a16="http://schemas.microsoft.com/office/drawing/2014/main" id="{D700F893-DC52-45DC-8B2E-BA9617880748}"/>
              </a:ext>
            </a:extLst>
          </p:cNvPr>
          <p:cNvSpPr txBox="1"/>
          <p:nvPr/>
        </p:nvSpPr>
        <p:spPr>
          <a:xfrm>
            <a:off x="2813624" y="5915020"/>
            <a:ext cx="4285676"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The municipality of Inari and its residents and stakeholders support the development of language skills by offering opportunities for face-to-face practice in everyday life</a:t>
            </a:r>
          </a:p>
        </p:txBody>
      </p:sp>
      <p:cxnSp>
        <p:nvCxnSpPr>
          <p:cNvPr id="48" name="Straight Connector 47">
            <a:extLst>
              <a:ext uri="{FF2B5EF4-FFF2-40B4-BE49-F238E27FC236}">
                <a16:creationId xmlns:a16="http://schemas.microsoft.com/office/drawing/2014/main" id="{96891CF5-A944-464F-A627-3DE2ACC5C8E0}"/>
              </a:ext>
            </a:extLst>
          </p:cNvPr>
          <p:cNvCxnSpPr>
            <a:cxnSpLocks/>
          </p:cNvCxnSpPr>
          <p:nvPr/>
        </p:nvCxnSpPr>
        <p:spPr>
          <a:xfrm flipV="1">
            <a:off x="4648788" y="3134305"/>
            <a:ext cx="0" cy="598820"/>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8F3A677-012D-49B2-AA3C-C69A6F21415F}"/>
              </a:ext>
            </a:extLst>
          </p:cNvPr>
          <p:cNvCxnSpPr>
            <a:cxnSpLocks/>
          </p:cNvCxnSpPr>
          <p:nvPr/>
        </p:nvCxnSpPr>
        <p:spPr>
          <a:xfrm flipV="1">
            <a:off x="7294758" y="3108182"/>
            <a:ext cx="1" cy="561443"/>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50" name="Text Placeholder 189">
            <a:extLst>
              <a:ext uri="{FF2B5EF4-FFF2-40B4-BE49-F238E27FC236}">
                <a16:creationId xmlns:a16="http://schemas.microsoft.com/office/drawing/2014/main" id="{D03231A5-E2CC-436D-B614-36A4A2BD2478}"/>
              </a:ext>
            </a:extLst>
          </p:cNvPr>
          <p:cNvSpPr txBox="1">
            <a:spLocks/>
          </p:cNvSpPr>
          <p:nvPr/>
        </p:nvSpPr>
        <p:spPr>
          <a:xfrm>
            <a:off x="131512" y="539617"/>
            <a:ext cx="1419204"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a:solidFill>
                  <a:schemeClr val="bg1"/>
                </a:solidFill>
                <a:latin typeface="Arial Black" panose="020B0A04020102020204" pitchFamily="34" charset="0"/>
              </a:rPr>
              <a:t>INTEGRATION</a:t>
            </a:r>
          </a:p>
        </p:txBody>
      </p:sp>
      <p:sp>
        <p:nvSpPr>
          <p:cNvPr id="38" name="Text Placeholder 189">
            <a:extLst>
              <a:ext uri="{FF2B5EF4-FFF2-40B4-BE49-F238E27FC236}">
                <a16:creationId xmlns:a16="http://schemas.microsoft.com/office/drawing/2014/main" id="{CD391826-1646-4D15-A013-8BF76AEB3025}"/>
              </a:ext>
            </a:extLst>
          </p:cNvPr>
          <p:cNvSpPr txBox="1">
            <a:spLocks/>
          </p:cNvSpPr>
          <p:nvPr/>
        </p:nvSpPr>
        <p:spPr>
          <a:xfrm>
            <a:off x="3571108" y="4571699"/>
            <a:ext cx="2356560"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FINNISHCOURSES.FI</a:t>
            </a:r>
          </a:p>
        </p:txBody>
      </p:sp>
      <p:sp>
        <p:nvSpPr>
          <p:cNvPr id="39" name="TextBox 38">
            <a:extLst>
              <a:ext uri="{FF2B5EF4-FFF2-40B4-BE49-F238E27FC236}">
                <a16:creationId xmlns:a16="http://schemas.microsoft.com/office/drawing/2014/main" id="{3B50CA16-CB5C-4782-819E-B3BF090E04BF}"/>
              </a:ext>
            </a:extLst>
          </p:cNvPr>
          <p:cNvSpPr txBox="1"/>
          <p:nvPr/>
        </p:nvSpPr>
        <p:spPr>
          <a:xfrm>
            <a:off x="3655070" y="4755351"/>
            <a:ext cx="2240535" cy="646331"/>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hlinkClick r:id="rId5"/>
              </a:rPr>
              <a:t>InfoFinland provides</a:t>
            </a:r>
            <a:r>
              <a:rPr lang="en-GB" sz="900">
                <a:latin typeface="Arial" panose="020B0604020202020204" pitchFamily="34" charset="0"/>
                <a:cs typeface="Arial" panose="020B0604020202020204" pitchFamily="34" charset="0"/>
              </a:rPr>
              <a:t> online study materials for the Finnish language which is open for everyone.</a:t>
            </a:r>
          </a:p>
        </p:txBody>
      </p:sp>
    </p:spTree>
    <p:extLst>
      <p:ext uri="{BB962C8B-B14F-4D97-AF65-F5344CB8AC3E}">
        <p14:creationId xmlns:p14="http://schemas.microsoft.com/office/powerpoint/2010/main" val="2406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235ADAD8-29A9-4DF1-8A46-D1BCFBBB666A}"/>
              </a:ext>
            </a:extLst>
          </p:cNvPr>
          <p:cNvSpPr/>
          <p:nvPr/>
        </p:nvSpPr>
        <p:spPr>
          <a:xfrm>
            <a:off x="0" y="0"/>
            <a:ext cx="99060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7" name="Picture 26">
            <a:extLst>
              <a:ext uri="{FF2B5EF4-FFF2-40B4-BE49-F238E27FC236}">
                <a16:creationId xmlns:a16="http://schemas.microsoft.com/office/drawing/2014/main" id="{C22019B6-B325-4BFA-AF9D-66794C3CBB6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7129" y="-355039"/>
            <a:ext cx="9896057" cy="2558205"/>
          </a:xfrm>
          <a:prstGeom prst="rect">
            <a:avLst/>
          </a:prstGeom>
        </p:spPr>
      </p:pic>
      <p:sp>
        <p:nvSpPr>
          <p:cNvPr id="3" name="Text Placeholder 189">
            <a:extLst>
              <a:ext uri="{FF2B5EF4-FFF2-40B4-BE49-F238E27FC236}">
                <a16:creationId xmlns:a16="http://schemas.microsoft.com/office/drawing/2014/main" id="{F623E9A5-3AB3-4F4D-8707-B30F6FC208C5}"/>
              </a:ext>
            </a:extLst>
          </p:cNvPr>
          <p:cNvSpPr txBox="1">
            <a:spLocks/>
          </p:cNvSpPr>
          <p:nvPr/>
        </p:nvSpPr>
        <p:spPr>
          <a:xfrm>
            <a:off x="3016928" y="2087165"/>
            <a:ext cx="2687888"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Living in Inari</a:t>
            </a:r>
          </a:p>
        </p:txBody>
      </p:sp>
      <p:sp>
        <p:nvSpPr>
          <p:cNvPr id="5" name="Freeform: Shape 4">
            <a:extLst>
              <a:ext uri="{FF2B5EF4-FFF2-40B4-BE49-F238E27FC236}">
                <a16:creationId xmlns:a16="http://schemas.microsoft.com/office/drawing/2014/main" id="{25046B01-BFC6-4E2A-A779-4531FB512632}"/>
              </a:ext>
            </a:extLst>
          </p:cNvPr>
          <p:cNvSpPr/>
          <p:nvPr/>
        </p:nvSpPr>
        <p:spPr>
          <a:xfrm>
            <a:off x="330204" y="3499582"/>
            <a:ext cx="9143992" cy="3167436"/>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9" name="Text Placeholder 189">
            <a:extLst>
              <a:ext uri="{FF2B5EF4-FFF2-40B4-BE49-F238E27FC236}">
                <a16:creationId xmlns:a16="http://schemas.microsoft.com/office/drawing/2014/main" id="{A9A74B32-1FC4-4EDE-AEBC-A4A308EEE037}"/>
              </a:ext>
            </a:extLst>
          </p:cNvPr>
          <p:cNvSpPr txBox="1">
            <a:spLocks/>
          </p:cNvSpPr>
          <p:nvPr/>
        </p:nvSpPr>
        <p:spPr>
          <a:xfrm>
            <a:off x="436996" y="3587127"/>
            <a:ext cx="2520000"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AINOLA</a:t>
            </a:r>
          </a:p>
        </p:txBody>
      </p:sp>
      <p:sp>
        <p:nvSpPr>
          <p:cNvPr id="10" name="TextBox 9">
            <a:extLst>
              <a:ext uri="{FF2B5EF4-FFF2-40B4-BE49-F238E27FC236}">
                <a16:creationId xmlns:a16="http://schemas.microsoft.com/office/drawing/2014/main" id="{E83516F9-CBB1-477E-AADE-1BA98D022DAB}"/>
              </a:ext>
            </a:extLst>
          </p:cNvPr>
          <p:cNvSpPr txBox="1"/>
          <p:nvPr/>
        </p:nvSpPr>
        <p:spPr>
          <a:xfrm>
            <a:off x="533399" y="3770779"/>
            <a:ext cx="2944399" cy="646331"/>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hlinkClick r:id="rId5"/>
              </a:rPr>
              <a:t>At the Ainola Inclusion Centre</a:t>
            </a:r>
            <a:r>
              <a:rPr lang="en-GB" sz="900">
                <a:latin typeface="Arial" panose="020B0604020202020204" pitchFamily="34" charset="0"/>
                <a:cs typeface="Arial" panose="020B0604020202020204" pitchFamily="34" charset="0"/>
              </a:rPr>
              <a:t>, you can take part in events and hobby meet-ups, read magazines, have coffee with local people, use the virtual service point or use the TE Office's telephone.</a:t>
            </a:r>
          </a:p>
        </p:txBody>
      </p:sp>
      <p:cxnSp>
        <p:nvCxnSpPr>
          <p:cNvPr id="11" name="Straight Connector 10">
            <a:extLst>
              <a:ext uri="{FF2B5EF4-FFF2-40B4-BE49-F238E27FC236}">
                <a16:creationId xmlns:a16="http://schemas.microsoft.com/office/drawing/2014/main" id="{DEE064CA-16EA-4FA2-9129-754C599EC2BD}"/>
              </a:ext>
            </a:extLst>
          </p:cNvPr>
          <p:cNvCxnSpPr>
            <a:cxnSpLocks/>
          </p:cNvCxnSpPr>
          <p:nvPr/>
        </p:nvCxnSpPr>
        <p:spPr>
          <a:xfrm flipV="1">
            <a:off x="857020" y="3113965"/>
            <a:ext cx="0" cy="315035"/>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131B246-C17D-4019-ADD8-A70AF6EB5222}"/>
              </a:ext>
            </a:extLst>
          </p:cNvPr>
          <p:cNvSpPr/>
          <p:nvPr/>
        </p:nvSpPr>
        <p:spPr>
          <a:xfrm>
            <a:off x="2533820" y="1655217"/>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Connector: Elbow 24">
            <a:extLst>
              <a:ext uri="{FF2B5EF4-FFF2-40B4-BE49-F238E27FC236}">
                <a16:creationId xmlns:a16="http://schemas.microsoft.com/office/drawing/2014/main" id="{CA826984-B5E9-4A56-8DE6-4014A8B5A752}"/>
              </a:ext>
            </a:extLst>
          </p:cNvPr>
          <p:cNvCxnSpPr>
            <a:cxnSpLocks/>
            <a:stCxn id="3" idx="1"/>
            <a:endCxn id="22" idx="4"/>
          </p:cNvCxnSpPr>
          <p:nvPr/>
        </p:nvCxnSpPr>
        <p:spPr>
          <a:xfrm rot="10800000">
            <a:off x="2710362" y="2008298"/>
            <a:ext cx="306567" cy="296920"/>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32" name="Text Placeholder 189">
            <a:extLst>
              <a:ext uri="{FF2B5EF4-FFF2-40B4-BE49-F238E27FC236}">
                <a16:creationId xmlns:a16="http://schemas.microsoft.com/office/drawing/2014/main" id="{60003481-0A64-43A4-84E9-87588F5EDDB0}"/>
              </a:ext>
            </a:extLst>
          </p:cNvPr>
          <p:cNvSpPr txBox="1">
            <a:spLocks/>
          </p:cNvSpPr>
          <p:nvPr/>
        </p:nvSpPr>
        <p:spPr>
          <a:xfrm>
            <a:off x="6629558" y="3587127"/>
            <a:ext cx="2520000" cy="36933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SÁMI CULTURE</a:t>
            </a:r>
          </a:p>
        </p:txBody>
      </p:sp>
      <p:sp>
        <p:nvSpPr>
          <p:cNvPr id="33" name="TextBox 32">
            <a:extLst>
              <a:ext uri="{FF2B5EF4-FFF2-40B4-BE49-F238E27FC236}">
                <a16:creationId xmlns:a16="http://schemas.microsoft.com/office/drawing/2014/main" id="{E5829EC4-5FB9-422E-9C4C-5FABAF774786}"/>
              </a:ext>
            </a:extLst>
          </p:cNvPr>
          <p:cNvSpPr txBox="1"/>
          <p:nvPr/>
        </p:nvSpPr>
        <p:spPr>
          <a:xfrm>
            <a:off x="6725848" y="3773125"/>
            <a:ext cx="2418518" cy="923330"/>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rPr>
              <a:t>The Sámi culture is strong in Inari-Saariselkä, and anyone is welcome to events arranged by Sámi people. </a:t>
            </a:r>
            <a:r>
              <a:rPr lang="en-GB" sz="900">
                <a:latin typeface="Arial" panose="020B0604020202020204" pitchFamily="34" charset="0"/>
                <a:cs typeface="Arial" panose="020B0604020202020204" pitchFamily="34" charset="0"/>
                <a:hlinkClick r:id="rId6"/>
              </a:rPr>
              <a:t>The Sámi Parliament</a:t>
            </a:r>
            <a:r>
              <a:rPr lang="en-GB" sz="900">
                <a:latin typeface="Arial" panose="020B0604020202020204" pitchFamily="34" charset="0"/>
                <a:cs typeface="Arial" panose="020B0604020202020204" pitchFamily="34" charset="0"/>
              </a:rPr>
              <a:t>, </a:t>
            </a:r>
            <a:r>
              <a:rPr lang="en-GB" sz="900">
                <a:latin typeface="Arial" panose="020B0604020202020204" pitchFamily="34" charset="0"/>
                <a:cs typeface="Arial" panose="020B0604020202020204" pitchFamily="34" charset="0"/>
                <a:hlinkClick r:id="rId7"/>
              </a:rPr>
              <a:t>Siida</a:t>
            </a:r>
            <a:r>
              <a:rPr lang="en-GB" sz="900">
                <a:latin typeface="Arial" panose="020B0604020202020204" pitchFamily="34" charset="0"/>
                <a:cs typeface="Arial" panose="020B0604020202020204" pitchFamily="34" charset="0"/>
              </a:rPr>
              <a:t> and </a:t>
            </a:r>
            <a:r>
              <a:rPr lang="en-GB" sz="900">
                <a:latin typeface="Arial" panose="020B0604020202020204" pitchFamily="34" charset="0"/>
                <a:cs typeface="Arial" panose="020B0604020202020204" pitchFamily="34" charset="0"/>
                <a:hlinkClick r:id="rId8"/>
              </a:rPr>
              <a:t>the Sámi Cultural Centre Sajos</a:t>
            </a:r>
            <a:r>
              <a:rPr lang="en-GB" sz="900">
                <a:latin typeface="Arial" panose="020B0604020202020204" pitchFamily="34" charset="0"/>
                <a:cs typeface="Arial" panose="020B0604020202020204" pitchFamily="34" charset="0"/>
              </a:rPr>
              <a:t> have a lot of great information about being Sámi and its significance for the identity of the area.</a:t>
            </a:r>
          </a:p>
        </p:txBody>
      </p:sp>
      <p:sp>
        <p:nvSpPr>
          <p:cNvPr id="41" name="Text Placeholder 189">
            <a:extLst>
              <a:ext uri="{FF2B5EF4-FFF2-40B4-BE49-F238E27FC236}">
                <a16:creationId xmlns:a16="http://schemas.microsoft.com/office/drawing/2014/main" id="{500FB193-D85F-441D-A7D5-BF09894D44B5}"/>
              </a:ext>
            </a:extLst>
          </p:cNvPr>
          <p:cNvSpPr txBox="1">
            <a:spLocks/>
          </p:cNvSpPr>
          <p:nvPr/>
        </p:nvSpPr>
        <p:spPr>
          <a:xfrm>
            <a:off x="3504793" y="3587127"/>
            <a:ext cx="2520000"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ADULT EDUCATION CENTRE</a:t>
            </a:r>
          </a:p>
        </p:txBody>
      </p:sp>
      <p:sp>
        <p:nvSpPr>
          <p:cNvPr id="42" name="TextBox 41">
            <a:extLst>
              <a:ext uri="{FF2B5EF4-FFF2-40B4-BE49-F238E27FC236}">
                <a16:creationId xmlns:a16="http://schemas.microsoft.com/office/drawing/2014/main" id="{1C239675-698E-43FF-8E17-B29329F351F4}"/>
              </a:ext>
            </a:extLst>
          </p:cNvPr>
          <p:cNvSpPr txBox="1"/>
          <p:nvPr/>
        </p:nvSpPr>
        <p:spPr>
          <a:xfrm>
            <a:off x="3588756" y="3770779"/>
            <a:ext cx="2520000" cy="507831"/>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rPr>
              <a:t>The Adult Education Centre has more to offer than just languages: you can learn handicrafts, fine arts, music, dance and physical activity </a:t>
            </a:r>
            <a:r>
              <a:rPr lang="en-GB" sz="900">
                <a:latin typeface="Arial" panose="020B0604020202020204" pitchFamily="34" charset="0"/>
                <a:cs typeface="Arial" panose="020B0604020202020204" pitchFamily="34" charset="0"/>
                <a:hlinkClick r:id="rId9"/>
              </a:rPr>
              <a:t>on the courses</a:t>
            </a:r>
            <a:r>
              <a:rPr lang="en-GB" sz="900">
                <a:latin typeface="Arial" panose="020B0604020202020204" pitchFamily="34" charset="0"/>
                <a:cs typeface="Arial" panose="020B0604020202020204" pitchFamily="34" charset="0"/>
              </a:rPr>
              <a:t> at the Centre in Inari.</a:t>
            </a:r>
          </a:p>
        </p:txBody>
      </p:sp>
      <p:sp>
        <p:nvSpPr>
          <p:cNvPr id="29" name="Text Placeholder 189">
            <a:extLst>
              <a:ext uri="{FF2B5EF4-FFF2-40B4-BE49-F238E27FC236}">
                <a16:creationId xmlns:a16="http://schemas.microsoft.com/office/drawing/2014/main" id="{855A37EC-7BFF-4321-A4F3-6DD052E3FB48}"/>
              </a:ext>
            </a:extLst>
          </p:cNvPr>
          <p:cNvSpPr txBox="1">
            <a:spLocks/>
          </p:cNvSpPr>
          <p:nvPr/>
        </p:nvSpPr>
        <p:spPr>
          <a:xfrm>
            <a:off x="444441" y="4469895"/>
            <a:ext cx="2520000"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FAMILY CAFÉ ACTIVITIES</a:t>
            </a:r>
          </a:p>
        </p:txBody>
      </p:sp>
      <p:sp>
        <p:nvSpPr>
          <p:cNvPr id="30" name="TextBox 29">
            <a:extLst>
              <a:ext uri="{FF2B5EF4-FFF2-40B4-BE49-F238E27FC236}">
                <a16:creationId xmlns:a16="http://schemas.microsoft.com/office/drawing/2014/main" id="{4DC96713-BA9B-4168-B3A4-488DE36DC1E7}"/>
              </a:ext>
            </a:extLst>
          </p:cNvPr>
          <p:cNvSpPr txBox="1"/>
          <p:nvPr/>
        </p:nvSpPr>
        <p:spPr>
          <a:xfrm>
            <a:off x="546036" y="4653547"/>
            <a:ext cx="2772211" cy="507831"/>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hlinkClick r:id="rId10"/>
              </a:rPr>
              <a:t>Family cafés</a:t>
            </a:r>
            <a:r>
              <a:rPr lang="en-GB" sz="900">
                <a:latin typeface="Arial" panose="020B0604020202020204" pitchFamily="34" charset="0"/>
                <a:cs typeface="Arial" panose="020B0604020202020204" pitchFamily="34" charset="0"/>
              </a:rPr>
              <a:t> are places for both children and adults to meet each other and spend time together. It is also a meeting place for different generations and cultures.</a:t>
            </a:r>
          </a:p>
        </p:txBody>
      </p:sp>
      <p:sp>
        <p:nvSpPr>
          <p:cNvPr id="48" name="Text Placeholder 189">
            <a:extLst>
              <a:ext uri="{FF2B5EF4-FFF2-40B4-BE49-F238E27FC236}">
                <a16:creationId xmlns:a16="http://schemas.microsoft.com/office/drawing/2014/main" id="{0CDE3510-C04D-4C5D-86A3-9F4CAF7A9B42}"/>
              </a:ext>
            </a:extLst>
          </p:cNvPr>
          <p:cNvSpPr txBox="1">
            <a:spLocks/>
          </p:cNvSpPr>
          <p:nvPr/>
        </p:nvSpPr>
        <p:spPr>
          <a:xfrm>
            <a:off x="3566681" y="4610436"/>
            <a:ext cx="2520000" cy="5078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CULTURAL AND LEISURE SERVICES</a:t>
            </a:r>
          </a:p>
        </p:txBody>
      </p:sp>
      <p:sp>
        <p:nvSpPr>
          <p:cNvPr id="49" name="TextBox 48">
            <a:extLst>
              <a:ext uri="{FF2B5EF4-FFF2-40B4-BE49-F238E27FC236}">
                <a16:creationId xmlns:a16="http://schemas.microsoft.com/office/drawing/2014/main" id="{F8CFAFAF-71F5-4FE1-9318-5A96CF831D0E}"/>
              </a:ext>
            </a:extLst>
          </p:cNvPr>
          <p:cNvSpPr txBox="1"/>
          <p:nvPr/>
        </p:nvSpPr>
        <p:spPr>
          <a:xfrm>
            <a:off x="3557143" y="4937610"/>
            <a:ext cx="252000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The multicultural </a:t>
            </a:r>
            <a:r>
              <a:rPr lang="en-GB" sz="900" dirty="0">
                <a:latin typeface="Arial" panose="020B0604020202020204" pitchFamily="34" charset="0"/>
                <a:cs typeface="Arial" panose="020B0604020202020204" pitchFamily="34" charset="0"/>
                <a:hlinkClick r:id="rId11"/>
              </a:rPr>
              <a:t>Inari</a:t>
            </a:r>
            <a:r>
              <a:rPr lang="en-GB" sz="900" dirty="0">
                <a:latin typeface="Arial" panose="020B0604020202020204" pitchFamily="34" charset="0"/>
                <a:cs typeface="Arial" panose="020B0604020202020204" pitchFamily="34" charset="0"/>
              </a:rPr>
              <a:t> offers good opportunities to enjoy different forms of culture and many hobbies.</a:t>
            </a:r>
          </a:p>
        </p:txBody>
      </p:sp>
      <p:sp>
        <p:nvSpPr>
          <p:cNvPr id="50" name="Text Placeholder 189">
            <a:extLst>
              <a:ext uri="{FF2B5EF4-FFF2-40B4-BE49-F238E27FC236}">
                <a16:creationId xmlns:a16="http://schemas.microsoft.com/office/drawing/2014/main" id="{2F622B5B-D2D9-45B6-B99A-894D336B63FD}"/>
              </a:ext>
            </a:extLst>
          </p:cNvPr>
          <p:cNvSpPr txBox="1">
            <a:spLocks/>
          </p:cNvSpPr>
          <p:nvPr/>
        </p:nvSpPr>
        <p:spPr>
          <a:xfrm>
            <a:off x="3510814" y="5495329"/>
            <a:ext cx="2520000" cy="31064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VIRTUAL COMMUNITIES</a:t>
            </a:r>
          </a:p>
        </p:txBody>
      </p:sp>
      <p:sp>
        <p:nvSpPr>
          <p:cNvPr id="51" name="TextBox 50">
            <a:extLst>
              <a:ext uri="{FF2B5EF4-FFF2-40B4-BE49-F238E27FC236}">
                <a16:creationId xmlns:a16="http://schemas.microsoft.com/office/drawing/2014/main" id="{BE8B82AD-B995-4038-97DF-615D47F9ADD4}"/>
              </a:ext>
            </a:extLst>
          </p:cNvPr>
          <p:cNvSpPr txBox="1"/>
          <p:nvPr/>
        </p:nvSpPr>
        <p:spPr>
          <a:xfrm>
            <a:off x="3612409" y="5672130"/>
            <a:ext cx="2971393"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Inari also has an active Facebook peer support group of immigrants, </a:t>
            </a:r>
            <a:r>
              <a:rPr lang="en-GB" sz="900" dirty="0">
                <a:latin typeface="Arial" panose="020B0604020202020204" pitchFamily="34" charset="0"/>
                <a:cs typeface="Arial" panose="020B0604020202020204" pitchFamily="34" charset="0"/>
                <a:hlinkClick r:id="rId12"/>
              </a:rPr>
              <a:t>Arctic Life Inari</a:t>
            </a:r>
            <a:r>
              <a:rPr lang="en-GB" sz="900" dirty="0">
                <a:latin typeface="Arial" panose="020B0604020202020204" pitchFamily="34" charset="0"/>
                <a:cs typeface="Arial" panose="020B0604020202020204" pitchFamily="34" charset="0"/>
              </a:rPr>
              <a:t>, and the social media channels of the </a:t>
            </a:r>
            <a:r>
              <a:rPr lang="en-GB" sz="900" dirty="0">
                <a:latin typeface="Arial" panose="020B0604020202020204" pitchFamily="34" charset="0"/>
                <a:cs typeface="Arial" panose="020B0604020202020204" pitchFamily="34" charset="0"/>
                <a:hlinkClick r:id="rId13"/>
              </a:rPr>
              <a:t>municipality of Inari </a:t>
            </a:r>
            <a:r>
              <a:rPr lang="en-GB" sz="900" dirty="0">
                <a:latin typeface="Arial" panose="020B0604020202020204" pitchFamily="34" charset="0"/>
                <a:cs typeface="Arial" panose="020B0604020202020204" pitchFamily="34" charset="0"/>
              </a:rPr>
              <a:t>provide up-to-date information on municipal matters.</a:t>
            </a:r>
          </a:p>
        </p:txBody>
      </p:sp>
      <p:sp>
        <p:nvSpPr>
          <p:cNvPr id="52" name="Text Placeholder 189">
            <a:extLst>
              <a:ext uri="{FF2B5EF4-FFF2-40B4-BE49-F238E27FC236}">
                <a16:creationId xmlns:a16="http://schemas.microsoft.com/office/drawing/2014/main" id="{1949B3D2-FAA9-449B-BFF0-1269E2F1618C}"/>
              </a:ext>
            </a:extLst>
          </p:cNvPr>
          <p:cNvSpPr txBox="1">
            <a:spLocks/>
          </p:cNvSpPr>
          <p:nvPr/>
        </p:nvSpPr>
        <p:spPr>
          <a:xfrm>
            <a:off x="6589356" y="4920735"/>
            <a:ext cx="2520000"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INTERPRETING SERVICES</a:t>
            </a:r>
          </a:p>
        </p:txBody>
      </p:sp>
      <p:sp>
        <p:nvSpPr>
          <p:cNvPr id="53" name="TextBox 52">
            <a:extLst>
              <a:ext uri="{FF2B5EF4-FFF2-40B4-BE49-F238E27FC236}">
                <a16:creationId xmlns:a16="http://schemas.microsoft.com/office/drawing/2014/main" id="{A6DE88DD-435D-41F6-A5F6-FA8ADB68C2A1}"/>
              </a:ext>
            </a:extLst>
          </p:cNvPr>
          <p:cNvSpPr txBox="1"/>
          <p:nvPr/>
        </p:nvSpPr>
        <p:spPr>
          <a:xfrm>
            <a:off x="6700314" y="5072302"/>
            <a:ext cx="2409042"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When handling matters with the authorities, you will be provided with interpreting services. </a:t>
            </a:r>
          </a:p>
        </p:txBody>
      </p:sp>
      <p:sp>
        <p:nvSpPr>
          <p:cNvPr id="54" name="Text Placeholder 189">
            <a:extLst>
              <a:ext uri="{FF2B5EF4-FFF2-40B4-BE49-F238E27FC236}">
                <a16:creationId xmlns:a16="http://schemas.microsoft.com/office/drawing/2014/main" id="{E7CFB33C-8CFC-4C00-A732-22DD504F2A5F}"/>
              </a:ext>
            </a:extLst>
          </p:cNvPr>
          <p:cNvSpPr txBox="1">
            <a:spLocks/>
          </p:cNvSpPr>
          <p:nvPr/>
        </p:nvSpPr>
        <p:spPr>
          <a:xfrm>
            <a:off x="447799" y="5356266"/>
            <a:ext cx="2520000" cy="239732"/>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ORGANISATIONAL ACTIVITIES</a:t>
            </a:r>
          </a:p>
        </p:txBody>
      </p:sp>
      <p:sp>
        <p:nvSpPr>
          <p:cNvPr id="55" name="TextBox 54">
            <a:extLst>
              <a:ext uri="{FF2B5EF4-FFF2-40B4-BE49-F238E27FC236}">
                <a16:creationId xmlns:a16="http://schemas.microsoft.com/office/drawing/2014/main" id="{D0213E3C-E27E-425A-AC70-B602513F0757}"/>
              </a:ext>
            </a:extLst>
          </p:cNvPr>
          <p:cNvSpPr txBox="1"/>
          <p:nvPr/>
        </p:nvSpPr>
        <p:spPr>
          <a:xfrm>
            <a:off x="531761" y="5539918"/>
            <a:ext cx="2817747" cy="923330"/>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hlinkClick r:id="rId14"/>
              </a:rPr>
              <a:t>Organisations </a:t>
            </a:r>
            <a:r>
              <a:rPr lang="en-GB" sz="900">
                <a:latin typeface="Arial" panose="020B0604020202020204" pitchFamily="34" charset="0"/>
                <a:cs typeface="Arial" panose="020B0604020202020204" pitchFamily="34" charset="0"/>
              </a:rPr>
              <a:t>promote in numerous different ways citizens’ well-being, inclusion, life management skills, social life and skills needed for working life.</a:t>
            </a:r>
          </a:p>
          <a:p>
            <a:r>
              <a:rPr lang="en-GB" sz="900">
                <a:latin typeface="Arial" panose="020B0604020202020204" pitchFamily="34" charset="0"/>
                <a:cs typeface="Arial" panose="020B0604020202020204" pitchFamily="34" charset="0"/>
              </a:rPr>
              <a:t>Village associations are local non-governmental organisations which have the role of being a joint forum for the different associations and actors in the village. </a:t>
            </a:r>
          </a:p>
        </p:txBody>
      </p:sp>
      <p:sp>
        <p:nvSpPr>
          <p:cNvPr id="56" name="TextBox 55">
            <a:extLst>
              <a:ext uri="{FF2B5EF4-FFF2-40B4-BE49-F238E27FC236}">
                <a16:creationId xmlns:a16="http://schemas.microsoft.com/office/drawing/2014/main" id="{66E00C32-CCB6-410D-9B62-44D6AD33DA53}"/>
              </a:ext>
            </a:extLst>
          </p:cNvPr>
          <p:cNvSpPr txBox="1"/>
          <p:nvPr/>
        </p:nvSpPr>
        <p:spPr>
          <a:xfrm>
            <a:off x="263670" y="2675732"/>
            <a:ext cx="1186700" cy="461665"/>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Feeling welcome</a:t>
            </a:r>
          </a:p>
        </p:txBody>
      </p:sp>
      <p:sp>
        <p:nvSpPr>
          <p:cNvPr id="57" name="TextBox 56">
            <a:extLst>
              <a:ext uri="{FF2B5EF4-FFF2-40B4-BE49-F238E27FC236}">
                <a16:creationId xmlns:a16="http://schemas.microsoft.com/office/drawing/2014/main" id="{58A188C2-09AE-4EF5-81BA-580E1007858E}"/>
              </a:ext>
            </a:extLst>
          </p:cNvPr>
          <p:cNvSpPr txBox="1"/>
          <p:nvPr/>
        </p:nvSpPr>
        <p:spPr>
          <a:xfrm>
            <a:off x="1450370" y="2681483"/>
            <a:ext cx="1259991" cy="461665"/>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Social life</a:t>
            </a:r>
          </a:p>
        </p:txBody>
      </p:sp>
      <p:sp>
        <p:nvSpPr>
          <p:cNvPr id="58" name="TextBox 57">
            <a:extLst>
              <a:ext uri="{FF2B5EF4-FFF2-40B4-BE49-F238E27FC236}">
                <a16:creationId xmlns:a16="http://schemas.microsoft.com/office/drawing/2014/main" id="{D750D3BE-7362-433E-B83F-97E1A343199C}"/>
              </a:ext>
            </a:extLst>
          </p:cNvPr>
          <p:cNvSpPr txBox="1"/>
          <p:nvPr/>
        </p:nvSpPr>
        <p:spPr>
          <a:xfrm>
            <a:off x="7896245" y="2541847"/>
            <a:ext cx="1726610" cy="646331"/>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Meaningful leisure time and opportunities</a:t>
            </a:r>
          </a:p>
        </p:txBody>
      </p:sp>
      <p:sp>
        <p:nvSpPr>
          <p:cNvPr id="59" name="TextBox 58">
            <a:extLst>
              <a:ext uri="{FF2B5EF4-FFF2-40B4-BE49-F238E27FC236}">
                <a16:creationId xmlns:a16="http://schemas.microsoft.com/office/drawing/2014/main" id="{B8CC05F7-2ADD-4113-8EE5-1457A5EC8D99}"/>
              </a:ext>
            </a:extLst>
          </p:cNvPr>
          <p:cNvSpPr txBox="1"/>
          <p:nvPr/>
        </p:nvSpPr>
        <p:spPr>
          <a:xfrm>
            <a:off x="3930277" y="2696473"/>
            <a:ext cx="1732888" cy="461665"/>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Low threshold for participation</a:t>
            </a:r>
          </a:p>
        </p:txBody>
      </p:sp>
      <p:sp>
        <p:nvSpPr>
          <p:cNvPr id="60" name="TextBox 59">
            <a:extLst>
              <a:ext uri="{FF2B5EF4-FFF2-40B4-BE49-F238E27FC236}">
                <a16:creationId xmlns:a16="http://schemas.microsoft.com/office/drawing/2014/main" id="{17AA5241-B794-4190-9172-05F4B03E283C}"/>
              </a:ext>
            </a:extLst>
          </p:cNvPr>
          <p:cNvSpPr txBox="1"/>
          <p:nvPr/>
        </p:nvSpPr>
        <p:spPr>
          <a:xfrm>
            <a:off x="5572822" y="2512420"/>
            <a:ext cx="2418513" cy="646331"/>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Getting to know local culture and operating methods</a:t>
            </a:r>
          </a:p>
        </p:txBody>
      </p:sp>
      <p:sp>
        <p:nvSpPr>
          <p:cNvPr id="61" name="TextBox 60">
            <a:extLst>
              <a:ext uri="{FF2B5EF4-FFF2-40B4-BE49-F238E27FC236}">
                <a16:creationId xmlns:a16="http://schemas.microsoft.com/office/drawing/2014/main" id="{101BEA06-B837-43A2-92C0-CE82ED9AC75A}"/>
              </a:ext>
            </a:extLst>
          </p:cNvPr>
          <p:cNvSpPr txBox="1"/>
          <p:nvPr/>
        </p:nvSpPr>
        <p:spPr>
          <a:xfrm>
            <a:off x="2651120" y="2696473"/>
            <a:ext cx="1420920" cy="461665"/>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Connections with locals</a:t>
            </a:r>
          </a:p>
        </p:txBody>
      </p:sp>
      <p:cxnSp>
        <p:nvCxnSpPr>
          <p:cNvPr id="62" name="Straight Connector 61">
            <a:extLst>
              <a:ext uri="{FF2B5EF4-FFF2-40B4-BE49-F238E27FC236}">
                <a16:creationId xmlns:a16="http://schemas.microsoft.com/office/drawing/2014/main" id="{6AE03E27-64DA-4094-A466-D7020FFE60EA}"/>
              </a:ext>
            </a:extLst>
          </p:cNvPr>
          <p:cNvCxnSpPr>
            <a:cxnSpLocks/>
          </p:cNvCxnSpPr>
          <p:nvPr/>
        </p:nvCxnSpPr>
        <p:spPr>
          <a:xfrm flipV="1">
            <a:off x="2080365" y="3113964"/>
            <a:ext cx="0" cy="315035"/>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EF9016F-A60A-4228-9F56-DA57A8479F1F}"/>
              </a:ext>
            </a:extLst>
          </p:cNvPr>
          <p:cNvCxnSpPr>
            <a:cxnSpLocks/>
          </p:cNvCxnSpPr>
          <p:nvPr/>
        </p:nvCxnSpPr>
        <p:spPr>
          <a:xfrm flipV="1">
            <a:off x="3305611" y="3113964"/>
            <a:ext cx="0" cy="315035"/>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957A81D-BB7D-4A54-93AC-09751A751E1D}"/>
              </a:ext>
            </a:extLst>
          </p:cNvPr>
          <p:cNvCxnSpPr>
            <a:cxnSpLocks/>
          </p:cNvCxnSpPr>
          <p:nvPr/>
        </p:nvCxnSpPr>
        <p:spPr>
          <a:xfrm flipV="1">
            <a:off x="4759601" y="3113964"/>
            <a:ext cx="0" cy="315035"/>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D8C4C3-D494-4646-B850-346837E7E401}"/>
              </a:ext>
            </a:extLst>
          </p:cNvPr>
          <p:cNvCxnSpPr>
            <a:cxnSpLocks/>
          </p:cNvCxnSpPr>
          <p:nvPr/>
        </p:nvCxnSpPr>
        <p:spPr>
          <a:xfrm flipV="1">
            <a:off x="6624366" y="3113963"/>
            <a:ext cx="0" cy="315035"/>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FEAE27-BC84-4304-8437-B94A4CD2065E}"/>
              </a:ext>
            </a:extLst>
          </p:cNvPr>
          <p:cNvCxnSpPr>
            <a:cxnSpLocks/>
          </p:cNvCxnSpPr>
          <p:nvPr/>
        </p:nvCxnSpPr>
        <p:spPr>
          <a:xfrm flipV="1">
            <a:off x="8759550" y="3113962"/>
            <a:ext cx="0" cy="315035"/>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68" name="Text Placeholder 189">
            <a:extLst>
              <a:ext uri="{FF2B5EF4-FFF2-40B4-BE49-F238E27FC236}">
                <a16:creationId xmlns:a16="http://schemas.microsoft.com/office/drawing/2014/main" id="{F097638B-F0AB-4222-A47C-E468757469E7}"/>
              </a:ext>
            </a:extLst>
          </p:cNvPr>
          <p:cNvSpPr txBox="1">
            <a:spLocks/>
          </p:cNvSpPr>
          <p:nvPr/>
        </p:nvSpPr>
        <p:spPr>
          <a:xfrm>
            <a:off x="131512" y="539617"/>
            <a:ext cx="1419204"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a:solidFill>
                  <a:schemeClr val="bg1"/>
                </a:solidFill>
                <a:latin typeface="Arial Black" panose="020B0A04020102020204" pitchFamily="34" charset="0"/>
              </a:rPr>
              <a:t>INTEGRATION</a:t>
            </a:r>
          </a:p>
        </p:txBody>
      </p:sp>
      <p:pic>
        <p:nvPicPr>
          <p:cNvPr id="44" name="Picture 43">
            <a:extLst>
              <a:ext uri="{FF2B5EF4-FFF2-40B4-BE49-F238E27FC236}">
                <a16:creationId xmlns:a16="http://schemas.microsoft.com/office/drawing/2014/main" id="{06F36710-A4AC-4502-90EF-044591C4CDB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98735" y="5737517"/>
            <a:ext cx="618745" cy="624841"/>
          </a:xfrm>
          <a:prstGeom prst="rect">
            <a:avLst/>
          </a:prstGeom>
        </p:spPr>
      </p:pic>
      <p:sp>
        <p:nvSpPr>
          <p:cNvPr id="45" name="Text Placeholder 189">
            <a:extLst>
              <a:ext uri="{FF2B5EF4-FFF2-40B4-BE49-F238E27FC236}">
                <a16:creationId xmlns:a16="http://schemas.microsoft.com/office/drawing/2014/main" id="{71973F40-4DB1-4611-A1FB-FB59CD1B231B}"/>
              </a:ext>
            </a:extLst>
          </p:cNvPr>
          <p:cNvSpPr txBox="1">
            <a:spLocks/>
          </p:cNvSpPr>
          <p:nvPr/>
        </p:nvSpPr>
        <p:spPr>
          <a:xfrm>
            <a:off x="7358316" y="5804413"/>
            <a:ext cx="2017253" cy="583325"/>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a:t>IMMIGRATION COORDINATOR</a:t>
            </a:r>
          </a:p>
          <a:p>
            <a:pPr marL="0" indent="0">
              <a:buNone/>
            </a:pPr>
            <a:r>
              <a:rPr lang="en-GB" sz="1000" b="1"/>
              <a:t>IMMIGRATION MENTOR</a:t>
            </a:r>
          </a:p>
        </p:txBody>
      </p:sp>
    </p:spTree>
    <p:extLst>
      <p:ext uri="{BB962C8B-B14F-4D97-AF65-F5344CB8AC3E}">
        <p14:creationId xmlns:p14="http://schemas.microsoft.com/office/powerpoint/2010/main" val="3835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21E3136-FD23-41F7-87E0-06283FACFF72}"/>
              </a:ext>
            </a:extLst>
          </p:cNvPr>
          <p:cNvSpPr/>
          <p:nvPr/>
        </p:nvSpPr>
        <p:spPr>
          <a:xfrm>
            <a:off x="0" y="0"/>
            <a:ext cx="9906000" cy="68580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7" name="Picture 26">
            <a:extLst>
              <a:ext uri="{FF2B5EF4-FFF2-40B4-BE49-F238E27FC236}">
                <a16:creationId xmlns:a16="http://schemas.microsoft.com/office/drawing/2014/main" id="{C22019B6-B325-4BFA-AF9D-66794C3CBB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129" y="-355039"/>
            <a:ext cx="9896057" cy="2558205"/>
          </a:xfrm>
          <a:prstGeom prst="rect">
            <a:avLst/>
          </a:prstGeom>
        </p:spPr>
      </p:pic>
      <p:sp>
        <p:nvSpPr>
          <p:cNvPr id="3" name="Text Placeholder 189">
            <a:extLst>
              <a:ext uri="{FF2B5EF4-FFF2-40B4-BE49-F238E27FC236}">
                <a16:creationId xmlns:a16="http://schemas.microsoft.com/office/drawing/2014/main" id="{F623E9A5-3AB3-4F4D-8707-B30F6FC208C5}"/>
              </a:ext>
            </a:extLst>
          </p:cNvPr>
          <p:cNvSpPr txBox="1">
            <a:spLocks/>
          </p:cNvSpPr>
          <p:nvPr/>
        </p:nvSpPr>
        <p:spPr>
          <a:xfrm>
            <a:off x="1104952" y="2382500"/>
            <a:ext cx="2687888"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UNEMPLOYMENT</a:t>
            </a:r>
          </a:p>
        </p:txBody>
      </p:sp>
      <p:sp>
        <p:nvSpPr>
          <p:cNvPr id="4" name="TextBox 3">
            <a:extLst>
              <a:ext uri="{FF2B5EF4-FFF2-40B4-BE49-F238E27FC236}">
                <a16:creationId xmlns:a16="http://schemas.microsoft.com/office/drawing/2014/main" id="{C1DE1B56-5EEA-4459-AADF-2E0964EBAF39}"/>
              </a:ext>
            </a:extLst>
          </p:cNvPr>
          <p:cNvSpPr txBox="1"/>
          <p:nvPr/>
        </p:nvSpPr>
        <p:spPr>
          <a:xfrm>
            <a:off x="1026476" y="2676883"/>
            <a:ext cx="2151089" cy="276999"/>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What if I become unemployed?</a:t>
            </a:r>
          </a:p>
        </p:txBody>
      </p:sp>
      <p:sp>
        <p:nvSpPr>
          <p:cNvPr id="22" name="Oval 21">
            <a:extLst>
              <a:ext uri="{FF2B5EF4-FFF2-40B4-BE49-F238E27FC236}">
                <a16:creationId xmlns:a16="http://schemas.microsoft.com/office/drawing/2014/main" id="{0131B246-C17D-4019-ADD8-A70AF6EB5222}"/>
              </a:ext>
            </a:extLst>
          </p:cNvPr>
          <p:cNvSpPr/>
          <p:nvPr/>
        </p:nvSpPr>
        <p:spPr>
          <a:xfrm>
            <a:off x="621844" y="1950552"/>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Connector: Elbow 24">
            <a:extLst>
              <a:ext uri="{FF2B5EF4-FFF2-40B4-BE49-F238E27FC236}">
                <a16:creationId xmlns:a16="http://schemas.microsoft.com/office/drawing/2014/main" id="{CA826984-B5E9-4A56-8DE6-4014A8B5A752}"/>
              </a:ext>
            </a:extLst>
          </p:cNvPr>
          <p:cNvCxnSpPr>
            <a:cxnSpLocks/>
            <a:stCxn id="3" idx="1"/>
            <a:endCxn id="22" idx="4"/>
          </p:cNvCxnSpPr>
          <p:nvPr/>
        </p:nvCxnSpPr>
        <p:spPr>
          <a:xfrm rot="10800000">
            <a:off x="798386" y="2303633"/>
            <a:ext cx="306567" cy="296920"/>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34" name="Text Placeholder 189">
            <a:extLst>
              <a:ext uri="{FF2B5EF4-FFF2-40B4-BE49-F238E27FC236}">
                <a16:creationId xmlns:a16="http://schemas.microsoft.com/office/drawing/2014/main" id="{46EBD043-1049-41D1-AD37-17FCC20BAB8F}"/>
              </a:ext>
            </a:extLst>
          </p:cNvPr>
          <p:cNvSpPr txBox="1">
            <a:spLocks/>
          </p:cNvSpPr>
          <p:nvPr/>
        </p:nvSpPr>
        <p:spPr>
          <a:xfrm>
            <a:off x="7139915" y="1930138"/>
            <a:ext cx="2547487" cy="69074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SUPPLEMENTING COMPETENCE OR FURTHER TRAINING IN A NEW FIELD</a:t>
            </a:r>
          </a:p>
        </p:txBody>
      </p:sp>
      <p:sp>
        <p:nvSpPr>
          <p:cNvPr id="35" name="Oval 34">
            <a:extLst>
              <a:ext uri="{FF2B5EF4-FFF2-40B4-BE49-F238E27FC236}">
                <a16:creationId xmlns:a16="http://schemas.microsoft.com/office/drawing/2014/main" id="{A7A9216D-DD65-4F7A-BBDF-22E629C7ACDB}"/>
              </a:ext>
            </a:extLst>
          </p:cNvPr>
          <p:cNvSpPr/>
          <p:nvPr/>
        </p:nvSpPr>
        <p:spPr>
          <a:xfrm>
            <a:off x="6826142" y="681146"/>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Connector: Elbow 35">
            <a:extLst>
              <a:ext uri="{FF2B5EF4-FFF2-40B4-BE49-F238E27FC236}">
                <a16:creationId xmlns:a16="http://schemas.microsoft.com/office/drawing/2014/main" id="{7A2580A3-DBD0-4DBF-9A5A-46045D2CF65B}"/>
              </a:ext>
            </a:extLst>
          </p:cNvPr>
          <p:cNvCxnSpPr>
            <a:cxnSpLocks/>
            <a:stCxn id="34" idx="1"/>
            <a:endCxn id="35" idx="4"/>
          </p:cNvCxnSpPr>
          <p:nvPr/>
        </p:nvCxnSpPr>
        <p:spPr>
          <a:xfrm rot="10800000">
            <a:off x="7002683" y="1034227"/>
            <a:ext cx="137232" cy="1241284"/>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8CC79C0-87C7-478B-A9CF-563C40CAE0F0}"/>
              </a:ext>
            </a:extLst>
          </p:cNvPr>
          <p:cNvSpPr txBox="1"/>
          <p:nvPr/>
        </p:nvSpPr>
        <p:spPr>
          <a:xfrm>
            <a:off x="7002682" y="2477560"/>
            <a:ext cx="2151089" cy="461665"/>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Unlimited possibilities!</a:t>
            </a:r>
          </a:p>
        </p:txBody>
      </p:sp>
      <p:sp>
        <p:nvSpPr>
          <p:cNvPr id="29" name="Freeform: Shape 28">
            <a:extLst>
              <a:ext uri="{FF2B5EF4-FFF2-40B4-BE49-F238E27FC236}">
                <a16:creationId xmlns:a16="http://schemas.microsoft.com/office/drawing/2014/main" id="{DAEB6FA3-F61C-4078-90B9-15859E41B6A0}"/>
              </a:ext>
            </a:extLst>
          </p:cNvPr>
          <p:cNvSpPr/>
          <p:nvPr/>
        </p:nvSpPr>
        <p:spPr>
          <a:xfrm>
            <a:off x="723033" y="3310149"/>
            <a:ext cx="2710187" cy="3136949"/>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30" name="Text Placeholder 189">
            <a:extLst>
              <a:ext uri="{FF2B5EF4-FFF2-40B4-BE49-F238E27FC236}">
                <a16:creationId xmlns:a16="http://schemas.microsoft.com/office/drawing/2014/main" id="{7AB3C821-BB64-4826-AC2C-C2260C41C518}"/>
              </a:ext>
            </a:extLst>
          </p:cNvPr>
          <p:cNvSpPr txBox="1">
            <a:spLocks/>
          </p:cNvSpPr>
          <p:nvPr/>
        </p:nvSpPr>
        <p:spPr>
          <a:xfrm>
            <a:off x="759539" y="3341614"/>
            <a:ext cx="2687888"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TE OFFICE</a:t>
            </a:r>
          </a:p>
        </p:txBody>
      </p:sp>
      <p:sp>
        <p:nvSpPr>
          <p:cNvPr id="38" name="TextBox 37">
            <a:extLst>
              <a:ext uri="{FF2B5EF4-FFF2-40B4-BE49-F238E27FC236}">
                <a16:creationId xmlns:a16="http://schemas.microsoft.com/office/drawing/2014/main" id="{F9449C83-AB4E-46C5-92BC-D18F90C7CBA8}"/>
              </a:ext>
            </a:extLst>
          </p:cNvPr>
          <p:cNvSpPr txBox="1"/>
          <p:nvPr/>
        </p:nvSpPr>
        <p:spPr>
          <a:xfrm>
            <a:off x="759539" y="3525266"/>
            <a:ext cx="2687888" cy="1615827"/>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If you become unemployed, register immediately as an unemployed jobseeker. </a:t>
            </a:r>
            <a:r>
              <a:rPr lang="en-GB" sz="900" dirty="0">
                <a:latin typeface="Arial" panose="020B0604020202020204" pitchFamily="34" charset="0"/>
                <a:cs typeface="Arial" panose="020B0604020202020204" pitchFamily="34" charset="0"/>
                <a:hlinkClick r:id="rId4"/>
              </a:rPr>
              <a:t>The TE Office</a:t>
            </a:r>
            <a:r>
              <a:rPr lang="en-GB" sz="900" dirty="0">
                <a:latin typeface="Arial" panose="020B0604020202020204" pitchFamily="34" charset="0"/>
                <a:cs typeface="Arial" panose="020B0604020202020204" pitchFamily="34" charset="0"/>
              </a:rPr>
              <a:t> provides employment advice services that can help you find solutions for your situation and to locate a new job. The TE Office can also enable independent studies supported by unemployment benefits and provide job coaching or online integration training for immigrants. The TE Office also offers intensive language training for the unemployed</a:t>
            </a:r>
            <a:r>
              <a:rPr lang="en-GB" sz="900" dirty="0" smtClean="0">
                <a:latin typeface="Arial" panose="020B0604020202020204" pitchFamily="34" charset="0"/>
                <a:cs typeface="Arial" panose="020B0604020202020204" pitchFamily="34" charset="0"/>
              </a:rPr>
              <a:t>.</a:t>
            </a:r>
          </a:p>
          <a:p>
            <a:endParaRPr lang="en-GB" sz="900" dirty="0">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A77DE948-8CB6-4980-A76F-CE1DD6DBB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88" y="7164595"/>
            <a:ext cx="621793" cy="624841"/>
          </a:xfrm>
          <a:prstGeom prst="rect">
            <a:avLst/>
          </a:prstGeom>
        </p:spPr>
      </p:pic>
      <p:sp>
        <p:nvSpPr>
          <p:cNvPr id="48" name="Freeform: Shape 47">
            <a:extLst>
              <a:ext uri="{FF2B5EF4-FFF2-40B4-BE49-F238E27FC236}">
                <a16:creationId xmlns:a16="http://schemas.microsoft.com/office/drawing/2014/main" id="{C9D5E41A-1978-49B4-B6BB-6273920A967B}"/>
              </a:ext>
            </a:extLst>
          </p:cNvPr>
          <p:cNvSpPr/>
          <p:nvPr/>
        </p:nvSpPr>
        <p:spPr>
          <a:xfrm>
            <a:off x="3756334" y="3310149"/>
            <a:ext cx="2710187" cy="3136949"/>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50" name="TextBox 49">
            <a:extLst>
              <a:ext uri="{FF2B5EF4-FFF2-40B4-BE49-F238E27FC236}">
                <a16:creationId xmlns:a16="http://schemas.microsoft.com/office/drawing/2014/main" id="{6B511EF9-D896-491E-B25B-9F71FE01BA0A}"/>
              </a:ext>
            </a:extLst>
          </p:cNvPr>
          <p:cNvSpPr txBox="1"/>
          <p:nvPr/>
        </p:nvSpPr>
        <p:spPr>
          <a:xfrm>
            <a:off x="3823222" y="3864105"/>
            <a:ext cx="2574444" cy="2031325"/>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Educational institutions organise multidisciplinary vocational education and training for both young people and adults. The main campus of </a:t>
            </a:r>
            <a:r>
              <a:rPr lang="en-GB" sz="900" dirty="0">
                <a:latin typeface="Arial" panose="020B0604020202020204" pitchFamily="34" charset="0"/>
                <a:cs typeface="Arial" panose="020B0604020202020204" pitchFamily="34" charset="0"/>
                <a:hlinkClick r:id="rId6"/>
              </a:rPr>
              <a:t>SAKK</a:t>
            </a:r>
            <a:r>
              <a:rPr lang="en-GB" sz="900" dirty="0">
                <a:latin typeface="Arial" panose="020B0604020202020204" pitchFamily="34" charset="0"/>
                <a:cs typeface="Arial" panose="020B0604020202020204" pitchFamily="34" charset="0"/>
              </a:rPr>
              <a:t> is located in Inari and offers 20 different degrees. It is also the only vocational institution that offers Sámi languages and culture in their study offering. </a:t>
            </a:r>
            <a:r>
              <a:rPr lang="en-GB" sz="900" dirty="0">
                <a:latin typeface="Arial" panose="020B0604020202020204" pitchFamily="34" charset="0"/>
                <a:cs typeface="Arial" panose="020B0604020202020204" pitchFamily="34" charset="0"/>
                <a:hlinkClick r:id="rId7"/>
              </a:rPr>
              <a:t>REDU</a:t>
            </a:r>
            <a:r>
              <a:rPr lang="en-GB" sz="900" dirty="0">
                <a:latin typeface="Arial" panose="020B0604020202020204" pitchFamily="34" charset="0"/>
                <a:cs typeface="Arial" panose="020B0604020202020204" pitchFamily="34" charset="0"/>
              </a:rPr>
              <a:t> is the largest vocational institution in Lapland and it operates in the whole Lapland region.</a:t>
            </a:r>
          </a:p>
          <a:p>
            <a:endParaRPr lang="fi-FI"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In the different education centres, you can also supplement and increase your knowledge and skills by taking short courses. For example, you can take a licence training course and then complete the exam for obtaining a hygiene passport, an alcohol passport or a safety passport for the tourism sector.</a:t>
            </a:r>
          </a:p>
        </p:txBody>
      </p:sp>
      <p:sp>
        <p:nvSpPr>
          <p:cNvPr id="51" name="Freeform: Shape 50">
            <a:extLst>
              <a:ext uri="{FF2B5EF4-FFF2-40B4-BE49-F238E27FC236}">
                <a16:creationId xmlns:a16="http://schemas.microsoft.com/office/drawing/2014/main" id="{6B11B3AD-8558-420E-852C-D85EF5F12C76}"/>
              </a:ext>
            </a:extLst>
          </p:cNvPr>
          <p:cNvSpPr/>
          <p:nvPr/>
        </p:nvSpPr>
        <p:spPr>
          <a:xfrm>
            <a:off x="6789636" y="3292600"/>
            <a:ext cx="2710187" cy="2759857"/>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52" name="Text Placeholder 189">
            <a:extLst>
              <a:ext uri="{FF2B5EF4-FFF2-40B4-BE49-F238E27FC236}">
                <a16:creationId xmlns:a16="http://schemas.microsoft.com/office/drawing/2014/main" id="{264043DE-2988-4CCC-9D0F-1B39C713B226}"/>
              </a:ext>
            </a:extLst>
          </p:cNvPr>
          <p:cNvSpPr txBox="1">
            <a:spLocks/>
          </p:cNvSpPr>
          <p:nvPr/>
        </p:nvSpPr>
        <p:spPr>
          <a:xfrm>
            <a:off x="6826142" y="3341614"/>
            <a:ext cx="2687888"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TE OFFICE</a:t>
            </a:r>
          </a:p>
        </p:txBody>
      </p:sp>
      <p:sp>
        <p:nvSpPr>
          <p:cNvPr id="53" name="TextBox 52">
            <a:extLst>
              <a:ext uri="{FF2B5EF4-FFF2-40B4-BE49-F238E27FC236}">
                <a16:creationId xmlns:a16="http://schemas.microsoft.com/office/drawing/2014/main" id="{0F879EB6-50CA-4BFB-BA1F-D471A91BD72F}"/>
              </a:ext>
            </a:extLst>
          </p:cNvPr>
          <p:cNvSpPr txBox="1"/>
          <p:nvPr/>
        </p:nvSpPr>
        <p:spPr>
          <a:xfrm>
            <a:off x="6826142" y="3493181"/>
            <a:ext cx="2687888" cy="507831"/>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hlinkClick r:id="rId8"/>
              </a:rPr>
              <a:t>TE Office's training services</a:t>
            </a:r>
            <a:r>
              <a:rPr lang="en-GB" sz="900">
                <a:latin typeface="Arial" panose="020B0604020202020204" pitchFamily="34" charset="0"/>
                <a:cs typeface="Arial" panose="020B0604020202020204" pitchFamily="34" charset="0"/>
              </a:rPr>
              <a:t> provide support and choices when you’re planning to supplement your professional competences.</a:t>
            </a:r>
          </a:p>
        </p:txBody>
      </p:sp>
      <p:sp>
        <p:nvSpPr>
          <p:cNvPr id="55" name="Text Placeholder 189">
            <a:extLst>
              <a:ext uri="{FF2B5EF4-FFF2-40B4-BE49-F238E27FC236}">
                <a16:creationId xmlns:a16="http://schemas.microsoft.com/office/drawing/2014/main" id="{DD800A00-9672-4FBB-86ED-CF1667288D3C}"/>
              </a:ext>
            </a:extLst>
          </p:cNvPr>
          <p:cNvSpPr txBox="1">
            <a:spLocks/>
          </p:cNvSpPr>
          <p:nvPr/>
        </p:nvSpPr>
        <p:spPr>
          <a:xfrm>
            <a:off x="758808" y="4961699"/>
            <a:ext cx="2687888"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smtClean="0">
                <a:solidFill>
                  <a:srgbClr val="BBAE81"/>
                </a:solidFill>
                <a:latin typeface="Arial Black" panose="020B0A04020102020204" pitchFamily="34" charset="0"/>
              </a:rPr>
              <a:t>KELA</a:t>
            </a:r>
            <a:endParaRPr lang="en-GB" sz="1100" dirty="0">
              <a:solidFill>
                <a:srgbClr val="BBAE81"/>
              </a:solidFill>
              <a:latin typeface="Arial Black" panose="020B0A04020102020204" pitchFamily="34" charset="0"/>
            </a:endParaRPr>
          </a:p>
        </p:txBody>
      </p:sp>
      <p:sp>
        <p:nvSpPr>
          <p:cNvPr id="56" name="TextBox 55">
            <a:extLst>
              <a:ext uri="{FF2B5EF4-FFF2-40B4-BE49-F238E27FC236}">
                <a16:creationId xmlns:a16="http://schemas.microsoft.com/office/drawing/2014/main" id="{941B1C68-EF54-4A44-B0E2-46DDC4C755A9}"/>
              </a:ext>
            </a:extLst>
          </p:cNvPr>
          <p:cNvSpPr txBox="1"/>
          <p:nvPr/>
        </p:nvSpPr>
        <p:spPr>
          <a:xfrm>
            <a:off x="758076" y="5102893"/>
            <a:ext cx="2687888" cy="369332"/>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rPr>
              <a:t>You can receive unemployment benefits from </a:t>
            </a:r>
            <a:r>
              <a:rPr lang="en-GB" sz="900">
                <a:latin typeface="Arial" panose="020B0604020202020204" pitchFamily="34" charset="0"/>
                <a:cs typeface="Arial" panose="020B0604020202020204" pitchFamily="34" charset="0"/>
                <a:hlinkClick r:id="rId9"/>
              </a:rPr>
              <a:t>Kela</a:t>
            </a:r>
            <a:r>
              <a:rPr lang="en-GB" sz="900">
                <a:latin typeface="Arial" panose="020B0604020202020204" pitchFamily="34" charset="0"/>
                <a:cs typeface="Arial" panose="020B0604020202020204" pitchFamily="34" charset="0"/>
              </a:rPr>
              <a:t> for the duration of your unemployment.</a:t>
            </a:r>
          </a:p>
        </p:txBody>
      </p:sp>
      <p:sp>
        <p:nvSpPr>
          <p:cNvPr id="57" name="Text Placeholder 189">
            <a:extLst>
              <a:ext uri="{FF2B5EF4-FFF2-40B4-BE49-F238E27FC236}">
                <a16:creationId xmlns:a16="http://schemas.microsoft.com/office/drawing/2014/main" id="{D82056B5-973C-4E99-A250-8304F05A63EB}"/>
              </a:ext>
            </a:extLst>
          </p:cNvPr>
          <p:cNvSpPr txBox="1">
            <a:spLocks/>
          </p:cNvSpPr>
          <p:nvPr/>
        </p:nvSpPr>
        <p:spPr>
          <a:xfrm>
            <a:off x="757471" y="5514881"/>
            <a:ext cx="2687888"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SOCIAL WELFARE IN INARI</a:t>
            </a:r>
          </a:p>
        </p:txBody>
      </p:sp>
      <p:sp>
        <p:nvSpPr>
          <p:cNvPr id="58" name="TextBox 57">
            <a:extLst>
              <a:ext uri="{FF2B5EF4-FFF2-40B4-BE49-F238E27FC236}">
                <a16:creationId xmlns:a16="http://schemas.microsoft.com/office/drawing/2014/main" id="{F6747AC4-167E-4C7B-8191-7B2599C4AFDF}"/>
              </a:ext>
            </a:extLst>
          </p:cNvPr>
          <p:cNvSpPr txBox="1"/>
          <p:nvPr/>
        </p:nvSpPr>
        <p:spPr>
          <a:xfrm>
            <a:off x="777791" y="5678213"/>
            <a:ext cx="2687888" cy="369332"/>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hlinkClick r:id="rId10"/>
              </a:rPr>
              <a:t>Social services</a:t>
            </a:r>
            <a:r>
              <a:rPr lang="en-GB" sz="900">
                <a:latin typeface="Arial" panose="020B0604020202020204" pitchFamily="34" charset="0"/>
                <a:cs typeface="Arial" panose="020B0604020202020204" pitchFamily="34" charset="0"/>
              </a:rPr>
              <a:t> provide services that promote employment for the unemployed and rehabilitative work activities.</a:t>
            </a:r>
          </a:p>
        </p:txBody>
      </p:sp>
      <p:sp>
        <p:nvSpPr>
          <p:cNvPr id="62" name="Text Placeholder 189">
            <a:extLst>
              <a:ext uri="{FF2B5EF4-FFF2-40B4-BE49-F238E27FC236}">
                <a16:creationId xmlns:a16="http://schemas.microsoft.com/office/drawing/2014/main" id="{CA83FB99-510D-42C6-9428-5DC52CED6344}"/>
              </a:ext>
            </a:extLst>
          </p:cNvPr>
          <p:cNvSpPr txBox="1">
            <a:spLocks/>
          </p:cNvSpPr>
          <p:nvPr/>
        </p:nvSpPr>
        <p:spPr>
          <a:xfrm>
            <a:off x="3957093" y="2184777"/>
            <a:ext cx="2687888"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COMPETENCE DEVELOPMENT</a:t>
            </a:r>
          </a:p>
        </p:txBody>
      </p:sp>
      <p:sp>
        <p:nvSpPr>
          <p:cNvPr id="63" name="TextBox 62">
            <a:extLst>
              <a:ext uri="{FF2B5EF4-FFF2-40B4-BE49-F238E27FC236}">
                <a16:creationId xmlns:a16="http://schemas.microsoft.com/office/drawing/2014/main" id="{A5C6AC2C-ACCA-4208-AD0C-824130C21B19}"/>
              </a:ext>
            </a:extLst>
          </p:cNvPr>
          <p:cNvSpPr txBox="1"/>
          <p:nvPr/>
        </p:nvSpPr>
        <p:spPr>
          <a:xfrm>
            <a:off x="3930074" y="2477560"/>
            <a:ext cx="2151089" cy="461665"/>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New job opportunities!</a:t>
            </a:r>
          </a:p>
        </p:txBody>
      </p:sp>
      <p:sp>
        <p:nvSpPr>
          <p:cNvPr id="64" name="Oval 63">
            <a:extLst>
              <a:ext uri="{FF2B5EF4-FFF2-40B4-BE49-F238E27FC236}">
                <a16:creationId xmlns:a16="http://schemas.microsoft.com/office/drawing/2014/main" id="{67C893AC-5132-45A8-B3C2-B588BBDD8B7D}"/>
              </a:ext>
            </a:extLst>
          </p:cNvPr>
          <p:cNvSpPr/>
          <p:nvPr/>
        </p:nvSpPr>
        <p:spPr>
          <a:xfrm>
            <a:off x="3579793" y="1186824"/>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5" name="Connector: Elbow 64">
            <a:extLst>
              <a:ext uri="{FF2B5EF4-FFF2-40B4-BE49-F238E27FC236}">
                <a16:creationId xmlns:a16="http://schemas.microsoft.com/office/drawing/2014/main" id="{8AA5F691-24F8-4690-A0D2-C39C77D4C414}"/>
              </a:ext>
            </a:extLst>
          </p:cNvPr>
          <p:cNvCxnSpPr>
            <a:cxnSpLocks/>
            <a:stCxn id="62" idx="1"/>
            <a:endCxn id="64" idx="4"/>
          </p:cNvCxnSpPr>
          <p:nvPr/>
        </p:nvCxnSpPr>
        <p:spPr>
          <a:xfrm rot="10800000">
            <a:off x="3756335" y="1539906"/>
            <a:ext cx="200759" cy="862925"/>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66" name="Text Placeholder 189">
            <a:extLst>
              <a:ext uri="{FF2B5EF4-FFF2-40B4-BE49-F238E27FC236}">
                <a16:creationId xmlns:a16="http://schemas.microsoft.com/office/drawing/2014/main" id="{06669153-18A8-47ED-9B71-0F91B3202A8D}"/>
              </a:ext>
            </a:extLst>
          </p:cNvPr>
          <p:cNvSpPr txBox="1">
            <a:spLocks/>
          </p:cNvSpPr>
          <p:nvPr/>
        </p:nvSpPr>
        <p:spPr>
          <a:xfrm>
            <a:off x="6826142" y="4149935"/>
            <a:ext cx="2687888"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MUNICIPALITY of INARI</a:t>
            </a:r>
          </a:p>
        </p:txBody>
      </p:sp>
      <p:sp>
        <p:nvSpPr>
          <p:cNvPr id="67" name="TextBox 66">
            <a:extLst>
              <a:ext uri="{FF2B5EF4-FFF2-40B4-BE49-F238E27FC236}">
                <a16:creationId xmlns:a16="http://schemas.microsoft.com/office/drawing/2014/main" id="{9CC63CB5-5304-460A-872B-C9DE5EE703FE}"/>
              </a:ext>
            </a:extLst>
          </p:cNvPr>
          <p:cNvSpPr txBox="1"/>
          <p:nvPr/>
        </p:nvSpPr>
        <p:spPr>
          <a:xfrm>
            <a:off x="6826142" y="4301502"/>
            <a:ext cx="2687888" cy="507831"/>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rPr>
              <a:t>The municipality offers apprenticeship support for companies as well as organises and coordinates courses.</a:t>
            </a:r>
          </a:p>
        </p:txBody>
      </p:sp>
      <p:sp>
        <p:nvSpPr>
          <p:cNvPr id="68" name="Text Placeholder 189">
            <a:extLst>
              <a:ext uri="{FF2B5EF4-FFF2-40B4-BE49-F238E27FC236}">
                <a16:creationId xmlns:a16="http://schemas.microsoft.com/office/drawing/2014/main" id="{A99ED2D0-DCDD-4A24-A1C5-A65C1ACB4169}"/>
              </a:ext>
            </a:extLst>
          </p:cNvPr>
          <p:cNvSpPr txBox="1">
            <a:spLocks/>
          </p:cNvSpPr>
          <p:nvPr/>
        </p:nvSpPr>
        <p:spPr>
          <a:xfrm>
            <a:off x="6842316" y="4944411"/>
            <a:ext cx="2687888" cy="44320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EDUCATION OFFERED </a:t>
            </a:r>
            <a:r>
              <a:rPr lang="en-GB" sz="1100" dirty="0" smtClean="0">
                <a:solidFill>
                  <a:srgbClr val="BBAE81"/>
                </a:solidFill>
                <a:latin typeface="Arial Black" panose="020B0A04020102020204" pitchFamily="34" charset="0"/>
              </a:rPr>
              <a:t>ANYWHERE IN </a:t>
            </a:r>
            <a:r>
              <a:rPr lang="en-GB" sz="1100" dirty="0">
                <a:solidFill>
                  <a:srgbClr val="BBAE81"/>
                </a:solidFill>
                <a:latin typeface="Arial Black" panose="020B0A04020102020204" pitchFamily="34" charset="0"/>
              </a:rPr>
              <a:t>FINLAND</a:t>
            </a:r>
          </a:p>
        </p:txBody>
      </p:sp>
      <p:sp>
        <p:nvSpPr>
          <p:cNvPr id="69" name="TextBox 68">
            <a:extLst>
              <a:ext uri="{FF2B5EF4-FFF2-40B4-BE49-F238E27FC236}">
                <a16:creationId xmlns:a16="http://schemas.microsoft.com/office/drawing/2014/main" id="{8937AA71-A5FD-4D5E-B842-062B473E8F1A}"/>
              </a:ext>
            </a:extLst>
          </p:cNvPr>
          <p:cNvSpPr txBox="1"/>
          <p:nvPr/>
        </p:nvSpPr>
        <p:spPr>
          <a:xfrm>
            <a:off x="6842316" y="5283869"/>
            <a:ext cx="2687888"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Educational institutions around Finland offer remote </a:t>
            </a:r>
            <a:r>
              <a:rPr lang="en-GB" sz="900" dirty="0" smtClean="0">
                <a:latin typeface="Arial" panose="020B0604020202020204" pitchFamily="34" charset="0"/>
                <a:cs typeface="Arial" panose="020B0604020202020204" pitchFamily="34" charset="0"/>
              </a:rPr>
              <a:t>studies, </a:t>
            </a:r>
            <a:r>
              <a:rPr lang="en-GB" sz="900" dirty="0">
                <a:latin typeface="Arial" panose="020B0604020202020204" pitchFamily="34" charset="0"/>
                <a:cs typeface="Arial" panose="020B0604020202020204" pitchFamily="34" charset="0"/>
              </a:rPr>
              <a:t>so you can complete your studies elsewhere while based in Inari!</a:t>
            </a:r>
          </a:p>
        </p:txBody>
      </p:sp>
      <p:cxnSp>
        <p:nvCxnSpPr>
          <p:cNvPr id="70" name="Straight Connector 69">
            <a:extLst>
              <a:ext uri="{FF2B5EF4-FFF2-40B4-BE49-F238E27FC236}">
                <a16:creationId xmlns:a16="http://schemas.microsoft.com/office/drawing/2014/main" id="{6612B89E-E5FE-460F-A1F0-5155661C8F8D}"/>
              </a:ext>
            </a:extLst>
          </p:cNvPr>
          <p:cNvCxnSpPr>
            <a:cxnSpLocks/>
          </p:cNvCxnSpPr>
          <p:nvPr/>
        </p:nvCxnSpPr>
        <p:spPr>
          <a:xfrm flipV="1">
            <a:off x="1956388" y="2926525"/>
            <a:ext cx="0" cy="315035"/>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E3031BC-92B9-4E71-9324-E1E07CBD9C36}"/>
              </a:ext>
            </a:extLst>
          </p:cNvPr>
          <p:cNvCxnSpPr>
            <a:cxnSpLocks/>
          </p:cNvCxnSpPr>
          <p:nvPr/>
        </p:nvCxnSpPr>
        <p:spPr>
          <a:xfrm flipV="1">
            <a:off x="5042488" y="2926525"/>
            <a:ext cx="0" cy="315035"/>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51C4FBB-69DE-430E-89BF-C411F011E7D7}"/>
              </a:ext>
            </a:extLst>
          </p:cNvPr>
          <p:cNvCxnSpPr>
            <a:cxnSpLocks/>
          </p:cNvCxnSpPr>
          <p:nvPr/>
        </p:nvCxnSpPr>
        <p:spPr>
          <a:xfrm flipV="1">
            <a:off x="8077788" y="2926525"/>
            <a:ext cx="0" cy="315035"/>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189">
            <a:extLst>
              <a:ext uri="{FF2B5EF4-FFF2-40B4-BE49-F238E27FC236}">
                <a16:creationId xmlns:a16="http://schemas.microsoft.com/office/drawing/2014/main" id="{53C8CED7-69B3-40F1-AC00-F2E6166844FC}"/>
              </a:ext>
            </a:extLst>
          </p:cNvPr>
          <p:cNvSpPr txBox="1">
            <a:spLocks/>
          </p:cNvSpPr>
          <p:nvPr/>
        </p:nvSpPr>
        <p:spPr>
          <a:xfrm>
            <a:off x="131512" y="539617"/>
            <a:ext cx="1419204"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a:solidFill>
                  <a:schemeClr val="bg1"/>
                </a:solidFill>
                <a:latin typeface="Arial Black" panose="020B0A04020102020204" pitchFamily="34" charset="0"/>
              </a:rPr>
              <a:t>INTEGRATION</a:t>
            </a:r>
          </a:p>
        </p:txBody>
      </p:sp>
      <p:sp>
        <p:nvSpPr>
          <p:cNvPr id="49" name="Text Placeholder 189">
            <a:extLst>
              <a:ext uri="{FF2B5EF4-FFF2-40B4-BE49-F238E27FC236}">
                <a16:creationId xmlns:a16="http://schemas.microsoft.com/office/drawing/2014/main" id="{9053CA5C-D897-4CFA-87B6-1940C8FFD78B}"/>
              </a:ext>
            </a:extLst>
          </p:cNvPr>
          <p:cNvSpPr txBox="1">
            <a:spLocks/>
          </p:cNvSpPr>
          <p:nvPr/>
        </p:nvSpPr>
        <p:spPr>
          <a:xfrm>
            <a:off x="3792840" y="3341613"/>
            <a:ext cx="2687888" cy="936397"/>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SAKK AND REDU</a:t>
            </a:r>
            <a:br>
              <a:rPr lang="en-GB" sz="1100">
                <a:solidFill>
                  <a:srgbClr val="BBAE81"/>
                </a:solidFill>
                <a:latin typeface="Arial Black" panose="020B0A04020102020204" pitchFamily="34" charset="0"/>
              </a:rPr>
            </a:br>
            <a:r>
              <a:rPr lang="en-GB" sz="1100">
                <a:solidFill>
                  <a:srgbClr val="BBAE81"/>
                </a:solidFill>
              </a:rPr>
              <a:t>(The Sámi Education Institute and REDU Lapland Education Centre)</a:t>
            </a:r>
          </a:p>
        </p:txBody>
      </p:sp>
    </p:spTree>
    <p:extLst>
      <p:ext uri="{BB962C8B-B14F-4D97-AF65-F5344CB8AC3E}">
        <p14:creationId xmlns:p14="http://schemas.microsoft.com/office/powerpoint/2010/main" val="380543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21E3136-FD23-41F7-87E0-06283FACFF72}"/>
              </a:ext>
            </a:extLst>
          </p:cNvPr>
          <p:cNvSpPr/>
          <p:nvPr/>
        </p:nvSpPr>
        <p:spPr>
          <a:xfrm>
            <a:off x="0" y="0"/>
            <a:ext cx="99060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7" name="Picture 26">
            <a:extLst>
              <a:ext uri="{FF2B5EF4-FFF2-40B4-BE49-F238E27FC236}">
                <a16:creationId xmlns:a16="http://schemas.microsoft.com/office/drawing/2014/main" id="{C22019B6-B325-4BFA-AF9D-66794C3CBB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129" y="-355039"/>
            <a:ext cx="9896057" cy="2558205"/>
          </a:xfrm>
          <a:prstGeom prst="rect">
            <a:avLst/>
          </a:prstGeom>
        </p:spPr>
      </p:pic>
      <p:sp>
        <p:nvSpPr>
          <p:cNvPr id="3" name="Text Placeholder 189">
            <a:extLst>
              <a:ext uri="{FF2B5EF4-FFF2-40B4-BE49-F238E27FC236}">
                <a16:creationId xmlns:a16="http://schemas.microsoft.com/office/drawing/2014/main" id="{F623E9A5-3AB3-4F4D-8707-B30F6FC208C5}"/>
              </a:ext>
            </a:extLst>
          </p:cNvPr>
          <p:cNvSpPr txBox="1">
            <a:spLocks/>
          </p:cNvSpPr>
          <p:nvPr/>
        </p:nvSpPr>
        <p:spPr>
          <a:xfrm>
            <a:off x="2646742" y="2399014"/>
            <a:ext cx="2687888"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ENTREPRENEURSHIP</a:t>
            </a:r>
          </a:p>
        </p:txBody>
      </p:sp>
      <p:sp>
        <p:nvSpPr>
          <p:cNvPr id="5" name="Freeform: Shape 4">
            <a:extLst>
              <a:ext uri="{FF2B5EF4-FFF2-40B4-BE49-F238E27FC236}">
                <a16:creationId xmlns:a16="http://schemas.microsoft.com/office/drawing/2014/main" id="{25046B01-BFC6-4E2A-A779-4531FB512632}"/>
              </a:ext>
            </a:extLst>
          </p:cNvPr>
          <p:cNvSpPr/>
          <p:nvPr/>
        </p:nvSpPr>
        <p:spPr>
          <a:xfrm>
            <a:off x="561240" y="3261932"/>
            <a:ext cx="8580330" cy="3337642"/>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9" name="Text Placeholder 189">
            <a:extLst>
              <a:ext uri="{FF2B5EF4-FFF2-40B4-BE49-F238E27FC236}">
                <a16:creationId xmlns:a16="http://schemas.microsoft.com/office/drawing/2014/main" id="{A9A74B32-1FC4-4EDE-AEBC-A4A308EEE037}"/>
              </a:ext>
            </a:extLst>
          </p:cNvPr>
          <p:cNvSpPr txBox="1">
            <a:spLocks/>
          </p:cNvSpPr>
          <p:nvPr/>
        </p:nvSpPr>
        <p:spPr>
          <a:xfrm>
            <a:off x="594047" y="3363004"/>
            <a:ext cx="4191365" cy="350828"/>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BUSINESS AND DEVELOPMENT SERVICES IN THE MUNICIPALITY OF INARI</a:t>
            </a:r>
          </a:p>
        </p:txBody>
      </p:sp>
      <p:sp>
        <p:nvSpPr>
          <p:cNvPr id="10" name="TextBox 9">
            <a:extLst>
              <a:ext uri="{FF2B5EF4-FFF2-40B4-BE49-F238E27FC236}">
                <a16:creationId xmlns:a16="http://schemas.microsoft.com/office/drawing/2014/main" id="{E83516F9-CBB1-477E-AADE-1BA98D022DAB}"/>
              </a:ext>
            </a:extLst>
          </p:cNvPr>
          <p:cNvSpPr txBox="1"/>
          <p:nvPr/>
        </p:nvSpPr>
        <p:spPr>
          <a:xfrm>
            <a:off x="775282" y="3698628"/>
            <a:ext cx="4378113"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hlinkClick r:id="rId4"/>
              </a:rPr>
              <a:t>The business advisory services offered by the municipality of Inari</a:t>
            </a:r>
            <a:r>
              <a:rPr lang="en-GB" sz="900" dirty="0">
                <a:latin typeface="Arial" panose="020B0604020202020204" pitchFamily="34" charset="0"/>
                <a:cs typeface="Arial" panose="020B0604020202020204" pitchFamily="34" charset="0"/>
              </a:rPr>
              <a:t> provide help with setting up a business, advice on financial support and increasing competence, networking support, opportunities to familiarise yourself with business projects and support for promoting international collaboration.</a:t>
            </a:r>
          </a:p>
        </p:txBody>
      </p:sp>
      <p:sp>
        <p:nvSpPr>
          <p:cNvPr id="22" name="Oval 21">
            <a:extLst>
              <a:ext uri="{FF2B5EF4-FFF2-40B4-BE49-F238E27FC236}">
                <a16:creationId xmlns:a16="http://schemas.microsoft.com/office/drawing/2014/main" id="{0131B246-C17D-4019-ADD8-A70AF6EB5222}"/>
              </a:ext>
            </a:extLst>
          </p:cNvPr>
          <p:cNvSpPr/>
          <p:nvPr/>
        </p:nvSpPr>
        <p:spPr>
          <a:xfrm>
            <a:off x="2298039" y="1750576"/>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Connector: Elbow 24">
            <a:extLst>
              <a:ext uri="{FF2B5EF4-FFF2-40B4-BE49-F238E27FC236}">
                <a16:creationId xmlns:a16="http://schemas.microsoft.com/office/drawing/2014/main" id="{CA826984-B5E9-4A56-8DE6-4014A8B5A752}"/>
              </a:ext>
            </a:extLst>
          </p:cNvPr>
          <p:cNvCxnSpPr>
            <a:cxnSpLocks/>
            <a:stCxn id="3" idx="1"/>
            <a:endCxn id="22" idx="4"/>
          </p:cNvCxnSpPr>
          <p:nvPr/>
        </p:nvCxnSpPr>
        <p:spPr>
          <a:xfrm rot="10800000">
            <a:off x="2474580" y="2103657"/>
            <a:ext cx="172162" cy="513410"/>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32" name="Text Placeholder 189">
            <a:extLst>
              <a:ext uri="{FF2B5EF4-FFF2-40B4-BE49-F238E27FC236}">
                <a16:creationId xmlns:a16="http://schemas.microsoft.com/office/drawing/2014/main" id="{60003481-0A64-43A4-84E9-87588F5EDDB0}"/>
              </a:ext>
            </a:extLst>
          </p:cNvPr>
          <p:cNvSpPr txBox="1">
            <a:spLocks/>
          </p:cNvSpPr>
          <p:nvPr/>
        </p:nvSpPr>
        <p:spPr>
          <a:xfrm>
            <a:off x="5334630" y="3429000"/>
            <a:ext cx="3381317" cy="46283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ENTREPRENEURSHIP SERVICES</a:t>
            </a:r>
          </a:p>
        </p:txBody>
      </p:sp>
      <p:sp>
        <p:nvSpPr>
          <p:cNvPr id="29" name="Text Placeholder 189">
            <a:extLst>
              <a:ext uri="{FF2B5EF4-FFF2-40B4-BE49-F238E27FC236}">
                <a16:creationId xmlns:a16="http://schemas.microsoft.com/office/drawing/2014/main" id="{855A37EC-7BFF-4321-A4F3-6DD052E3FB48}"/>
              </a:ext>
            </a:extLst>
          </p:cNvPr>
          <p:cNvSpPr txBox="1">
            <a:spLocks/>
          </p:cNvSpPr>
          <p:nvPr/>
        </p:nvSpPr>
        <p:spPr>
          <a:xfrm>
            <a:off x="625365" y="4330840"/>
            <a:ext cx="2520000"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TE OFFICE</a:t>
            </a:r>
          </a:p>
        </p:txBody>
      </p:sp>
      <p:sp>
        <p:nvSpPr>
          <p:cNvPr id="30" name="TextBox 29">
            <a:extLst>
              <a:ext uri="{FF2B5EF4-FFF2-40B4-BE49-F238E27FC236}">
                <a16:creationId xmlns:a16="http://schemas.microsoft.com/office/drawing/2014/main" id="{4DC96713-BA9B-4168-B3A4-488DE36DC1E7}"/>
              </a:ext>
            </a:extLst>
          </p:cNvPr>
          <p:cNvSpPr txBox="1"/>
          <p:nvPr/>
        </p:nvSpPr>
        <p:spPr>
          <a:xfrm>
            <a:off x="767990" y="5319525"/>
            <a:ext cx="4385405"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It is possible for start-up entrepreneurs to obtain from the TE Office entrepreneurial coaching and a start-up grant aimed at supporting new entrepreneurial activities and employment.</a:t>
            </a:r>
          </a:p>
        </p:txBody>
      </p:sp>
      <p:sp>
        <p:nvSpPr>
          <p:cNvPr id="50" name="Text Placeholder 189">
            <a:extLst>
              <a:ext uri="{FF2B5EF4-FFF2-40B4-BE49-F238E27FC236}">
                <a16:creationId xmlns:a16="http://schemas.microsoft.com/office/drawing/2014/main" id="{2F622B5B-D2D9-45B6-B99A-894D336B63FD}"/>
              </a:ext>
            </a:extLst>
          </p:cNvPr>
          <p:cNvSpPr txBox="1">
            <a:spLocks/>
          </p:cNvSpPr>
          <p:nvPr/>
        </p:nvSpPr>
        <p:spPr>
          <a:xfrm>
            <a:off x="652932" y="5113662"/>
            <a:ext cx="3643294" cy="237420"/>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100" dirty="0">
                <a:solidFill>
                  <a:srgbClr val="BBAE81"/>
                </a:solidFill>
                <a:latin typeface="Arial Black" panose="020B0A04020102020204" pitchFamily="34" charset="0"/>
              </a:rPr>
              <a:t>ENTREPRENEURS’ ORGANISATIONS</a:t>
            </a:r>
          </a:p>
        </p:txBody>
      </p:sp>
      <p:sp>
        <p:nvSpPr>
          <p:cNvPr id="51" name="TextBox 50">
            <a:extLst>
              <a:ext uri="{FF2B5EF4-FFF2-40B4-BE49-F238E27FC236}">
                <a16:creationId xmlns:a16="http://schemas.microsoft.com/office/drawing/2014/main" id="{BE8B82AD-B995-4038-97DF-615D47F9ADD4}"/>
              </a:ext>
            </a:extLst>
          </p:cNvPr>
          <p:cNvSpPr txBox="1"/>
          <p:nvPr/>
        </p:nvSpPr>
        <p:spPr>
          <a:xfrm>
            <a:off x="775282" y="4456828"/>
            <a:ext cx="4433326" cy="646331"/>
          </a:xfrm>
          <a:prstGeom prst="rect">
            <a:avLst/>
          </a:prstGeom>
          <a:noFill/>
        </p:spPr>
        <p:txBody>
          <a:bodyPr wrap="square" lIns="91440" tIns="45720" rIns="91440" bIns="45720" rtlCol="0" anchor="t">
            <a:spAutoFit/>
          </a:bodyPr>
          <a:lstStyle/>
          <a:p>
            <a:r>
              <a:rPr lang="en-GB" sz="900" dirty="0">
                <a:latin typeface="Arial"/>
                <a:cs typeface="Arial"/>
              </a:rPr>
              <a:t>Entrepreneurs' organisations operating in Inari, </a:t>
            </a:r>
            <a:r>
              <a:rPr lang="en-GB" sz="900" dirty="0" err="1">
                <a:latin typeface="Arial"/>
                <a:cs typeface="Arial"/>
              </a:rPr>
              <a:t>Ivalon</a:t>
            </a:r>
            <a:r>
              <a:rPr lang="en-GB" sz="900" dirty="0">
                <a:latin typeface="Arial"/>
                <a:cs typeface="Arial"/>
              </a:rPr>
              <a:t> </a:t>
            </a:r>
            <a:r>
              <a:rPr lang="en-GB" sz="900" dirty="0" err="1">
                <a:latin typeface="Arial"/>
                <a:cs typeface="Arial"/>
              </a:rPr>
              <a:t>yrittäjänaiset</a:t>
            </a:r>
            <a:r>
              <a:rPr lang="en-GB" sz="900" dirty="0">
                <a:latin typeface="Arial"/>
                <a:cs typeface="Arial"/>
              </a:rPr>
              <a:t> </a:t>
            </a:r>
            <a:r>
              <a:rPr lang="en-GB" sz="900" dirty="0" err="1">
                <a:latin typeface="Arial"/>
                <a:cs typeface="Arial"/>
              </a:rPr>
              <a:t>ry</a:t>
            </a:r>
            <a:r>
              <a:rPr lang="en-GB" sz="900" dirty="0">
                <a:latin typeface="Arial"/>
                <a:cs typeface="Arial"/>
              </a:rPr>
              <a:t> (Ivalo Female Entrepreneurs' Association) and </a:t>
            </a:r>
            <a:r>
              <a:rPr lang="en-GB" sz="900" dirty="0" err="1">
                <a:latin typeface="Arial"/>
                <a:cs typeface="Arial"/>
              </a:rPr>
              <a:t>Inarin</a:t>
            </a:r>
            <a:r>
              <a:rPr lang="en-GB" sz="900" dirty="0">
                <a:latin typeface="Arial"/>
                <a:cs typeface="Arial"/>
              </a:rPr>
              <a:t> </a:t>
            </a:r>
            <a:r>
              <a:rPr lang="en-GB" sz="900" dirty="0" err="1">
                <a:latin typeface="Arial"/>
                <a:cs typeface="Arial"/>
              </a:rPr>
              <a:t>Yrittäjät</a:t>
            </a:r>
            <a:r>
              <a:rPr lang="en-GB" sz="900" dirty="0">
                <a:latin typeface="Arial"/>
                <a:cs typeface="Arial"/>
              </a:rPr>
              <a:t> </a:t>
            </a:r>
            <a:r>
              <a:rPr lang="en-GB" sz="900" dirty="0" err="1">
                <a:latin typeface="Arial"/>
                <a:cs typeface="Arial"/>
              </a:rPr>
              <a:t>ry</a:t>
            </a:r>
            <a:r>
              <a:rPr lang="en-GB" sz="900" dirty="0">
                <a:latin typeface="Arial"/>
                <a:cs typeface="Arial"/>
              </a:rPr>
              <a:t> (Inari Entrepreneurs' Association) offer local entrepreneurs different benefits, networking opportunities and peer support. </a:t>
            </a:r>
          </a:p>
        </p:txBody>
      </p:sp>
      <p:sp>
        <p:nvSpPr>
          <p:cNvPr id="61" name="TextBox 60">
            <a:extLst>
              <a:ext uri="{FF2B5EF4-FFF2-40B4-BE49-F238E27FC236}">
                <a16:creationId xmlns:a16="http://schemas.microsoft.com/office/drawing/2014/main" id="{101BEA06-B837-43A2-92C0-CE82ED9AC75A}"/>
              </a:ext>
            </a:extLst>
          </p:cNvPr>
          <p:cNvSpPr txBox="1"/>
          <p:nvPr/>
        </p:nvSpPr>
        <p:spPr>
          <a:xfrm>
            <a:off x="2493458" y="2688626"/>
            <a:ext cx="1925079" cy="276999"/>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Dreams come true!</a:t>
            </a:r>
          </a:p>
        </p:txBody>
      </p:sp>
      <p:cxnSp>
        <p:nvCxnSpPr>
          <p:cNvPr id="63" name="Straight Connector 62">
            <a:extLst>
              <a:ext uri="{FF2B5EF4-FFF2-40B4-BE49-F238E27FC236}">
                <a16:creationId xmlns:a16="http://schemas.microsoft.com/office/drawing/2014/main" id="{EEF9016F-A60A-4228-9F56-DA57A8479F1F}"/>
              </a:ext>
            </a:extLst>
          </p:cNvPr>
          <p:cNvCxnSpPr>
            <a:cxnSpLocks/>
          </p:cNvCxnSpPr>
          <p:nvPr/>
        </p:nvCxnSpPr>
        <p:spPr>
          <a:xfrm flipV="1">
            <a:off x="3305611" y="2959202"/>
            <a:ext cx="0" cy="247809"/>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189">
            <a:extLst>
              <a:ext uri="{FF2B5EF4-FFF2-40B4-BE49-F238E27FC236}">
                <a16:creationId xmlns:a16="http://schemas.microsoft.com/office/drawing/2014/main" id="{0F62AB4C-1CEC-4A39-ABFB-1D6988A58A87}"/>
              </a:ext>
            </a:extLst>
          </p:cNvPr>
          <p:cNvSpPr txBox="1">
            <a:spLocks/>
          </p:cNvSpPr>
          <p:nvPr/>
        </p:nvSpPr>
        <p:spPr>
          <a:xfrm>
            <a:off x="5483379" y="3729015"/>
            <a:ext cx="2520000"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InariSaariselkä Matkailu Oy</a:t>
            </a:r>
          </a:p>
        </p:txBody>
      </p:sp>
      <p:sp>
        <p:nvSpPr>
          <p:cNvPr id="43" name="TextBox 42">
            <a:extLst>
              <a:ext uri="{FF2B5EF4-FFF2-40B4-BE49-F238E27FC236}">
                <a16:creationId xmlns:a16="http://schemas.microsoft.com/office/drawing/2014/main" id="{215CBD31-914C-4B83-AF5A-594BBC373D1F}"/>
              </a:ext>
            </a:extLst>
          </p:cNvPr>
          <p:cNvSpPr txBox="1"/>
          <p:nvPr/>
        </p:nvSpPr>
        <p:spPr>
          <a:xfrm>
            <a:off x="5584975" y="3875626"/>
            <a:ext cx="2418404" cy="230832"/>
          </a:xfrm>
          <a:prstGeom prst="rect">
            <a:avLst/>
          </a:prstGeom>
          <a:noFill/>
        </p:spPr>
        <p:txBody>
          <a:bodyPr wrap="square" rtlCol="0">
            <a:spAutoFit/>
          </a:bodyPr>
          <a:lstStyle/>
          <a:p>
            <a:r>
              <a:rPr lang="en-GB" sz="900" b="1" i="1">
                <a:latin typeface="Arial" panose="020B0604020202020204" pitchFamily="34" charset="0"/>
                <a:cs typeface="Arial" panose="020B0604020202020204" pitchFamily="34" charset="0"/>
                <a:hlinkClick r:id="rId5"/>
              </a:rPr>
              <a:t>Tourism marketing</a:t>
            </a:r>
          </a:p>
        </p:txBody>
      </p:sp>
      <p:sp>
        <p:nvSpPr>
          <p:cNvPr id="44" name="Text Placeholder 189">
            <a:extLst>
              <a:ext uri="{FF2B5EF4-FFF2-40B4-BE49-F238E27FC236}">
                <a16:creationId xmlns:a16="http://schemas.microsoft.com/office/drawing/2014/main" id="{A5857039-6EF6-4DA5-BE8B-AE03D98A4F21}"/>
              </a:ext>
            </a:extLst>
          </p:cNvPr>
          <p:cNvSpPr txBox="1">
            <a:spLocks/>
          </p:cNvSpPr>
          <p:nvPr/>
        </p:nvSpPr>
        <p:spPr>
          <a:xfrm>
            <a:off x="5483379" y="4167486"/>
            <a:ext cx="2520000"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Metsähallitus</a:t>
            </a:r>
          </a:p>
        </p:txBody>
      </p:sp>
      <p:sp>
        <p:nvSpPr>
          <p:cNvPr id="45" name="TextBox 44">
            <a:extLst>
              <a:ext uri="{FF2B5EF4-FFF2-40B4-BE49-F238E27FC236}">
                <a16:creationId xmlns:a16="http://schemas.microsoft.com/office/drawing/2014/main" id="{A1C67858-5FFF-4B2E-8963-E06A38881573}"/>
              </a:ext>
            </a:extLst>
          </p:cNvPr>
          <p:cNvSpPr txBox="1"/>
          <p:nvPr/>
        </p:nvSpPr>
        <p:spPr>
          <a:xfrm>
            <a:off x="5584975" y="4304155"/>
            <a:ext cx="2418404" cy="230832"/>
          </a:xfrm>
          <a:prstGeom prst="rect">
            <a:avLst/>
          </a:prstGeom>
          <a:noFill/>
        </p:spPr>
        <p:txBody>
          <a:bodyPr wrap="square" rtlCol="0">
            <a:spAutoFit/>
          </a:bodyPr>
          <a:lstStyle/>
          <a:p>
            <a:r>
              <a:rPr lang="en-GB" sz="900" b="1" i="1">
                <a:latin typeface="Arial" panose="020B0604020202020204" pitchFamily="34" charset="0"/>
                <a:cs typeface="Arial" panose="020B0604020202020204" pitchFamily="34" charset="0"/>
                <a:hlinkClick r:id="rId6"/>
              </a:rPr>
              <a:t>Land use permits and rights</a:t>
            </a:r>
          </a:p>
        </p:txBody>
      </p:sp>
      <p:sp>
        <p:nvSpPr>
          <p:cNvPr id="46" name="Text Placeholder 189">
            <a:extLst>
              <a:ext uri="{FF2B5EF4-FFF2-40B4-BE49-F238E27FC236}">
                <a16:creationId xmlns:a16="http://schemas.microsoft.com/office/drawing/2014/main" id="{2CE140D9-5E3A-4632-B44A-B8F1D6A83C4E}"/>
              </a:ext>
            </a:extLst>
          </p:cNvPr>
          <p:cNvSpPr txBox="1">
            <a:spLocks/>
          </p:cNvSpPr>
          <p:nvPr/>
        </p:nvSpPr>
        <p:spPr>
          <a:xfrm>
            <a:off x="5483379" y="4570572"/>
            <a:ext cx="2520000"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Kiinteistökehitys Inlike Oy</a:t>
            </a:r>
          </a:p>
        </p:txBody>
      </p:sp>
      <p:sp>
        <p:nvSpPr>
          <p:cNvPr id="47" name="TextBox 46">
            <a:extLst>
              <a:ext uri="{FF2B5EF4-FFF2-40B4-BE49-F238E27FC236}">
                <a16:creationId xmlns:a16="http://schemas.microsoft.com/office/drawing/2014/main" id="{8FD2BD94-0DC2-46F2-801D-C44A1F72F43A}"/>
              </a:ext>
            </a:extLst>
          </p:cNvPr>
          <p:cNvSpPr txBox="1"/>
          <p:nvPr/>
        </p:nvSpPr>
        <p:spPr>
          <a:xfrm>
            <a:off x="5584975" y="4698341"/>
            <a:ext cx="2418404" cy="230832"/>
          </a:xfrm>
          <a:prstGeom prst="rect">
            <a:avLst/>
          </a:prstGeom>
          <a:noFill/>
        </p:spPr>
        <p:txBody>
          <a:bodyPr wrap="square" rtlCol="0">
            <a:spAutoFit/>
          </a:bodyPr>
          <a:lstStyle/>
          <a:p>
            <a:r>
              <a:rPr lang="en-GB" sz="900" b="1" i="1">
                <a:latin typeface="Arial" panose="020B0604020202020204" pitchFamily="34" charset="0"/>
                <a:cs typeface="Arial" panose="020B0604020202020204" pitchFamily="34" charset="0"/>
                <a:hlinkClick r:id="rId7"/>
              </a:rPr>
              <a:t>Renting premises</a:t>
            </a:r>
          </a:p>
        </p:txBody>
      </p:sp>
      <p:sp>
        <p:nvSpPr>
          <p:cNvPr id="67" name="Text Placeholder 189">
            <a:extLst>
              <a:ext uri="{FF2B5EF4-FFF2-40B4-BE49-F238E27FC236}">
                <a16:creationId xmlns:a16="http://schemas.microsoft.com/office/drawing/2014/main" id="{486BDE5A-D387-4664-9602-C7C632DA44E1}"/>
              </a:ext>
            </a:extLst>
          </p:cNvPr>
          <p:cNvSpPr txBox="1">
            <a:spLocks/>
          </p:cNvSpPr>
          <p:nvPr/>
        </p:nvSpPr>
        <p:spPr>
          <a:xfrm>
            <a:off x="5483378" y="5009043"/>
            <a:ext cx="3016401" cy="255353"/>
          </a:xfrm>
          <a:prstGeom prst="rect">
            <a:avLst/>
          </a:prstGeom>
        </p:spPr>
        <p:txBody>
          <a:bodyPr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Technical services of the municipality of Inari</a:t>
            </a:r>
          </a:p>
        </p:txBody>
      </p:sp>
      <p:sp>
        <p:nvSpPr>
          <p:cNvPr id="68" name="TextBox 67">
            <a:extLst>
              <a:ext uri="{FF2B5EF4-FFF2-40B4-BE49-F238E27FC236}">
                <a16:creationId xmlns:a16="http://schemas.microsoft.com/office/drawing/2014/main" id="{553016EA-2F2B-4475-A6BD-4BD1579C56C0}"/>
              </a:ext>
            </a:extLst>
          </p:cNvPr>
          <p:cNvSpPr txBox="1"/>
          <p:nvPr/>
        </p:nvSpPr>
        <p:spPr>
          <a:xfrm>
            <a:off x="5584975" y="5136719"/>
            <a:ext cx="2418404" cy="230832"/>
          </a:xfrm>
          <a:prstGeom prst="rect">
            <a:avLst/>
          </a:prstGeom>
          <a:noFill/>
        </p:spPr>
        <p:txBody>
          <a:bodyPr wrap="square" rtlCol="0">
            <a:spAutoFit/>
          </a:bodyPr>
          <a:lstStyle/>
          <a:p>
            <a:r>
              <a:rPr lang="en-GB" sz="900" b="1" i="1">
                <a:latin typeface="Arial" panose="020B0604020202020204" pitchFamily="34" charset="0"/>
                <a:cs typeface="Arial" panose="020B0604020202020204" pitchFamily="34" charset="0"/>
                <a:hlinkClick r:id="rId8"/>
              </a:rPr>
              <a:t>Building permits, plots, supervision</a:t>
            </a:r>
          </a:p>
        </p:txBody>
      </p:sp>
      <p:sp>
        <p:nvSpPr>
          <p:cNvPr id="69" name="Text Placeholder 189">
            <a:extLst>
              <a:ext uri="{FF2B5EF4-FFF2-40B4-BE49-F238E27FC236}">
                <a16:creationId xmlns:a16="http://schemas.microsoft.com/office/drawing/2014/main" id="{2DDB8594-B55E-4E64-88E0-AEC1691BB622}"/>
              </a:ext>
            </a:extLst>
          </p:cNvPr>
          <p:cNvSpPr txBox="1">
            <a:spLocks/>
          </p:cNvSpPr>
          <p:nvPr/>
        </p:nvSpPr>
        <p:spPr>
          <a:xfrm>
            <a:off x="5483379" y="5410943"/>
            <a:ext cx="2520000" cy="239732"/>
          </a:xfrm>
          <a:prstGeom prst="rect">
            <a:avLst/>
          </a:prstGeom>
        </p:spPr>
        <p:txBody>
          <a:bodyPr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Local government co-management area of Arctic Lapland</a:t>
            </a:r>
          </a:p>
        </p:txBody>
      </p:sp>
      <p:sp>
        <p:nvSpPr>
          <p:cNvPr id="70" name="TextBox 69">
            <a:extLst>
              <a:ext uri="{FF2B5EF4-FFF2-40B4-BE49-F238E27FC236}">
                <a16:creationId xmlns:a16="http://schemas.microsoft.com/office/drawing/2014/main" id="{173962F7-CC06-4415-81CD-95C4F28FA154}"/>
              </a:ext>
            </a:extLst>
          </p:cNvPr>
          <p:cNvSpPr txBox="1"/>
          <p:nvPr/>
        </p:nvSpPr>
        <p:spPr>
          <a:xfrm>
            <a:off x="5584975" y="5550755"/>
            <a:ext cx="2418404" cy="230832"/>
          </a:xfrm>
          <a:prstGeom prst="rect">
            <a:avLst/>
          </a:prstGeom>
          <a:noFill/>
        </p:spPr>
        <p:txBody>
          <a:bodyPr wrap="square" rtlCol="0">
            <a:spAutoFit/>
          </a:bodyPr>
          <a:lstStyle/>
          <a:p>
            <a:r>
              <a:rPr lang="en-GB" sz="900" b="1" i="1">
                <a:latin typeface="Arial" panose="020B0604020202020204" pitchFamily="34" charset="0"/>
                <a:cs typeface="Arial" panose="020B0604020202020204" pitchFamily="34" charset="0"/>
                <a:hlinkClick r:id="rId9"/>
              </a:rPr>
              <a:t>Environmental permits and supervision</a:t>
            </a:r>
          </a:p>
        </p:txBody>
      </p:sp>
      <p:sp>
        <p:nvSpPr>
          <p:cNvPr id="71" name="Text Placeholder 189">
            <a:extLst>
              <a:ext uri="{FF2B5EF4-FFF2-40B4-BE49-F238E27FC236}">
                <a16:creationId xmlns:a16="http://schemas.microsoft.com/office/drawing/2014/main" id="{B753F54D-0026-453E-B27D-54D3C4657D91}"/>
              </a:ext>
            </a:extLst>
          </p:cNvPr>
          <p:cNvSpPr txBox="1">
            <a:spLocks/>
          </p:cNvSpPr>
          <p:nvPr/>
        </p:nvSpPr>
        <p:spPr>
          <a:xfrm>
            <a:off x="5483379" y="5849414"/>
            <a:ext cx="2520000"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Terveystalo</a:t>
            </a:r>
          </a:p>
        </p:txBody>
      </p:sp>
      <p:sp>
        <p:nvSpPr>
          <p:cNvPr id="72" name="TextBox 71">
            <a:extLst>
              <a:ext uri="{FF2B5EF4-FFF2-40B4-BE49-F238E27FC236}">
                <a16:creationId xmlns:a16="http://schemas.microsoft.com/office/drawing/2014/main" id="{2A851500-7D43-4A7F-A6FA-3808848DEF5D}"/>
              </a:ext>
            </a:extLst>
          </p:cNvPr>
          <p:cNvSpPr txBox="1"/>
          <p:nvPr/>
        </p:nvSpPr>
        <p:spPr>
          <a:xfrm>
            <a:off x="5584975" y="5980326"/>
            <a:ext cx="2418404" cy="230832"/>
          </a:xfrm>
          <a:prstGeom prst="rect">
            <a:avLst/>
          </a:prstGeom>
          <a:noFill/>
        </p:spPr>
        <p:txBody>
          <a:bodyPr wrap="square" rtlCol="0">
            <a:spAutoFit/>
          </a:bodyPr>
          <a:lstStyle/>
          <a:p>
            <a:r>
              <a:rPr lang="en-GB" sz="900" b="1" i="1">
                <a:latin typeface="Arial" panose="020B0604020202020204" pitchFamily="34" charset="0"/>
                <a:cs typeface="Arial" panose="020B0604020202020204" pitchFamily="34" charset="0"/>
                <a:hlinkClick r:id="rId10"/>
              </a:rPr>
              <a:t>Occupational health care</a:t>
            </a:r>
          </a:p>
        </p:txBody>
      </p:sp>
      <p:sp>
        <p:nvSpPr>
          <p:cNvPr id="74" name="Text Placeholder 189">
            <a:extLst>
              <a:ext uri="{FF2B5EF4-FFF2-40B4-BE49-F238E27FC236}">
                <a16:creationId xmlns:a16="http://schemas.microsoft.com/office/drawing/2014/main" id="{43D5ACFA-1445-493C-AA92-6351FDB793B7}"/>
              </a:ext>
            </a:extLst>
          </p:cNvPr>
          <p:cNvSpPr txBox="1">
            <a:spLocks/>
          </p:cNvSpPr>
          <p:nvPr/>
        </p:nvSpPr>
        <p:spPr>
          <a:xfrm>
            <a:off x="131512" y="539617"/>
            <a:ext cx="1419204"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a:solidFill>
                  <a:schemeClr val="bg1"/>
                </a:solidFill>
                <a:latin typeface="Arial Black" panose="020B0A04020102020204" pitchFamily="34" charset="0"/>
              </a:rPr>
              <a:t>INTEGRATION</a:t>
            </a:r>
          </a:p>
        </p:txBody>
      </p:sp>
      <p:pic>
        <p:nvPicPr>
          <p:cNvPr id="31" name="Picture 30">
            <a:extLst>
              <a:ext uri="{FF2B5EF4-FFF2-40B4-BE49-F238E27FC236}">
                <a16:creationId xmlns:a16="http://schemas.microsoft.com/office/drawing/2014/main" id="{7C99BB12-E7FE-40BB-99B7-FBFF634C1A9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85556" y="5877077"/>
            <a:ext cx="618774" cy="624841"/>
          </a:xfrm>
          <a:prstGeom prst="rect">
            <a:avLst/>
          </a:prstGeom>
        </p:spPr>
      </p:pic>
      <p:sp>
        <p:nvSpPr>
          <p:cNvPr id="34" name="Text Placeholder 189">
            <a:extLst>
              <a:ext uri="{FF2B5EF4-FFF2-40B4-BE49-F238E27FC236}">
                <a16:creationId xmlns:a16="http://schemas.microsoft.com/office/drawing/2014/main" id="{B1EAF310-6A04-4F50-BB45-EB27A0579DF1}"/>
              </a:ext>
            </a:extLst>
          </p:cNvPr>
          <p:cNvSpPr txBox="1">
            <a:spLocks/>
          </p:cNvSpPr>
          <p:nvPr/>
        </p:nvSpPr>
        <p:spPr>
          <a:xfrm>
            <a:off x="1290620" y="6244063"/>
            <a:ext cx="2794655" cy="494413"/>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dirty="0"/>
              <a:t>IMMIGRATION COORDINATOR</a:t>
            </a:r>
          </a:p>
        </p:txBody>
      </p:sp>
    </p:spTree>
    <p:extLst>
      <p:ext uri="{BB962C8B-B14F-4D97-AF65-F5344CB8AC3E}">
        <p14:creationId xmlns:p14="http://schemas.microsoft.com/office/powerpoint/2010/main" val="3044816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0661F4-E5AC-410B-AC5E-4D72E26B814E}"/>
              </a:ext>
            </a:extLst>
          </p:cNvPr>
          <p:cNvSpPr txBox="1"/>
          <p:nvPr/>
        </p:nvSpPr>
        <p:spPr>
          <a:xfrm>
            <a:off x="4236194" y="1093110"/>
            <a:ext cx="4014626" cy="830997"/>
          </a:xfrm>
          <a:prstGeom prst="rect">
            <a:avLst/>
          </a:prstGeom>
          <a:noFill/>
        </p:spPr>
        <p:txBody>
          <a:bodyPr wrap="square" rtlCol="0">
            <a:spAutoFit/>
          </a:bodyPr>
          <a:lstStyle/>
          <a:p>
            <a:r>
              <a:rPr lang="en-GB" sz="2400" b="1" dirty="0">
                <a:solidFill>
                  <a:schemeClr val="bg1">
                    <a:lumMod val="95000"/>
                  </a:schemeClr>
                </a:solidFill>
                <a:latin typeface="Lucida Handwriting" panose="03010101010101010101" pitchFamily="66" charset="0"/>
                <a:cs typeface="Arial" panose="020B0604020202020204" pitchFamily="34" charset="0"/>
              </a:rPr>
              <a:t>Important links for immigrants </a:t>
            </a:r>
          </a:p>
        </p:txBody>
      </p:sp>
      <p:sp>
        <p:nvSpPr>
          <p:cNvPr id="5" name="Freeform: Shape 4">
            <a:extLst>
              <a:ext uri="{FF2B5EF4-FFF2-40B4-BE49-F238E27FC236}">
                <a16:creationId xmlns:a16="http://schemas.microsoft.com/office/drawing/2014/main" id="{A824B849-44D1-417F-A8C2-85F70616483F}"/>
              </a:ext>
            </a:extLst>
          </p:cNvPr>
          <p:cNvSpPr/>
          <p:nvPr/>
        </p:nvSpPr>
        <p:spPr>
          <a:xfrm>
            <a:off x="853936" y="663723"/>
            <a:ext cx="3153856" cy="5685561"/>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6" name="Text Placeholder 189">
            <a:extLst>
              <a:ext uri="{FF2B5EF4-FFF2-40B4-BE49-F238E27FC236}">
                <a16:creationId xmlns:a16="http://schemas.microsoft.com/office/drawing/2014/main" id="{A9DAC414-61F2-44BB-BAE4-FACA1F5C2653}"/>
              </a:ext>
            </a:extLst>
          </p:cNvPr>
          <p:cNvSpPr txBox="1">
            <a:spLocks/>
          </p:cNvSpPr>
          <p:nvPr/>
        </p:nvSpPr>
        <p:spPr>
          <a:xfrm>
            <a:off x="873070" y="735625"/>
            <a:ext cx="2687888" cy="239732"/>
          </a:xfrm>
          <a:prstGeom prst="rect">
            <a:avLst/>
          </a:prstGeom>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MUNICIPALITY OF INARI </a:t>
            </a:r>
            <a:r>
              <a:rPr lang="en-GB" sz="1100" dirty="0" smtClean="0">
                <a:solidFill>
                  <a:srgbClr val="BBAE81"/>
                </a:solidFill>
                <a:latin typeface="Arial Black" panose="020B0A04020102020204" pitchFamily="34" charset="0"/>
              </a:rPr>
              <a:t>WEBPAGE</a:t>
            </a:r>
            <a:endParaRPr lang="en-GB" sz="1100" dirty="0">
              <a:solidFill>
                <a:srgbClr val="BBAE81"/>
              </a:solidFill>
              <a:latin typeface="Arial Black" panose="020B0A04020102020204" pitchFamily="34" charset="0"/>
            </a:endParaRPr>
          </a:p>
        </p:txBody>
      </p:sp>
      <p:sp>
        <p:nvSpPr>
          <p:cNvPr id="7" name="TextBox 6">
            <a:extLst>
              <a:ext uri="{FF2B5EF4-FFF2-40B4-BE49-F238E27FC236}">
                <a16:creationId xmlns:a16="http://schemas.microsoft.com/office/drawing/2014/main" id="{9CBF704B-8E81-414D-85FA-68E78215E5A9}"/>
              </a:ext>
            </a:extLst>
          </p:cNvPr>
          <p:cNvSpPr txBox="1"/>
          <p:nvPr/>
        </p:nvSpPr>
        <p:spPr>
          <a:xfrm>
            <a:off x="919522" y="908444"/>
            <a:ext cx="3083008" cy="3693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Information on the municipality and services of Inari. </a:t>
            </a:r>
          </a:p>
          <a:p>
            <a:r>
              <a:rPr lang="en-GB" sz="900" i="1" dirty="0">
                <a:latin typeface="Arial" panose="020B0604020202020204" pitchFamily="34" charset="0"/>
                <a:cs typeface="Arial" panose="020B0604020202020204" pitchFamily="34" charset="0"/>
                <a:hlinkClick r:id="rId3"/>
              </a:rPr>
              <a:t>https://www.inari.fi/en/</a:t>
            </a:r>
          </a:p>
        </p:txBody>
      </p:sp>
      <p:sp>
        <p:nvSpPr>
          <p:cNvPr id="8" name="Text Placeholder 189">
            <a:extLst>
              <a:ext uri="{FF2B5EF4-FFF2-40B4-BE49-F238E27FC236}">
                <a16:creationId xmlns:a16="http://schemas.microsoft.com/office/drawing/2014/main" id="{902E96C9-153E-43F5-9339-9E3092212FED}"/>
              </a:ext>
            </a:extLst>
          </p:cNvPr>
          <p:cNvSpPr txBox="1">
            <a:spLocks/>
          </p:cNvSpPr>
          <p:nvPr/>
        </p:nvSpPr>
        <p:spPr>
          <a:xfrm>
            <a:off x="880885" y="1378692"/>
            <a:ext cx="3088269" cy="31163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MAKE INARI YOUR HOME WEBPAGE</a:t>
            </a:r>
          </a:p>
        </p:txBody>
      </p:sp>
      <p:sp>
        <p:nvSpPr>
          <p:cNvPr id="9" name="TextBox 8">
            <a:extLst>
              <a:ext uri="{FF2B5EF4-FFF2-40B4-BE49-F238E27FC236}">
                <a16:creationId xmlns:a16="http://schemas.microsoft.com/office/drawing/2014/main" id="{5A3A7AE6-7BAE-426B-8CE1-E4F1AA52ADAF}"/>
              </a:ext>
            </a:extLst>
          </p:cNvPr>
          <p:cNvSpPr txBox="1"/>
          <p:nvPr/>
        </p:nvSpPr>
        <p:spPr>
          <a:xfrm>
            <a:off x="924784" y="1580525"/>
            <a:ext cx="3083008" cy="507831"/>
          </a:xfrm>
          <a:prstGeom prst="rect">
            <a:avLst/>
          </a:prstGeom>
          <a:noFill/>
        </p:spPr>
        <p:txBody>
          <a:bodyPr wrap="square" rtlCol="0">
            <a:spAutoFit/>
          </a:bodyPr>
          <a:lstStyle/>
          <a:p>
            <a:r>
              <a:rPr lang="en-GB" sz="900" i="1">
                <a:latin typeface="Arial" panose="020B0604020202020204" pitchFamily="34" charset="0"/>
                <a:cs typeface="Arial" panose="020B0604020202020204" pitchFamily="34" charset="0"/>
              </a:rPr>
              <a:t>Information on settling in and living in Inari.</a:t>
            </a:r>
          </a:p>
          <a:p>
            <a:r>
              <a:rPr lang="en-GB" sz="900" i="1">
                <a:latin typeface="Arial" panose="020B0604020202020204" pitchFamily="34" charset="0"/>
                <a:cs typeface="Arial" panose="020B0604020202020204" pitchFamily="34" charset="0"/>
                <a:hlinkClick r:id="rId4"/>
              </a:rPr>
              <a:t>https://www.inari.fi/en/services/make-inari-your-home.html</a:t>
            </a:r>
          </a:p>
        </p:txBody>
      </p:sp>
      <p:sp>
        <p:nvSpPr>
          <p:cNvPr id="10" name="Text Placeholder 189">
            <a:extLst>
              <a:ext uri="{FF2B5EF4-FFF2-40B4-BE49-F238E27FC236}">
                <a16:creationId xmlns:a16="http://schemas.microsoft.com/office/drawing/2014/main" id="{F71CA7E1-2710-4539-A234-4C1F57A04996}"/>
              </a:ext>
            </a:extLst>
          </p:cNvPr>
          <p:cNvSpPr txBox="1">
            <a:spLocks/>
          </p:cNvSpPr>
          <p:nvPr/>
        </p:nvSpPr>
        <p:spPr>
          <a:xfrm>
            <a:off x="880885" y="2189025"/>
            <a:ext cx="2687888" cy="23973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INFOFINLAND.FI</a:t>
            </a:r>
          </a:p>
        </p:txBody>
      </p:sp>
      <p:sp>
        <p:nvSpPr>
          <p:cNvPr id="11" name="TextBox 10">
            <a:extLst>
              <a:ext uri="{FF2B5EF4-FFF2-40B4-BE49-F238E27FC236}">
                <a16:creationId xmlns:a16="http://schemas.microsoft.com/office/drawing/2014/main" id="{5E8300F2-125D-454D-A384-E21E8BE1859B}"/>
              </a:ext>
            </a:extLst>
          </p:cNvPr>
          <p:cNvSpPr txBox="1"/>
          <p:nvPr/>
        </p:nvSpPr>
        <p:spPr>
          <a:xfrm>
            <a:off x="924784" y="2361844"/>
            <a:ext cx="3083008" cy="507831"/>
          </a:xfrm>
          <a:prstGeom prst="rect">
            <a:avLst/>
          </a:prstGeom>
          <a:noFill/>
        </p:spPr>
        <p:txBody>
          <a:bodyPr wrap="square" rtlCol="0">
            <a:spAutoFit/>
          </a:bodyPr>
          <a:lstStyle/>
          <a:p>
            <a:r>
              <a:rPr lang="en-GB" sz="900" i="1">
                <a:latin typeface="Arial" panose="020B0604020202020204" pitchFamily="34" charset="0"/>
                <a:cs typeface="Arial" panose="020B0604020202020204" pitchFamily="34" charset="0"/>
              </a:rPr>
              <a:t>Information on Finnish society for immigrants and those working with immigrants</a:t>
            </a:r>
          </a:p>
          <a:p>
            <a:r>
              <a:rPr lang="en-GB" sz="900" i="1">
                <a:latin typeface="Arial" panose="020B0604020202020204" pitchFamily="34" charset="0"/>
                <a:cs typeface="Arial" panose="020B0604020202020204" pitchFamily="34" charset="0"/>
                <a:hlinkClick r:id="rId5"/>
              </a:rPr>
              <a:t>https://www.infofinland.fi/</a:t>
            </a:r>
          </a:p>
        </p:txBody>
      </p:sp>
      <p:sp>
        <p:nvSpPr>
          <p:cNvPr id="12" name="Text Placeholder 189">
            <a:extLst>
              <a:ext uri="{FF2B5EF4-FFF2-40B4-BE49-F238E27FC236}">
                <a16:creationId xmlns:a16="http://schemas.microsoft.com/office/drawing/2014/main" id="{BA08D53B-EFB6-432D-9679-03E13AE77F8D}"/>
              </a:ext>
            </a:extLst>
          </p:cNvPr>
          <p:cNvSpPr txBox="1">
            <a:spLocks/>
          </p:cNvSpPr>
          <p:nvPr/>
        </p:nvSpPr>
        <p:spPr>
          <a:xfrm>
            <a:off x="880885" y="2970344"/>
            <a:ext cx="2687888" cy="23973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MIGRI</a:t>
            </a:r>
          </a:p>
        </p:txBody>
      </p:sp>
      <p:sp>
        <p:nvSpPr>
          <p:cNvPr id="13" name="TextBox 12">
            <a:extLst>
              <a:ext uri="{FF2B5EF4-FFF2-40B4-BE49-F238E27FC236}">
                <a16:creationId xmlns:a16="http://schemas.microsoft.com/office/drawing/2014/main" id="{195C5ACF-9FEC-4BB2-BF59-04A1734B86E3}"/>
              </a:ext>
            </a:extLst>
          </p:cNvPr>
          <p:cNvSpPr txBox="1"/>
          <p:nvPr/>
        </p:nvSpPr>
        <p:spPr>
          <a:xfrm>
            <a:off x="927337" y="3143163"/>
            <a:ext cx="3083008" cy="369332"/>
          </a:xfrm>
          <a:prstGeom prst="rect">
            <a:avLst/>
          </a:prstGeom>
          <a:noFill/>
        </p:spPr>
        <p:txBody>
          <a:bodyPr wrap="square" rtlCol="0">
            <a:spAutoFit/>
          </a:bodyPr>
          <a:lstStyle/>
          <a:p>
            <a:r>
              <a:rPr lang="en-GB" sz="900" i="1">
                <a:latin typeface="Arial" panose="020B0604020202020204" pitchFamily="34" charset="0"/>
                <a:cs typeface="Arial" panose="020B0604020202020204" pitchFamily="34" charset="0"/>
              </a:rPr>
              <a:t>The Finnish Immigration Service</a:t>
            </a:r>
          </a:p>
          <a:p>
            <a:r>
              <a:rPr lang="en-GB" sz="900" i="1">
                <a:latin typeface="Arial" panose="020B0604020202020204" pitchFamily="34" charset="0"/>
                <a:cs typeface="Arial" panose="020B0604020202020204" pitchFamily="34" charset="0"/>
                <a:hlinkClick r:id="rId6"/>
              </a:rPr>
              <a:t>https://migri.fi/en/home</a:t>
            </a:r>
          </a:p>
        </p:txBody>
      </p:sp>
      <p:sp>
        <p:nvSpPr>
          <p:cNvPr id="14" name="Text Placeholder 189">
            <a:extLst>
              <a:ext uri="{FF2B5EF4-FFF2-40B4-BE49-F238E27FC236}">
                <a16:creationId xmlns:a16="http://schemas.microsoft.com/office/drawing/2014/main" id="{1D45841B-8FCC-42DE-BD6B-4FDA766AAC05}"/>
              </a:ext>
            </a:extLst>
          </p:cNvPr>
          <p:cNvSpPr txBox="1">
            <a:spLocks/>
          </p:cNvSpPr>
          <p:nvPr/>
        </p:nvSpPr>
        <p:spPr>
          <a:xfrm>
            <a:off x="880885" y="3607419"/>
            <a:ext cx="2687888" cy="23973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KELA</a:t>
            </a:r>
          </a:p>
        </p:txBody>
      </p:sp>
      <p:sp>
        <p:nvSpPr>
          <p:cNvPr id="15" name="TextBox 14">
            <a:extLst>
              <a:ext uri="{FF2B5EF4-FFF2-40B4-BE49-F238E27FC236}">
                <a16:creationId xmlns:a16="http://schemas.microsoft.com/office/drawing/2014/main" id="{4EBDF0BA-378B-46C5-8E34-207FF4510068}"/>
              </a:ext>
            </a:extLst>
          </p:cNvPr>
          <p:cNvSpPr txBox="1"/>
          <p:nvPr/>
        </p:nvSpPr>
        <p:spPr>
          <a:xfrm>
            <a:off x="927337" y="3780238"/>
            <a:ext cx="3083008" cy="369332"/>
          </a:xfrm>
          <a:prstGeom prst="rect">
            <a:avLst/>
          </a:prstGeom>
          <a:noFill/>
        </p:spPr>
        <p:txBody>
          <a:bodyPr wrap="square" rtlCol="0">
            <a:spAutoFit/>
          </a:bodyPr>
          <a:lstStyle/>
          <a:p>
            <a:r>
              <a:rPr lang="en-GB" sz="900" i="1">
                <a:latin typeface="Arial" panose="020B0604020202020204" pitchFamily="34" charset="0"/>
                <a:cs typeface="Arial" panose="020B0604020202020204" pitchFamily="34" charset="0"/>
              </a:rPr>
              <a:t>Social Insurance Institution of Finland </a:t>
            </a:r>
            <a:r>
              <a:rPr lang="en-GB" sz="900" i="1">
                <a:latin typeface="Arial" panose="020B0604020202020204" pitchFamily="34" charset="0"/>
                <a:cs typeface="Arial" panose="020B0604020202020204" pitchFamily="34" charset="0"/>
                <a:hlinkClick r:id="rId7"/>
              </a:rPr>
              <a:t>https://www.kela.fi/web/en</a:t>
            </a:r>
          </a:p>
        </p:txBody>
      </p:sp>
      <p:sp>
        <p:nvSpPr>
          <p:cNvPr id="16" name="Text Placeholder 189">
            <a:extLst>
              <a:ext uri="{FF2B5EF4-FFF2-40B4-BE49-F238E27FC236}">
                <a16:creationId xmlns:a16="http://schemas.microsoft.com/office/drawing/2014/main" id="{E7DC0193-AE04-48CF-A54C-E878564DEEFE}"/>
              </a:ext>
            </a:extLst>
          </p:cNvPr>
          <p:cNvSpPr txBox="1">
            <a:spLocks/>
          </p:cNvSpPr>
          <p:nvPr/>
        </p:nvSpPr>
        <p:spPr>
          <a:xfrm>
            <a:off x="873070" y="4244494"/>
            <a:ext cx="2687888" cy="23973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TAX ADMINISTRATION</a:t>
            </a:r>
          </a:p>
        </p:txBody>
      </p:sp>
      <p:sp>
        <p:nvSpPr>
          <p:cNvPr id="17" name="TextBox 16">
            <a:extLst>
              <a:ext uri="{FF2B5EF4-FFF2-40B4-BE49-F238E27FC236}">
                <a16:creationId xmlns:a16="http://schemas.microsoft.com/office/drawing/2014/main" id="{8E048A7C-2457-4D3E-9182-FC1047A8C29F}"/>
              </a:ext>
            </a:extLst>
          </p:cNvPr>
          <p:cNvSpPr txBox="1"/>
          <p:nvPr/>
        </p:nvSpPr>
        <p:spPr>
          <a:xfrm>
            <a:off x="919522" y="4417313"/>
            <a:ext cx="3083008" cy="3693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Finnish Tax Administration</a:t>
            </a:r>
          </a:p>
          <a:p>
            <a:r>
              <a:rPr lang="en-GB" sz="900" i="1" dirty="0">
                <a:latin typeface="Arial" panose="020B0604020202020204" pitchFamily="34" charset="0"/>
                <a:cs typeface="Arial" panose="020B0604020202020204" pitchFamily="34" charset="0"/>
                <a:hlinkClick r:id="rId8"/>
              </a:rPr>
              <a:t>https://www.vero.fi/en/individuals/</a:t>
            </a:r>
          </a:p>
        </p:txBody>
      </p:sp>
      <p:sp>
        <p:nvSpPr>
          <p:cNvPr id="18" name="Text Placeholder 189">
            <a:extLst>
              <a:ext uri="{FF2B5EF4-FFF2-40B4-BE49-F238E27FC236}">
                <a16:creationId xmlns:a16="http://schemas.microsoft.com/office/drawing/2014/main" id="{A4212FBE-263F-403C-99C7-3DFE1386457A}"/>
              </a:ext>
            </a:extLst>
          </p:cNvPr>
          <p:cNvSpPr txBox="1">
            <a:spLocks/>
          </p:cNvSpPr>
          <p:nvPr/>
        </p:nvSpPr>
        <p:spPr>
          <a:xfrm>
            <a:off x="880885" y="4962250"/>
            <a:ext cx="2687888" cy="23973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100" dirty="0" smtClean="0">
                <a:solidFill>
                  <a:srgbClr val="BBAE81"/>
                </a:solidFill>
                <a:latin typeface="Arial Black" panose="020B0A04020102020204" pitchFamily="34" charset="0"/>
              </a:rPr>
              <a:t>DIGITAL </a:t>
            </a:r>
            <a:r>
              <a:rPr lang="en-GB" sz="1100" dirty="0">
                <a:solidFill>
                  <a:srgbClr val="BBAE81"/>
                </a:solidFill>
                <a:latin typeface="Arial Black" panose="020B0A04020102020204" pitchFamily="34" charset="0"/>
              </a:rPr>
              <a:t>AND POPULATION DATA SERVICES AGENCY </a:t>
            </a:r>
          </a:p>
        </p:txBody>
      </p:sp>
      <p:sp>
        <p:nvSpPr>
          <p:cNvPr id="19" name="TextBox 18">
            <a:extLst>
              <a:ext uri="{FF2B5EF4-FFF2-40B4-BE49-F238E27FC236}">
                <a16:creationId xmlns:a16="http://schemas.microsoft.com/office/drawing/2014/main" id="{947E81CD-8318-4716-B74D-4C9A249A5D11}"/>
              </a:ext>
            </a:extLst>
          </p:cNvPr>
          <p:cNvSpPr txBox="1"/>
          <p:nvPr/>
        </p:nvSpPr>
        <p:spPr>
          <a:xfrm>
            <a:off x="919522" y="5201982"/>
            <a:ext cx="3083008" cy="3693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Digital and population data services agency </a:t>
            </a:r>
            <a:r>
              <a:rPr lang="en-GB" sz="900" i="1" dirty="0">
                <a:latin typeface="Arial" panose="020B0604020202020204" pitchFamily="34" charset="0"/>
                <a:cs typeface="Arial" panose="020B0604020202020204" pitchFamily="34" charset="0"/>
                <a:hlinkClick r:id="rId9"/>
              </a:rPr>
              <a:t>https://dvv.fi/en/individuals</a:t>
            </a:r>
          </a:p>
        </p:txBody>
      </p:sp>
      <p:sp>
        <p:nvSpPr>
          <p:cNvPr id="20" name="Text Placeholder 189">
            <a:extLst>
              <a:ext uri="{FF2B5EF4-FFF2-40B4-BE49-F238E27FC236}">
                <a16:creationId xmlns:a16="http://schemas.microsoft.com/office/drawing/2014/main" id="{BDC9AB65-7A2C-439C-BE36-BE1B5D432489}"/>
              </a:ext>
            </a:extLst>
          </p:cNvPr>
          <p:cNvSpPr txBox="1">
            <a:spLocks/>
          </p:cNvSpPr>
          <p:nvPr/>
        </p:nvSpPr>
        <p:spPr>
          <a:xfrm>
            <a:off x="886232" y="5651995"/>
            <a:ext cx="2687888" cy="23973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TE SERVICES</a:t>
            </a:r>
          </a:p>
        </p:txBody>
      </p:sp>
      <p:sp>
        <p:nvSpPr>
          <p:cNvPr id="21" name="TextBox 20">
            <a:extLst>
              <a:ext uri="{FF2B5EF4-FFF2-40B4-BE49-F238E27FC236}">
                <a16:creationId xmlns:a16="http://schemas.microsoft.com/office/drawing/2014/main" id="{BF33DF72-BE48-43C1-853E-94A2BCD895AD}"/>
              </a:ext>
            </a:extLst>
          </p:cNvPr>
          <p:cNvSpPr txBox="1"/>
          <p:nvPr/>
        </p:nvSpPr>
        <p:spPr>
          <a:xfrm>
            <a:off x="927337" y="5859483"/>
            <a:ext cx="3083008" cy="3693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Public employment and business services </a:t>
            </a:r>
          </a:p>
          <a:p>
            <a:r>
              <a:rPr lang="en-GB" sz="900" i="1" dirty="0">
                <a:latin typeface="Arial" panose="020B0604020202020204" pitchFamily="34" charset="0"/>
                <a:cs typeface="Arial" panose="020B0604020202020204" pitchFamily="34" charset="0"/>
                <a:hlinkClick r:id="rId10"/>
              </a:rPr>
              <a:t>http://www.te-palvelut.fi/te/en/</a:t>
            </a:r>
          </a:p>
        </p:txBody>
      </p:sp>
    </p:spTree>
    <p:extLst>
      <p:ext uri="{BB962C8B-B14F-4D97-AF65-F5344CB8AC3E}">
        <p14:creationId xmlns:p14="http://schemas.microsoft.com/office/powerpoint/2010/main" val="172054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73789FB-1DAE-4E97-A807-CA351569AF21}"/>
              </a:ext>
            </a:extLst>
          </p:cNvPr>
          <p:cNvPicPr>
            <a:picLocks noChangeAspect="1"/>
          </p:cNvPicPr>
          <p:nvPr/>
        </p:nvPicPr>
        <p:blipFill>
          <a:blip r:embed="rId2"/>
          <a:stretch>
            <a:fillRect/>
          </a:stretch>
        </p:blipFill>
        <p:spPr>
          <a:xfrm>
            <a:off x="0" y="-65082"/>
            <a:ext cx="9902296" cy="6988163"/>
          </a:xfrm>
          <a:custGeom>
            <a:avLst/>
            <a:gdLst>
              <a:gd name="connsiteX0" fmla="*/ -94 w 9902296"/>
              <a:gd name="connsiteY0" fmla="*/ -66 h 6988163"/>
              <a:gd name="connsiteX1" fmla="*/ 9902203 w 9902296"/>
              <a:gd name="connsiteY1" fmla="*/ -66 h 6988163"/>
              <a:gd name="connsiteX2" fmla="*/ 9902203 w 9902296"/>
              <a:gd name="connsiteY2" fmla="*/ 6988098 h 6988163"/>
              <a:gd name="connsiteX3" fmla="*/ -94 w 9902296"/>
              <a:gd name="connsiteY3" fmla="*/ 6988098 h 6988163"/>
            </a:gdLst>
            <a:ahLst/>
            <a:cxnLst>
              <a:cxn ang="0">
                <a:pos x="connsiteX0" y="connsiteY0"/>
              </a:cxn>
              <a:cxn ang="0">
                <a:pos x="connsiteX1" y="connsiteY1"/>
              </a:cxn>
              <a:cxn ang="0">
                <a:pos x="connsiteX2" y="connsiteY2"/>
              </a:cxn>
              <a:cxn ang="0">
                <a:pos x="connsiteX3" y="connsiteY3"/>
              </a:cxn>
            </a:cxnLst>
            <a:rect l="l" t="t" r="r" b="b"/>
            <a:pathLst>
              <a:path w="9902296" h="6988163">
                <a:moveTo>
                  <a:pt x="-94" y="-66"/>
                </a:moveTo>
                <a:lnTo>
                  <a:pt x="9902203" y="-66"/>
                </a:lnTo>
                <a:lnTo>
                  <a:pt x="9902203" y="6988098"/>
                </a:lnTo>
                <a:lnTo>
                  <a:pt x="-94" y="6988098"/>
                </a:lnTo>
                <a:close/>
              </a:path>
            </a:pathLst>
          </a:custGeom>
        </p:spPr>
      </p:pic>
      <p:grpSp>
        <p:nvGrpSpPr>
          <p:cNvPr id="7" name="Graphic 3">
            <a:extLst>
              <a:ext uri="{FF2B5EF4-FFF2-40B4-BE49-F238E27FC236}">
                <a16:creationId xmlns:a16="http://schemas.microsoft.com/office/drawing/2014/main" id="{52052251-8AE8-4980-8F69-74DABFB45717}"/>
              </a:ext>
            </a:extLst>
          </p:cNvPr>
          <p:cNvGrpSpPr/>
          <p:nvPr/>
        </p:nvGrpSpPr>
        <p:grpSpPr>
          <a:xfrm>
            <a:off x="4486616" y="-1979470"/>
            <a:ext cx="3192193" cy="1439593"/>
            <a:chOff x="3356316" y="2067950"/>
            <a:chExt cx="3192193" cy="1439593"/>
          </a:xfrm>
          <a:solidFill>
            <a:srgbClr val="BBAE81"/>
          </a:solidFill>
        </p:grpSpPr>
        <p:sp>
          <p:nvSpPr>
            <p:cNvPr id="8" name="Freeform: Shape 7">
              <a:extLst>
                <a:ext uri="{FF2B5EF4-FFF2-40B4-BE49-F238E27FC236}">
                  <a16:creationId xmlns:a16="http://schemas.microsoft.com/office/drawing/2014/main" id="{A8FDDCE2-503C-4C4E-A8A2-AA980A3E09B6}"/>
                </a:ext>
              </a:extLst>
            </p:cNvPr>
            <p:cNvSpPr/>
            <p:nvPr/>
          </p:nvSpPr>
          <p:spPr>
            <a:xfrm>
              <a:off x="4499316" y="2067950"/>
              <a:ext cx="851095" cy="839511"/>
            </a:xfrm>
            <a:custGeom>
              <a:avLst/>
              <a:gdLst>
                <a:gd name="connsiteX0" fmla="*/ 58615 w 851095"/>
                <a:gd name="connsiteY0" fmla="*/ 669388 h 839511"/>
                <a:gd name="connsiteX1" fmla="*/ 91440 w 851095"/>
                <a:gd name="connsiteY1" fmla="*/ 618978 h 839511"/>
                <a:gd name="connsiteX2" fmla="*/ 627185 w 851095"/>
                <a:gd name="connsiteY2" fmla="*/ 623668 h 839511"/>
                <a:gd name="connsiteX3" fmla="*/ 450166 w 851095"/>
                <a:gd name="connsiteY3" fmla="*/ 60960 h 839511"/>
                <a:gd name="connsiteX4" fmla="*/ 488852 w 851095"/>
                <a:gd name="connsiteY4" fmla="*/ 0 h 839511"/>
                <a:gd name="connsiteX5" fmla="*/ 711591 w 851095"/>
                <a:gd name="connsiteY5" fmla="*/ 339969 h 839511"/>
                <a:gd name="connsiteX6" fmla="*/ 817099 w 851095"/>
                <a:gd name="connsiteY6" fmla="*/ 174674 h 839511"/>
                <a:gd name="connsiteX7" fmla="*/ 851095 w 851095"/>
                <a:gd name="connsiteY7" fmla="*/ 232117 h 839511"/>
                <a:gd name="connsiteX8" fmla="*/ 800686 w 851095"/>
                <a:gd name="connsiteY8" fmla="*/ 274320 h 839511"/>
                <a:gd name="connsiteX9" fmla="*/ 699868 w 851095"/>
                <a:gd name="connsiteY9" fmla="*/ 501748 h 839511"/>
                <a:gd name="connsiteX10" fmla="*/ 413825 w 851095"/>
                <a:gd name="connsiteY10" fmla="*/ 813582 h 839511"/>
                <a:gd name="connsiteX11" fmla="*/ 0 w 851095"/>
                <a:gd name="connsiteY11" fmla="*/ 757311 h 839511"/>
                <a:gd name="connsiteX12" fmla="*/ 28136 w 851095"/>
                <a:gd name="connsiteY12" fmla="*/ 713935 h 839511"/>
                <a:gd name="connsiteX13" fmla="*/ 222738 w 851095"/>
                <a:gd name="connsiteY13" fmla="*/ 808892 h 839511"/>
                <a:gd name="connsiteX14" fmla="*/ 58615 w 851095"/>
                <a:gd name="connsiteY14" fmla="*/ 669388 h 83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1095" h="839511">
                  <a:moveTo>
                    <a:pt x="58615" y="669388"/>
                  </a:moveTo>
                  <a:lnTo>
                    <a:pt x="91440" y="618978"/>
                  </a:lnTo>
                  <a:cubicBezTo>
                    <a:pt x="182880" y="847578"/>
                    <a:pt x="466579" y="876886"/>
                    <a:pt x="627185" y="623668"/>
                  </a:cubicBezTo>
                  <a:cubicBezTo>
                    <a:pt x="751449" y="413825"/>
                    <a:pt x="664699" y="153572"/>
                    <a:pt x="450166" y="60960"/>
                  </a:cubicBezTo>
                  <a:lnTo>
                    <a:pt x="488852" y="0"/>
                  </a:lnTo>
                  <a:cubicBezTo>
                    <a:pt x="618979" y="78545"/>
                    <a:pt x="692834" y="191086"/>
                    <a:pt x="711591" y="339969"/>
                  </a:cubicBezTo>
                  <a:cubicBezTo>
                    <a:pt x="738554" y="269631"/>
                    <a:pt x="773723" y="214532"/>
                    <a:pt x="817099" y="174674"/>
                  </a:cubicBezTo>
                  <a:lnTo>
                    <a:pt x="851095" y="232117"/>
                  </a:lnTo>
                  <a:cubicBezTo>
                    <a:pt x="828822" y="247357"/>
                    <a:pt x="815926" y="259080"/>
                    <a:pt x="800686" y="274320"/>
                  </a:cubicBezTo>
                  <a:cubicBezTo>
                    <a:pt x="745588" y="336452"/>
                    <a:pt x="725659" y="375138"/>
                    <a:pt x="699868" y="501748"/>
                  </a:cubicBezTo>
                  <a:cubicBezTo>
                    <a:pt x="668215" y="644769"/>
                    <a:pt x="570914" y="751449"/>
                    <a:pt x="413825" y="813582"/>
                  </a:cubicBezTo>
                  <a:cubicBezTo>
                    <a:pt x="284871" y="861646"/>
                    <a:pt x="151228" y="842889"/>
                    <a:pt x="0" y="757311"/>
                  </a:cubicBezTo>
                  <a:lnTo>
                    <a:pt x="28136" y="713935"/>
                  </a:lnTo>
                  <a:cubicBezTo>
                    <a:pt x="85579" y="769034"/>
                    <a:pt x="150056" y="800686"/>
                    <a:pt x="222738" y="808892"/>
                  </a:cubicBezTo>
                  <a:cubicBezTo>
                    <a:pt x="160606" y="779585"/>
                    <a:pt x="105508" y="731520"/>
                    <a:pt x="58615" y="669388"/>
                  </a:cubicBezTo>
                </a:path>
              </a:pathLst>
            </a:custGeom>
            <a:solidFill>
              <a:srgbClr val="BBAE81"/>
            </a:solidFill>
            <a:ln w="11723" cap="flat">
              <a:noFill/>
              <a:prstDash val="solid"/>
              <a:miter/>
            </a:ln>
          </p:spPr>
          <p:txBody>
            <a:bodyPr rtlCol="0" anchor="ctr"/>
            <a:lstStyle/>
            <a:p>
              <a:endParaRPr lang="fi-FI"/>
            </a:p>
          </p:txBody>
        </p:sp>
        <p:sp>
          <p:nvSpPr>
            <p:cNvPr id="9" name="Freeform: Shape 8">
              <a:extLst>
                <a:ext uri="{FF2B5EF4-FFF2-40B4-BE49-F238E27FC236}">
                  <a16:creationId xmlns:a16="http://schemas.microsoft.com/office/drawing/2014/main" id="{82610F21-F619-4612-9423-F55269993015}"/>
                </a:ext>
              </a:extLst>
            </p:cNvPr>
            <p:cNvSpPr/>
            <p:nvPr/>
          </p:nvSpPr>
          <p:spPr>
            <a:xfrm>
              <a:off x="3356316" y="3017519"/>
              <a:ext cx="120747" cy="490024"/>
            </a:xfrm>
            <a:custGeom>
              <a:avLst/>
              <a:gdLst>
                <a:gd name="connsiteX0" fmla="*/ 93785 w 120747"/>
                <a:gd name="connsiteY0" fmla="*/ 91440 h 490024"/>
                <a:gd name="connsiteX1" fmla="*/ 119576 w 120747"/>
                <a:gd name="connsiteY1" fmla="*/ 0 h 490024"/>
                <a:gd name="connsiteX2" fmla="*/ 0 w 120747"/>
                <a:gd name="connsiteY2" fmla="*/ 0 h 490024"/>
                <a:gd name="connsiteX3" fmla="*/ 25791 w 120747"/>
                <a:gd name="connsiteY3" fmla="*/ 107852 h 490024"/>
                <a:gd name="connsiteX4" fmla="*/ 25791 w 120747"/>
                <a:gd name="connsiteY4" fmla="*/ 388034 h 490024"/>
                <a:gd name="connsiteX5" fmla="*/ 0 w 120747"/>
                <a:gd name="connsiteY5" fmla="*/ 490025 h 490024"/>
                <a:gd name="connsiteX6" fmla="*/ 120748 w 120747"/>
                <a:gd name="connsiteY6" fmla="*/ 490025 h 490024"/>
                <a:gd name="connsiteX7" fmla="*/ 96129 w 120747"/>
                <a:gd name="connsiteY7" fmla="*/ 399757 h 490024"/>
                <a:gd name="connsiteX8" fmla="*/ 93785 w 120747"/>
                <a:gd name="connsiteY8" fmla="*/ 91440 h 4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47" h="490024">
                  <a:moveTo>
                    <a:pt x="93785" y="91440"/>
                  </a:moveTo>
                  <a:cubicBezTo>
                    <a:pt x="93785" y="44548"/>
                    <a:pt x="99646" y="32825"/>
                    <a:pt x="119576" y="0"/>
                  </a:cubicBezTo>
                  <a:lnTo>
                    <a:pt x="0" y="0"/>
                  </a:lnTo>
                  <a:cubicBezTo>
                    <a:pt x="21102" y="39858"/>
                    <a:pt x="25791" y="51581"/>
                    <a:pt x="25791" y="107852"/>
                  </a:cubicBezTo>
                  <a:lnTo>
                    <a:pt x="25791" y="388034"/>
                  </a:lnTo>
                  <a:cubicBezTo>
                    <a:pt x="25791" y="430237"/>
                    <a:pt x="22274" y="439615"/>
                    <a:pt x="0" y="490025"/>
                  </a:cubicBezTo>
                  <a:lnTo>
                    <a:pt x="120748" y="490025"/>
                  </a:lnTo>
                  <a:cubicBezTo>
                    <a:pt x="99646" y="441960"/>
                    <a:pt x="97302" y="426720"/>
                    <a:pt x="96129" y="399757"/>
                  </a:cubicBezTo>
                  <a:lnTo>
                    <a:pt x="93785" y="91440"/>
                  </a:lnTo>
                </a:path>
              </a:pathLst>
            </a:custGeom>
            <a:solidFill>
              <a:srgbClr val="BBAE81"/>
            </a:solidFill>
            <a:ln w="11723" cap="flat">
              <a:noFill/>
              <a:prstDash val="solid"/>
              <a:miter/>
            </a:ln>
          </p:spPr>
          <p:txBody>
            <a:bodyPr rtlCol="0" anchor="ctr"/>
            <a:lstStyle/>
            <a:p>
              <a:endParaRPr lang="fi-FI"/>
            </a:p>
          </p:txBody>
        </p:sp>
        <p:sp>
          <p:nvSpPr>
            <p:cNvPr id="10" name="Freeform: Shape 9">
              <a:extLst>
                <a:ext uri="{FF2B5EF4-FFF2-40B4-BE49-F238E27FC236}">
                  <a16:creationId xmlns:a16="http://schemas.microsoft.com/office/drawing/2014/main" id="{0980587C-2863-491A-941F-E8E74D8B3775}"/>
                </a:ext>
              </a:extLst>
            </p:cNvPr>
            <p:cNvSpPr/>
            <p:nvPr/>
          </p:nvSpPr>
          <p:spPr>
            <a:xfrm>
              <a:off x="3813516" y="3015175"/>
              <a:ext cx="584981" cy="490024"/>
            </a:xfrm>
            <a:custGeom>
              <a:avLst/>
              <a:gdLst>
                <a:gd name="connsiteX0" fmla="*/ 167640 w 584981"/>
                <a:gd name="connsiteY0" fmla="*/ 49237 h 490024"/>
                <a:gd name="connsiteX1" fmla="*/ 126609 w 584981"/>
                <a:gd name="connsiteY1" fmla="*/ 1172 h 490024"/>
                <a:gd name="connsiteX2" fmla="*/ 0 w 584981"/>
                <a:gd name="connsiteY2" fmla="*/ 1172 h 490024"/>
                <a:gd name="connsiteX3" fmla="*/ 60960 w 584981"/>
                <a:gd name="connsiteY3" fmla="*/ 50409 h 490024"/>
                <a:gd name="connsiteX4" fmla="*/ 65649 w 584981"/>
                <a:gd name="connsiteY4" fmla="*/ 131298 h 490024"/>
                <a:gd name="connsiteX5" fmla="*/ 65649 w 584981"/>
                <a:gd name="connsiteY5" fmla="*/ 383344 h 490024"/>
                <a:gd name="connsiteX6" fmla="*/ 46892 w 584981"/>
                <a:gd name="connsiteY6" fmla="*/ 490024 h 490024"/>
                <a:gd name="connsiteX7" fmla="*/ 148883 w 584981"/>
                <a:gd name="connsiteY7" fmla="*/ 490024 h 490024"/>
                <a:gd name="connsiteX8" fmla="*/ 126609 w 584981"/>
                <a:gd name="connsiteY8" fmla="*/ 351692 h 490024"/>
                <a:gd name="connsiteX9" fmla="*/ 126609 w 584981"/>
                <a:gd name="connsiteY9" fmla="*/ 101991 h 490024"/>
                <a:gd name="connsiteX10" fmla="*/ 452511 w 584981"/>
                <a:gd name="connsiteY10" fmla="*/ 429064 h 490024"/>
                <a:gd name="connsiteX11" fmla="*/ 505265 w 584981"/>
                <a:gd name="connsiteY11" fmla="*/ 490024 h 490024"/>
                <a:gd name="connsiteX12" fmla="*/ 577948 w 584981"/>
                <a:gd name="connsiteY12" fmla="*/ 490024 h 490024"/>
                <a:gd name="connsiteX13" fmla="*/ 563880 w 584981"/>
                <a:gd name="connsiteY13" fmla="*/ 404446 h 490024"/>
                <a:gd name="connsiteX14" fmla="*/ 563880 w 584981"/>
                <a:gd name="connsiteY14" fmla="*/ 126609 h 490024"/>
                <a:gd name="connsiteX15" fmla="*/ 584982 w 584981"/>
                <a:gd name="connsiteY15" fmla="*/ 0 h 490024"/>
                <a:gd name="connsiteX16" fmla="*/ 471268 w 584981"/>
                <a:gd name="connsiteY16" fmla="*/ 0 h 490024"/>
                <a:gd name="connsiteX17" fmla="*/ 502920 w 584981"/>
                <a:gd name="connsiteY17" fmla="*/ 146538 h 490024"/>
                <a:gd name="connsiteX18" fmla="*/ 502920 w 584981"/>
                <a:gd name="connsiteY18" fmla="*/ 390378 h 490024"/>
                <a:gd name="connsiteX19" fmla="*/ 409136 w 584981"/>
                <a:gd name="connsiteY19" fmla="*/ 296594 h 490024"/>
                <a:gd name="connsiteX20" fmla="*/ 167640 w 584981"/>
                <a:gd name="connsiteY20" fmla="*/ 49237 h 4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4981" h="490024">
                  <a:moveTo>
                    <a:pt x="167640" y="49237"/>
                  </a:moveTo>
                  <a:cubicBezTo>
                    <a:pt x="144194" y="25791"/>
                    <a:pt x="139505" y="19929"/>
                    <a:pt x="126609" y="1172"/>
                  </a:cubicBezTo>
                  <a:lnTo>
                    <a:pt x="0" y="1172"/>
                  </a:lnTo>
                  <a:cubicBezTo>
                    <a:pt x="29308" y="21101"/>
                    <a:pt x="42203" y="32824"/>
                    <a:pt x="60960" y="50409"/>
                  </a:cubicBezTo>
                  <a:cubicBezTo>
                    <a:pt x="64477" y="76200"/>
                    <a:pt x="65649" y="100818"/>
                    <a:pt x="65649" y="131298"/>
                  </a:cubicBezTo>
                  <a:lnTo>
                    <a:pt x="65649" y="383344"/>
                  </a:lnTo>
                  <a:cubicBezTo>
                    <a:pt x="65649" y="425548"/>
                    <a:pt x="62133" y="445477"/>
                    <a:pt x="46892" y="490024"/>
                  </a:cubicBezTo>
                  <a:lnTo>
                    <a:pt x="148883" y="490024"/>
                  </a:lnTo>
                  <a:cubicBezTo>
                    <a:pt x="138333" y="467751"/>
                    <a:pt x="126609" y="443132"/>
                    <a:pt x="126609" y="351692"/>
                  </a:cubicBezTo>
                  <a:lnTo>
                    <a:pt x="126609" y="101991"/>
                  </a:lnTo>
                  <a:lnTo>
                    <a:pt x="452511" y="429064"/>
                  </a:lnTo>
                  <a:cubicBezTo>
                    <a:pt x="472440" y="448994"/>
                    <a:pt x="487680" y="468923"/>
                    <a:pt x="505265" y="490024"/>
                  </a:cubicBezTo>
                  <a:lnTo>
                    <a:pt x="577948" y="490024"/>
                  </a:lnTo>
                  <a:cubicBezTo>
                    <a:pt x="565052" y="463061"/>
                    <a:pt x="563880" y="429064"/>
                    <a:pt x="563880" y="404446"/>
                  </a:cubicBezTo>
                  <a:lnTo>
                    <a:pt x="563880" y="126609"/>
                  </a:lnTo>
                  <a:cubicBezTo>
                    <a:pt x="561536" y="51581"/>
                    <a:pt x="568569" y="35169"/>
                    <a:pt x="584982" y="0"/>
                  </a:cubicBezTo>
                  <a:lnTo>
                    <a:pt x="471268" y="0"/>
                  </a:lnTo>
                  <a:cubicBezTo>
                    <a:pt x="495886" y="38686"/>
                    <a:pt x="502920" y="49237"/>
                    <a:pt x="502920" y="146538"/>
                  </a:cubicBezTo>
                  <a:lnTo>
                    <a:pt x="502920" y="390378"/>
                  </a:lnTo>
                  <a:cubicBezTo>
                    <a:pt x="471268" y="359898"/>
                    <a:pt x="440788" y="328246"/>
                    <a:pt x="409136" y="296594"/>
                  </a:cubicBezTo>
                  <a:lnTo>
                    <a:pt x="167640" y="49237"/>
                  </a:lnTo>
                </a:path>
              </a:pathLst>
            </a:custGeom>
            <a:solidFill>
              <a:srgbClr val="BBAE81"/>
            </a:solidFill>
            <a:ln w="11723" cap="flat">
              <a:noFill/>
              <a:prstDash val="solid"/>
              <a:miter/>
            </a:ln>
          </p:spPr>
          <p:txBody>
            <a:bodyPr rtlCol="0" anchor="ctr"/>
            <a:lstStyle/>
            <a:p>
              <a:endParaRPr lang="fi-FI"/>
            </a:p>
          </p:txBody>
        </p:sp>
        <p:sp>
          <p:nvSpPr>
            <p:cNvPr id="11" name="Freeform: Shape 10">
              <a:extLst>
                <a:ext uri="{FF2B5EF4-FFF2-40B4-BE49-F238E27FC236}">
                  <a16:creationId xmlns:a16="http://schemas.microsoft.com/office/drawing/2014/main" id="{B2C3A9C2-DAA6-4717-9D08-0C90565961D0}"/>
                </a:ext>
              </a:extLst>
            </p:cNvPr>
            <p:cNvSpPr/>
            <p:nvPr/>
          </p:nvSpPr>
          <p:spPr>
            <a:xfrm>
              <a:off x="4689230" y="2965938"/>
              <a:ext cx="643596" cy="540433"/>
            </a:xfrm>
            <a:custGeom>
              <a:avLst/>
              <a:gdLst>
                <a:gd name="connsiteX0" fmla="*/ 226255 w 643596"/>
                <a:gd name="connsiteY0" fmla="*/ 305972 h 540433"/>
                <a:gd name="connsiteX1" fmla="*/ 310662 w 643596"/>
                <a:gd name="connsiteY1" fmla="*/ 153572 h 540433"/>
                <a:gd name="connsiteX2" fmla="*/ 404446 w 643596"/>
                <a:gd name="connsiteY2" fmla="*/ 310662 h 540433"/>
                <a:gd name="connsiteX3" fmla="*/ 226255 w 643596"/>
                <a:gd name="connsiteY3" fmla="*/ 305972 h 540433"/>
                <a:gd name="connsiteX4" fmla="*/ 288388 w 643596"/>
                <a:gd name="connsiteY4" fmla="*/ 0 h 540433"/>
                <a:gd name="connsiteX5" fmla="*/ 283699 w 643596"/>
                <a:gd name="connsiteY5" fmla="*/ 104335 h 540433"/>
                <a:gd name="connsiteX6" fmla="*/ 157089 w 643596"/>
                <a:gd name="connsiteY6" fmla="*/ 322385 h 540433"/>
                <a:gd name="connsiteX7" fmla="*/ 0 w 643596"/>
                <a:gd name="connsiteY7" fmla="*/ 540434 h 540433"/>
                <a:gd name="connsiteX8" fmla="*/ 118403 w 643596"/>
                <a:gd name="connsiteY8" fmla="*/ 540434 h 540433"/>
                <a:gd name="connsiteX9" fmla="*/ 169985 w 643596"/>
                <a:gd name="connsiteY9" fmla="*/ 409135 h 540433"/>
                <a:gd name="connsiteX10" fmla="*/ 201637 w 643596"/>
                <a:gd name="connsiteY10" fmla="*/ 354037 h 540433"/>
                <a:gd name="connsiteX11" fmla="*/ 430237 w 643596"/>
                <a:gd name="connsiteY11" fmla="*/ 357554 h 540433"/>
                <a:gd name="connsiteX12" fmla="*/ 473612 w 643596"/>
                <a:gd name="connsiteY12" fmla="*/ 427892 h 540433"/>
                <a:gd name="connsiteX13" fmla="*/ 505265 w 643596"/>
                <a:gd name="connsiteY13" fmla="*/ 512299 h 540433"/>
                <a:gd name="connsiteX14" fmla="*/ 501748 w 643596"/>
                <a:gd name="connsiteY14" fmla="*/ 540434 h 540433"/>
                <a:gd name="connsiteX15" fmla="*/ 643597 w 643596"/>
                <a:gd name="connsiteY15" fmla="*/ 540434 h 540433"/>
                <a:gd name="connsiteX16" fmla="*/ 590843 w 643596"/>
                <a:gd name="connsiteY16" fmla="*/ 484163 h 540433"/>
                <a:gd name="connsiteX17" fmla="*/ 494714 w 643596"/>
                <a:gd name="connsiteY17" fmla="*/ 338797 h 540433"/>
                <a:gd name="connsiteX18" fmla="*/ 288388 w 643596"/>
                <a:gd name="connsiteY18" fmla="*/ 0 h 54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596" h="540433">
                  <a:moveTo>
                    <a:pt x="226255" y="305972"/>
                  </a:moveTo>
                  <a:lnTo>
                    <a:pt x="310662" y="153572"/>
                  </a:lnTo>
                  <a:lnTo>
                    <a:pt x="404446" y="310662"/>
                  </a:lnTo>
                  <a:lnTo>
                    <a:pt x="226255" y="305972"/>
                  </a:lnTo>
                  <a:moveTo>
                    <a:pt x="288388" y="0"/>
                  </a:moveTo>
                  <a:cubicBezTo>
                    <a:pt x="298938" y="49237"/>
                    <a:pt x="297766" y="83234"/>
                    <a:pt x="283699" y="104335"/>
                  </a:cubicBezTo>
                  <a:lnTo>
                    <a:pt x="157089" y="322385"/>
                  </a:lnTo>
                  <a:cubicBezTo>
                    <a:pt x="75028" y="457200"/>
                    <a:pt x="72683" y="460717"/>
                    <a:pt x="0" y="540434"/>
                  </a:cubicBezTo>
                  <a:lnTo>
                    <a:pt x="118403" y="540434"/>
                  </a:lnTo>
                  <a:cubicBezTo>
                    <a:pt x="119576" y="507609"/>
                    <a:pt x="127781" y="482991"/>
                    <a:pt x="169985" y="409135"/>
                  </a:cubicBezTo>
                  <a:lnTo>
                    <a:pt x="201637" y="354037"/>
                  </a:lnTo>
                  <a:cubicBezTo>
                    <a:pt x="303628" y="355209"/>
                    <a:pt x="352865" y="355209"/>
                    <a:pt x="430237" y="357554"/>
                  </a:cubicBezTo>
                  <a:lnTo>
                    <a:pt x="473612" y="427892"/>
                  </a:lnTo>
                  <a:cubicBezTo>
                    <a:pt x="486508" y="448994"/>
                    <a:pt x="502920" y="477129"/>
                    <a:pt x="505265" y="512299"/>
                  </a:cubicBezTo>
                  <a:cubicBezTo>
                    <a:pt x="505265" y="515815"/>
                    <a:pt x="506437" y="521677"/>
                    <a:pt x="501748" y="540434"/>
                  </a:cubicBezTo>
                  <a:lnTo>
                    <a:pt x="643597" y="540434"/>
                  </a:lnTo>
                  <a:cubicBezTo>
                    <a:pt x="608428" y="506437"/>
                    <a:pt x="597877" y="492369"/>
                    <a:pt x="590843" y="484163"/>
                  </a:cubicBezTo>
                  <a:cubicBezTo>
                    <a:pt x="573258" y="463061"/>
                    <a:pt x="513471" y="371622"/>
                    <a:pt x="494714" y="338797"/>
                  </a:cubicBezTo>
                  <a:lnTo>
                    <a:pt x="288388" y="0"/>
                  </a:lnTo>
                  <a:close/>
                </a:path>
              </a:pathLst>
            </a:custGeom>
            <a:solidFill>
              <a:srgbClr val="BBAE81"/>
            </a:solidFill>
            <a:ln w="11723"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7FB5CDD8-9E25-4556-A64C-3618E4EA3133}"/>
                </a:ext>
              </a:extLst>
            </p:cNvPr>
            <p:cNvSpPr/>
            <p:nvPr/>
          </p:nvSpPr>
          <p:spPr>
            <a:xfrm>
              <a:off x="5632938" y="3017519"/>
              <a:ext cx="452510" cy="488852"/>
            </a:xfrm>
            <a:custGeom>
              <a:avLst/>
              <a:gdLst>
                <a:gd name="connsiteX0" fmla="*/ 96129 w 452510"/>
                <a:gd name="connsiteY0" fmla="*/ 139505 h 488852"/>
                <a:gd name="connsiteX1" fmla="*/ 99646 w 452510"/>
                <a:gd name="connsiteY1" fmla="*/ 36342 h 488852"/>
                <a:gd name="connsiteX2" fmla="*/ 214532 w 452510"/>
                <a:gd name="connsiteY2" fmla="*/ 60960 h 488852"/>
                <a:gd name="connsiteX3" fmla="*/ 279009 w 452510"/>
                <a:gd name="connsiteY3" fmla="*/ 155917 h 488852"/>
                <a:gd name="connsiteX4" fmla="*/ 246185 w 452510"/>
                <a:gd name="connsiteY4" fmla="*/ 218049 h 488852"/>
                <a:gd name="connsiteX5" fmla="*/ 98474 w 452510"/>
                <a:gd name="connsiteY5" fmla="*/ 261425 h 488852"/>
                <a:gd name="connsiteX6" fmla="*/ 96129 w 452510"/>
                <a:gd name="connsiteY6" fmla="*/ 139505 h 488852"/>
                <a:gd name="connsiteX7" fmla="*/ 29308 w 452510"/>
                <a:gd name="connsiteY7" fmla="*/ 343486 h 488852"/>
                <a:gd name="connsiteX8" fmla="*/ 5862 w 452510"/>
                <a:gd name="connsiteY8" fmla="*/ 488852 h 488852"/>
                <a:gd name="connsiteX9" fmla="*/ 120748 w 452510"/>
                <a:gd name="connsiteY9" fmla="*/ 488852 h 488852"/>
                <a:gd name="connsiteX10" fmla="*/ 97301 w 452510"/>
                <a:gd name="connsiteY10" fmla="*/ 342314 h 488852"/>
                <a:gd name="connsiteX11" fmla="*/ 97301 w 452510"/>
                <a:gd name="connsiteY11" fmla="*/ 266114 h 488852"/>
                <a:gd name="connsiteX12" fmla="*/ 206326 w 452510"/>
                <a:gd name="connsiteY12" fmla="*/ 373966 h 488852"/>
                <a:gd name="connsiteX13" fmla="*/ 357554 w 452510"/>
                <a:gd name="connsiteY13" fmla="*/ 488852 h 488852"/>
                <a:gd name="connsiteX14" fmla="*/ 452510 w 452510"/>
                <a:gd name="connsiteY14" fmla="*/ 488852 h 488852"/>
                <a:gd name="connsiteX15" fmla="*/ 201637 w 452510"/>
                <a:gd name="connsiteY15" fmla="*/ 279009 h 488852"/>
                <a:gd name="connsiteX16" fmla="*/ 252046 w 452510"/>
                <a:gd name="connsiteY16" fmla="*/ 256735 h 488852"/>
                <a:gd name="connsiteX17" fmla="*/ 351692 w 452510"/>
                <a:gd name="connsiteY17" fmla="*/ 140677 h 488852"/>
                <a:gd name="connsiteX18" fmla="*/ 307145 w 452510"/>
                <a:gd name="connsiteY18" fmla="*/ 55099 h 488852"/>
                <a:gd name="connsiteX19" fmla="*/ 161778 w 452510"/>
                <a:gd name="connsiteY19" fmla="*/ 0 h 488852"/>
                <a:gd name="connsiteX20" fmla="*/ 0 w 452510"/>
                <a:gd name="connsiteY20" fmla="*/ 0 h 488852"/>
                <a:gd name="connsiteX21" fmla="*/ 24619 w 452510"/>
                <a:gd name="connsiteY21" fmla="*/ 104335 h 488852"/>
                <a:gd name="connsiteX22" fmla="*/ 29308 w 452510"/>
                <a:gd name="connsiteY22" fmla="*/ 343486 h 4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510" h="488852">
                  <a:moveTo>
                    <a:pt x="96129" y="139505"/>
                  </a:moveTo>
                  <a:cubicBezTo>
                    <a:pt x="96129" y="79717"/>
                    <a:pt x="98474" y="53926"/>
                    <a:pt x="99646" y="36342"/>
                  </a:cubicBezTo>
                  <a:cubicBezTo>
                    <a:pt x="127781" y="37514"/>
                    <a:pt x="171157" y="38686"/>
                    <a:pt x="214532" y="60960"/>
                  </a:cubicBezTo>
                  <a:cubicBezTo>
                    <a:pt x="261424" y="85579"/>
                    <a:pt x="279009" y="124265"/>
                    <a:pt x="279009" y="155917"/>
                  </a:cubicBezTo>
                  <a:cubicBezTo>
                    <a:pt x="279009" y="181708"/>
                    <a:pt x="259080" y="207499"/>
                    <a:pt x="246185" y="218049"/>
                  </a:cubicBezTo>
                  <a:cubicBezTo>
                    <a:pt x="218049" y="239151"/>
                    <a:pt x="150055" y="253219"/>
                    <a:pt x="98474" y="261425"/>
                  </a:cubicBezTo>
                  <a:lnTo>
                    <a:pt x="96129" y="139505"/>
                  </a:lnTo>
                  <a:moveTo>
                    <a:pt x="29308" y="343486"/>
                  </a:moveTo>
                  <a:cubicBezTo>
                    <a:pt x="28135" y="440788"/>
                    <a:pt x="28135" y="443132"/>
                    <a:pt x="5862" y="488852"/>
                  </a:cubicBezTo>
                  <a:lnTo>
                    <a:pt x="120748" y="488852"/>
                  </a:lnTo>
                  <a:cubicBezTo>
                    <a:pt x="100819" y="448994"/>
                    <a:pt x="97301" y="390379"/>
                    <a:pt x="97301" y="342314"/>
                  </a:cubicBezTo>
                  <a:lnTo>
                    <a:pt x="97301" y="266114"/>
                  </a:lnTo>
                  <a:lnTo>
                    <a:pt x="206326" y="373966"/>
                  </a:lnTo>
                  <a:cubicBezTo>
                    <a:pt x="256735" y="424375"/>
                    <a:pt x="303628" y="457200"/>
                    <a:pt x="357554" y="488852"/>
                  </a:cubicBezTo>
                  <a:lnTo>
                    <a:pt x="452510" y="488852"/>
                  </a:lnTo>
                  <a:cubicBezTo>
                    <a:pt x="320040" y="383345"/>
                    <a:pt x="257908" y="337625"/>
                    <a:pt x="201637" y="279009"/>
                  </a:cubicBezTo>
                  <a:lnTo>
                    <a:pt x="252046" y="256735"/>
                  </a:lnTo>
                  <a:cubicBezTo>
                    <a:pt x="298938" y="235634"/>
                    <a:pt x="351692" y="207499"/>
                    <a:pt x="351692" y="140677"/>
                  </a:cubicBezTo>
                  <a:cubicBezTo>
                    <a:pt x="351692" y="103163"/>
                    <a:pt x="331763" y="75028"/>
                    <a:pt x="307145" y="55099"/>
                  </a:cubicBezTo>
                  <a:cubicBezTo>
                    <a:pt x="277837" y="30480"/>
                    <a:pt x="207499" y="0"/>
                    <a:pt x="161778" y="0"/>
                  </a:cubicBezTo>
                  <a:lnTo>
                    <a:pt x="0" y="0"/>
                  </a:lnTo>
                  <a:cubicBezTo>
                    <a:pt x="21101" y="45720"/>
                    <a:pt x="23446" y="50409"/>
                    <a:pt x="24619" y="104335"/>
                  </a:cubicBezTo>
                  <a:lnTo>
                    <a:pt x="29308" y="343486"/>
                  </a:lnTo>
                  <a:close/>
                </a:path>
              </a:pathLst>
            </a:custGeom>
            <a:solidFill>
              <a:srgbClr val="BBAE81"/>
            </a:solidFill>
            <a:ln w="11723" cap="flat">
              <a:noFill/>
              <a:prstDash val="solid"/>
              <a:miter/>
            </a:ln>
          </p:spPr>
          <p:txBody>
            <a:bodyPr rtlCol="0" anchor="ctr"/>
            <a:lstStyle/>
            <a:p>
              <a:endParaRPr lang="fi-FI"/>
            </a:p>
          </p:txBody>
        </p:sp>
        <p:sp>
          <p:nvSpPr>
            <p:cNvPr id="13" name="Freeform: Shape 12">
              <a:extLst>
                <a:ext uri="{FF2B5EF4-FFF2-40B4-BE49-F238E27FC236}">
                  <a16:creationId xmlns:a16="http://schemas.microsoft.com/office/drawing/2014/main" id="{787095F6-0675-43C8-A234-51E0603F0D51}"/>
                </a:ext>
              </a:extLst>
            </p:cNvPr>
            <p:cNvSpPr/>
            <p:nvPr/>
          </p:nvSpPr>
          <p:spPr>
            <a:xfrm>
              <a:off x="6427762" y="3017519"/>
              <a:ext cx="120747" cy="490024"/>
            </a:xfrm>
            <a:custGeom>
              <a:avLst/>
              <a:gdLst>
                <a:gd name="connsiteX0" fmla="*/ 93785 w 120747"/>
                <a:gd name="connsiteY0" fmla="*/ 91440 h 490024"/>
                <a:gd name="connsiteX1" fmla="*/ 119576 w 120747"/>
                <a:gd name="connsiteY1" fmla="*/ 0 h 490024"/>
                <a:gd name="connsiteX2" fmla="*/ 0 w 120747"/>
                <a:gd name="connsiteY2" fmla="*/ 0 h 490024"/>
                <a:gd name="connsiteX3" fmla="*/ 25791 w 120747"/>
                <a:gd name="connsiteY3" fmla="*/ 107852 h 490024"/>
                <a:gd name="connsiteX4" fmla="*/ 25791 w 120747"/>
                <a:gd name="connsiteY4" fmla="*/ 388034 h 490024"/>
                <a:gd name="connsiteX5" fmla="*/ 0 w 120747"/>
                <a:gd name="connsiteY5" fmla="*/ 490025 h 490024"/>
                <a:gd name="connsiteX6" fmla="*/ 120748 w 120747"/>
                <a:gd name="connsiteY6" fmla="*/ 490025 h 490024"/>
                <a:gd name="connsiteX7" fmla="*/ 96129 w 120747"/>
                <a:gd name="connsiteY7" fmla="*/ 399757 h 490024"/>
                <a:gd name="connsiteX8" fmla="*/ 93785 w 120747"/>
                <a:gd name="connsiteY8" fmla="*/ 91440 h 4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47" h="490024">
                  <a:moveTo>
                    <a:pt x="93785" y="91440"/>
                  </a:moveTo>
                  <a:cubicBezTo>
                    <a:pt x="93785" y="44548"/>
                    <a:pt x="99646" y="32825"/>
                    <a:pt x="119576" y="0"/>
                  </a:cubicBezTo>
                  <a:lnTo>
                    <a:pt x="0" y="0"/>
                  </a:lnTo>
                  <a:cubicBezTo>
                    <a:pt x="21101" y="39858"/>
                    <a:pt x="25791" y="51581"/>
                    <a:pt x="25791" y="107852"/>
                  </a:cubicBezTo>
                  <a:lnTo>
                    <a:pt x="25791" y="388034"/>
                  </a:lnTo>
                  <a:cubicBezTo>
                    <a:pt x="25791" y="430237"/>
                    <a:pt x="22274" y="439615"/>
                    <a:pt x="0" y="490025"/>
                  </a:cubicBezTo>
                  <a:lnTo>
                    <a:pt x="120748" y="490025"/>
                  </a:lnTo>
                  <a:cubicBezTo>
                    <a:pt x="99646" y="441960"/>
                    <a:pt x="97301" y="426720"/>
                    <a:pt x="96129" y="399757"/>
                  </a:cubicBezTo>
                  <a:lnTo>
                    <a:pt x="93785" y="91440"/>
                  </a:lnTo>
                </a:path>
              </a:pathLst>
            </a:custGeom>
            <a:solidFill>
              <a:srgbClr val="BBAE81"/>
            </a:solidFill>
            <a:ln w="11723" cap="flat">
              <a:noFill/>
              <a:prstDash val="solid"/>
              <a:miter/>
            </a:ln>
          </p:spPr>
          <p:txBody>
            <a:bodyPr rtlCol="0" anchor="ctr"/>
            <a:lstStyle/>
            <a:p>
              <a:endParaRPr lang="fi-FI"/>
            </a:p>
          </p:txBody>
        </p:sp>
      </p:grpSp>
      <p:sp>
        <p:nvSpPr>
          <p:cNvPr id="23" name="Freeform: Shape 22">
            <a:extLst>
              <a:ext uri="{FF2B5EF4-FFF2-40B4-BE49-F238E27FC236}">
                <a16:creationId xmlns:a16="http://schemas.microsoft.com/office/drawing/2014/main" id="{D5017A3B-17CF-4B7D-8783-5D54B4ABE0A8}"/>
              </a:ext>
            </a:extLst>
          </p:cNvPr>
          <p:cNvSpPr/>
          <p:nvPr/>
        </p:nvSpPr>
        <p:spPr>
          <a:xfrm>
            <a:off x="-312133" y="-666168"/>
            <a:ext cx="5137430" cy="6794395"/>
          </a:xfrm>
          <a:custGeom>
            <a:avLst/>
            <a:gdLst>
              <a:gd name="connsiteX0" fmla="*/ 2087081 w 5137430"/>
              <a:gd name="connsiteY0" fmla="*/ 0 h 6794395"/>
              <a:gd name="connsiteX1" fmla="*/ 3843488 w 5137430"/>
              <a:gd name="connsiteY1" fmla="*/ 753602 h 6794395"/>
              <a:gd name="connsiteX2" fmla="*/ 4597090 w 5137430"/>
              <a:gd name="connsiteY2" fmla="*/ 1631805 h 6794395"/>
              <a:gd name="connsiteX3" fmla="*/ 4926566 w 5137430"/>
              <a:gd name="connsiteY3" fmla="*/ 2337483 h 6794395"/>
              <a:gd name="connsiteX4" fmla="*/ 5137431 w 5137430"/>
              <a:gd name="connsiteY4" fmla="*/ 3075510 h 6794395"/>
              <a:gd name="connsiteX5" fmla="*/ 5137431 w 5137430"/>
              <a:gd name="connsiteY5" fmla="*/ 3588294 h 6794395"/>
              <a:gd name="connsiteX6" fmla="*/ 5036791 w 5137430"/>
              <a:gd name="connsiteY6" fmla="*/ 4432951 h 6794395"/>
              <a:gd name="connsiteX7" fmla="*/ 4800766 w 5137430"/>
              <a:gd name="connsiteY7" fmla="*/ 5002046 h 6794395"/>
              <a:gd name="connsiteX8" fmla="*/ 4329915 w 5137430"/>
              <a:gd name="connsiteY8" fmla="*/ 5737676 h 6794395"/>
              <a:gd name="connsiteX9" fmla="*/ 3632624 w 5137430"/>
              <a:gd name="connsiteY9" fmla="*/ 6317554 h 6794395"/>
              <a:gd name="connsiteX10" fmla="*/ 2923351 w 5137430"/>
              <a:gd name="connsiteY10" fmla="*/ 6688963 h 6794395"/>
              <a:gd name="connsiteX11" fmla="*/ 1799538 w 5137430"/>
              <a:gd name="connsiteY11" fmla="*/ 6794395 h 6794395"/>
              <a:gd name="connsiteX12" fmla="*/ 1220859 w 5137430"/>
              <a:gd name="connsiteY12" fmla="*/ 6538003 h 6794395"/>
              <a:gd name="connsiteX13" fmla="*/ 718857 w 5137430"/>
              <a:gd name="connsiteY13" fmla="*/ 6173782 h 6794395"/>
              <a:gd name="connsiteX14" fmla="*/ 125800 w 5137430"/>
              <a:gd name="connsiteY14" fmla="*/ 5528009 h 6794395"/>
              <a:gd name="connsiteX15" fmla="*/ 0 w 5137430"/>
              <a:gd name="connsiteY15" fmla="*/ 0 h 67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37430" h="6794395">
                <a:moveTo>
                  <a:pt x="2087081" y="0"/>
                </a:moveTo>
                <a:lnTo>
                  <a:pt x="3843488" y="753602"/>
                </a:lnTo>
                <a:lnTo>
                  <a:pt x="4597090" y="1631805"/>
                </a:lnTo>
                <a:lnTo>
                  <a:pt x="4926566" y="2337483"/>
                </a:lnTo>
                <a:lnTo>
                  <a:pt x="5137431" y="3075510"/>
                </a:lnTo>
                <a:lnTo>
                  <a:pt x="5137431" y="3588294"/>
                </a:lnTo>
                <a:lnTo>
                  <a:pt x="5036791" y="4432951"/>
                </a:lnTo>
                <a:lnTo>
                  <a:pt x="4800766" y="5002046"/>
                </a:lnTo>
                <a:lnTo>
                  <a:pt x="4329915" y="5737676"/>
                </a:lnTo>
                <a:lnTo>
                  <a:pt x="3632624" y="6317554"/>
                </a:lnTo>
                <a:lnTo>
                  <a:pt x="2923351" y="6688963"/>
                </a:lnTo>
                <a:lnTo>
                  <a:pt x="1799538" y="6794395"/>
                </a:lnTo>
                <a:lnTo>
                  <a:pt x="1220859" y="6538003"/>
                </a:lnTo>
                <a:lnTo>
                  <a:pt x="718857" y="6173782"/>
                </a:lnTo>
                <a:lnTo>
                  <a:pt x="125800" y="5528009"/>
                </a:lnTo>
                <a:lnTo>
                  <a:pt x="0" y="0"/>
                </a:lnTo>
                <a:close/>
              </a:path>
            </a:pathLst>
          </a:custGeom>
          <a:solidFill>
            <a:srgbClr val="FFFFFF">
              <a:alpha val="80000"/>
            </a:srgbClr>
          </a:solidFill>
          <a:ln w="11980"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43C84099-910C-43D1-B264-E1BA5525EB8F}"/>
              </a:ext>
            </a:extLst>
          </p:cNvPr>
          <p:cNvSpPr/>
          <p:nvPr/>
        </p:nvSpPr>
        <p:spPr>
          <a:xfrm>
            <a:off x="-827314" y="-493642"/>
            <a:ext cx="6913007" cy="6831267"/>
          </a:xfrm>
          <a:custGeom>
            <a:avLst/>
            <a:gdLst>
              <a:gd name="connsiteX0" fmla="*/ 464861 w 6913007"/>
              <a:gd name="connsiteY0" fmla="*/ 5436954 h 6831267"/>
              <a:gd name="connsiteX1" fmla="*/ 727244 w 6913007"/>
              <a:gd name="connsiteY1" fmla="*/ 5027206 h 6831267"/>
              <a:gd name="connsiteX2" fmla="*/ 5081120 w 6913007"/>
              <a:gd name="connsiteY2" fmla="*/ 5061951 h 6831267"/>
              <a:gd name="connsiteX3" fmla="*/ 3647001 w 6913007"/>
              <a:gd name="connsiteY3" fmla="*/ 492417 h 6831267"/>
              <a:gd name="connsiteX4" fmla="*/ 3964496 w 6913007"/>
              <a:gd name="connsiteY4" fmla="*/ 0 h 6831267"/>
              <a:gd name="connsiteX5" fmla="*/ 5776015 w 6913007"/>
              <a:gd name="connsiteY5" fmla="*/ 2764005 h 6831267"/>
              <a:gd name="connsiteX6" fmla="*/ 6635049 w 6913007"/>
              <a:gd name="connsiteY6" fmla="*/ 1422139 h 6831267"/>
              <a:gd name="connsiteX7" fmla="*/ 6913007 w 6913007"/>
              <a:gd name="connsiteY7" fmla="*/ 1892990 h 6831267"/>
              <a:gd name="connsiteX8" fmla="*/ 6505655 w 6913007"/>
              <a:gd name="connsiteY8" fmla="*/ 2239239 h 6831267"/>
              <a:gd name="connsiteX9" fmla="*/ 5682564 w 6913007"/>
              <a:gd name="connsiteY9" fmla="*/ 4089098 h 6831267"/>
              <a:gd name="connsiteX10" fmla="*/ 3360656 w 6913007"/>
              <a:gd name="connsiteY10" fmla="*/ 6620672 h 6831267"/>
              <a:gd name="connsiteX11" fmla="*/ 0 w 6913007"/>
              <a:gd name="connsiteY11" fmla="*/ 6158208 h 6831267"/>
              <a:gd name="connsiteX12" fmla="*/ 228836 w 6913007"/>
              <a:gd name="connsiteY12" fmla="*/ 5801175 h 6831267"/>
              <a:gd name="connsiteX13" fmla="*/ 1813916 w 6913007"/>
              <a:gd name="connsiteY13" fmla="*/ 6576342 h 6831267"/>
              <a:gd name="connsiteX14" fmla="*/ 464861 w 6913007"/>
              <a:gd name="connsiteY14" fmla="*/ 5436954 h 683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13007" h="6831267">
                <a:moveTo>
                  <a:pt x="464861" y="5436954"/>
                </a:moveTo>
                <a:lnTo>
                  <a:pt x="727244" y="5027206"/>
                </a:lnTo>
                <a:cubicBezTo>
                  <a:pt x="1472459" y="6884253"/>
                  <a:pt x="3772801" y="7121475"/>
                  <a:pt x="5081120" y="5061951"/>
                </a:cubicBezTo>
                <a:cubicBezTo>
                  <a:pt x="6091114" y="3360656"/>
                  <a:pt x="5387833" y="1244821"/>
                  <a:pt x="3647001" y="492417"/>
                </a:cubicBezTo>
                <a:lnTo>
                  <a:pt x="3964496" y="0"/>
                </a:lnTo>
                <a:cubicBezTo>
                  <a:pt x="5021216" y="634990"/>
                  <a:pt x="5625055" y="1556325"/>
                  <a:pt x="5776015" y="2764005"/>
                </a:cubicBezTo>
                <a:cubicBezTo>
                  <a:pt x="5997663" y="2194910"/>
                  <a:pt x="6284007" y="1746822"/>
                  <a:pt x="6635049" y="1422139"/>
                </a:cubicBezTo>
                <a:lnTo>
                  <a:pt x="6913007" y="1892990"/>
                </a:lnTo>
                <a:cubicBezTo>
                  <a:pt x="6734491" y="2018790"/>
                  <a:pt x="6626662" y="2109845"/>
                  <a:pt x="6505655" y="2239239"/>
                </a:cubicBezTo>
                <a:cubicBezTo>
                  <a:pt x="6058766" y="2741241"/>
                  <a:pt x="5897023" y="3057538"/>
                  <a:pt x="5682564" y="4089098"/>
                </a:cubicBezTo>
                <a:cubicBezTo>
                  <a:pt x="5422577" y="5248853"/>
                  <a:pt x="4633033" y="6118670"/>
                  <a:pt x="3360656" y="6620672"/>
                </a:cubicBezTo>
                <a:cubicBezTo>
                  <a:pt x="2315917" y="7010053"/>
                  <a:pt x="1230443" y="6861489"/>
                  <a:pt x="0" y="6158208"/>
                </a:cubicBezTo>
                <a:lnTo>
                  <a:pt x="228836" y="5801175"/>
                </a:lnTo>
                <a:cubicBezTo>
                  <a:pt x="694895" y="6246866"/>
                  <a:pt x="1218462" y="6505655"/>
                  <a:pt x="1813916" y="6576342"/>
                </a:cubicBezTo>
                <a:cubicBezTo>
                  <a:pt x="1301131" y="6331931"/>
                  <a:pt x="850647" y="5943748"/>
                  <a:pt x="464861" y="5436954"/>
                </a:cubicBezTo>
              </a:path>
            </a:pathLst>
          </a:custGeom>
          <a:solidFill>
            <a:srgbClr val="BCAF82"/>
          </a:solidFill>
          <a:ln w="11980" cap="flat">
            <a:noFill/>
            <a:prstDash val="solid"/>
            <a:miter/>
          </a:ln>
        </p:spPr>
        <p:txBody>
          <a:bodyPr rtlCol="0" anchor="ctr"/>
          <a:lstStyle/>
          <a:p>
            <a:endParaRPr lang="fi-FI"/>
          </a:p>
        </p:txBody>
      </p:sp>
      <p:sp>
        <p:nvSpPr>
          <p:cNvPr id="21" name="TextBox 20">
            <a:extLst>
              <a:ext uri="{FF2B5EF4-FFF2-40B4-BE49-F238E27FC236}">
                <a16:creationId xmlns:a16="http://schemas.microsoft.com/office/drawing/2014/main" id="{634C6540-0E1D-4834-890C-AC9209AD9161}"/>
              </a:ext>
            </a:extLst>
          </p:cNvPr>
          <p:cNvSpPr txBox="1"/>
          <p:nvPr/>
        </p:nvSpPr>
        <p:spPr>
          <a:xfrm>
            <a:off x="835433" y="2352510"/>
            <a:ext cx="3474667" cy="2062103"/>
          </a:xfrm>
          <a:prstGeom prst="rect">
            <a:avLst/>
          </a:prstGeom>
          <a:noFill/>
        </p:spPr>
        <p:txBody>
          <a:bodyPr wrap="square" rtlCol="0">
            <a:spAutoFit/>
          </a:bodyPr>
          <a:lstStyle/>
          <a:p>
            <a:pPr algn="ctr"/>
            <a:r>
              <a:rPr lang="en-GB" sz="1600" i="1">
                <a:latin typeface="Arial" panose="020B0604020202020204" pitchFamily="34" charset="0"/>
                <a:cs typeface="Arial" panose="020B0604020202020204" pitchFamily="34" charset="0"/>
              </a:rPr>
              <a:t>An integrated immigrant feels like they are part of the community in Inari, and they are committed to their life there. They find meaningful hobbies, work in positions that corresponds to their competence, and develop their skills through purposeful studies. A smooth service process supports immigrants.</a:t>
            </a:r>
          </a:p>
        </p:txBody>
      </p:sp>
      <p:sp>
        <p:nvSpPr>
          <p:cNvPr id="14" name="TextBox 13">
            <a:extLst>
              <a:ext uri="{FF2B5EF4-FFF2-40B4-BE49-F238E27FC236}">
                <a16:creationId xmlns:a16="http://schemas.microsoft.com/office/drawing/2014/main" id="{CB767020-EFFB-4221-8985-EC9E9A83F82B}"/>
              </a:ext>
            </a:extLst>
          </p:cNvPr>
          <p:cNvSpPr txBox="1"/>
          <p:nvPr/>
        </p:nvSpPr>
        <p:spPr>
          <a:xfrm>
            <a:off x="723591" y="1598280"/>
            <a:ext cx="3474667" cy="523220"/>
          </a:xfrm>
          <a:prstGeom prst="rect">
            <a:avLst/>
          </a:prstGeom>
          <a:noFill/>
        </p:spPr>
        <p:txBody>
          <a:bodyPr wrap="square" rtlCol="0">
            <a:spAutoFit/>
          </a:bodyPr>
          <a:lstStyle/>
          <a:p>
            <a:pPr algn="ctr"/>
            <a:r>
              <a:rPr lang="en-GB" sz="1400">
                <a:solidFill>
                  <a:srgbClr val="BBAE81"/>
                </a:solidFill>
                <a:latin typeface="Arial" panose="020B0604020202020204" pitchFamily="34" charset="0"/>
                <a:cs typeface="Arial" panose="020B0604020202020204" pitchFamily="34" charset="0"/>
              </a:rPr>
              <a:t>IMMIGRANT’S SERVICE PATH</a:t>
            </a:r>
          </a:p>
        </p:txBody>
      </p:sp>
      <p:grpSp>
        <p:nvGrpSpPr>
          <p:cNvPr id="5" name="Graphic 1">
            <a:extLst>
              <a:ext uri="{FF2B5EF4-FFF2-40B4-BE49-F238E27FC236}">
                <a16:creationId xmlns:a16="http://schemas.microsoft.com/office/drawing/2014/main" id="{7EBA63EE-349B-4738-9DE1-631B4CD0D279}"/>
              </a:ext>
            </a:extLst>
          </p:cNvPr>
          <p:cNvGrpSpPr/>
          <p:nvPr/>
        </p:nvGrpSpPr>
        <p:grpSpPr>
          <a:xfrm>
            <a:off x="1667915" y="830107"/>
            <a:ext cx="1458113" cy="657572"/>
            <a:chOff x="3655694" y="2323147"/>
            <a:chExt cx="2593657" cy="1169670"/>
          </a:xfrm>
          <a:solidFill>
            <a:srgbClr val="BBAE81"/>
          </a:solidFill>
        </p:grpSpPr>
        <p:sp>
          <p:nvSpPr>
            <p:cNvPr id="15" name="Freeform: Shape 14">
              <a:extLst>
                <a:ext uri="{FF2B5EF4-FFF2-40B4-BE49-F238E27FC236}">
                  <a16:creationId xmlns:a16="http://schemas.microsoft.com/office/drawing/2014/main" id="{E7888B39-E018-4B8D-AA31-DFD71B9143AB}"/>
                </a:ext>
              </a:extLst>
            </p:cNvPr>
            <p:cNvSpPr/>
            <p:nvPr/>
          </p:nvSpPr>
          <p:spPr>
            <a:xfrm>
              <a:off x="4584381" y="2323147"/>
              <a:ext cx="691515" cy="682102"/>
            </a:xfrm>
            <a:custGeom>
              <a:avLst/>
              <a:gdLst>
                <a:gd name="connsiteX0" fmla="*/ 47625 w 691515"/>
                <a:gd name="connsiteY0" fmla="*/ 543878 h 682102"/>
                <a:gd name="connsiteX1" fmla="*/ 74295 w 691515"/>
                <a:gd name="connsiteY1" fmla="*/ 502920 h 682102"/>
                <a:gd name="connsiteX2" fmla="*/ 509588 w 691515"/>
                <a:gd name="connsiteY2" fmla="*/ 506730 h 682102"/>
                <a:gd name="connsiteX3" fmla="*/ 365760 w 691515"/>
                <a:gd name="connsiteY3" fmla="*/ 49530 h 682102"/>
                <a:gd name="connsiteX4" fmla="*/ 397193 w 691515"/>
                <a:gd name="connsiteY4" fmla="*/ 0 h 682102"/>
                <a:gd name="connsiteX5" fmla="*/ 578168 w 691515"/>
                <a:gd name="connsiteY5" fmla="*/ 276225 h 682102"/>
                <a:gd name="connsiteX6" fmla="*/ 663893 w 691515"/>
                <a:gd name="connsiteY6" fmla="*/ 141923 h 682102"/>
                <a:gd name="connsiteX7" fmla="*/ 691515 w 691515"/>
                <a:gd name="connsiteY7" fmla="*/ 188595 h 682102"/>
                <a:gd name="connsiteX8" fmla="*/ 650558 w 691515"/>
                <a:gd name="connsiteY8" fmla="*/ 222885 h 682102"/>
                <a:gd name="connsiteX9" fmla="*/ 568643 w 691515"/>
                <a:gd name="connsiteY9" fmla="*/ 407670 h 682102"/>
                <a:gd name="connsiteX10" fmla="*/ 336233 w 691515"/>
                <a:gd name="connsiteY10" fmla="*/ 661035 h 682102"/>
                <a:gd name="connsiteX11" fmla="*/ 0 w 691515"/>
                <a:gd name="connsiteY11" fmla="*/ 615315 h 682102"/>
                <a:gd name="connsiteX12" fmla="*/ 22860 w 691515"/>
                <a:gd name="connsiteY12" fmla="*/ 580073 h 682102"/>
                <a:gd name="connsiteX13" fmla="*/ 180975 w 691515"/>
                <a:gd name="connsiteY13" fmla="*/ 657225 h 682102"/>
                <a:gd name="connsiteX14" fmla="*/ 47625 w 691515"/>
                <a:gd name="connsiteY14" fmla="*/ 543878 h 68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1515" h="682102">
                  <a:moveTo>
                    <a:pt x="47625" y="543878"/>
                  </a:moveTo>
                  <a:lnTo>
                    <a:pt x="74295" y="502920"/>
                  </a:lnTo>
                  <a:cubicBezTo>
                    <a:pt x="148590" y="688658"/>
                    <a:pt x="379095" y="712470"/>
                    <a:pt x="509588" y="506730"/>
                  </a:cubicBezTo>
                  <a:cubicBezTo>
                    <a:pt x="610553" y="336233"/>
                    <a:pt x="540068" y="124778"/>
                    <a:pt x="365760" y="49530"/>
                  </a:cubicBezTo>
                  <a:lnTo>
                    <a:pt x="397193" y="0"/>
                  </a:lnTo>
                  <a:cubicBezTo>
                    <a:pt x="502920" y="63818"/>
                    <a:pt x="562928" y="155258"/>
                    <a:pt x="578168" y="276225"/>
                  </a:cubicBezTo>
                  <a:cubicBezTo>
                    <a:pt x="600075" y="219075"/>
                    <a:pt x="628650" y="174308"/>
                    <a:pt x="663893" y="141923"/>
                  </a:cubicBezTo>
                  <a:lnTo>
                    <a:pt x="691515" y="188595"/>
                  </a:lnTo>
                  <a:cubicBezTo>
                    <a:pt x="673418" y="200978"/>
                    <a:pt x="662940" y="210503"/>
                    <a:pt x="650558" y="222885"/>
                  </a:cubicBezTo>
                  <a:cubicBezTo>
                    <a:pt x="605790" y="273368"/>
                    <a:pt x="589598" y="304800"/>
                    <a:pt x="568643" y="407670"/>
                  </a:cubicBezTo>
                  <a:cubicBezTo>
                    <a:pt x="542925" y="523875"/>
                    <a:pt x="463868" y="610553"/>
                    <a:pt x="336233" y="661035"/>
                  </a:cubicBezTo>
                  <a:cubicBezTo>
                    <a:pt x="231458" y="700088"/>
                    <a:pt x="122873" y="684848"/>
                    <a:pt x="0" y="615315"/>
                  </a:cubicBezTo>
                  <a:lnTo>
                    <a:pt x="22860" y="580073"/>
                  </a:lnTo>
                  <a:cubicBezTo>
                    <a:pt x="69533" y="624840"/>
                    <a:pt x="121920" y="650558"/>
                    <a:pt x="180975" y="657225"/>
                  </a:cubicBezTo>
                  <a:cubicBezTo>
                    <a:pt x="130493" y="633413"/>
                    <a:pt x="85725" y="594360"/>
                    <a:pt x="47625" y="543878"/>
                  </a:cubicBezTo>
                </a:path>
              </a:pathLst>
            </a:custGeom>
            <a:solidFill>
              <a:srgbClr val="BBAE81"/>
            </a:solidFill>
            <a:ln w="9525" cap="flat">
              <a:noFill/>
              <a:prstDash val="solid"/>
              <a:miter/>
            </a:ln>
          </p:spPr>
          <p:txBody>
            <a:bodyPr rtlCol="0" anchor="ctr"/>
            <a:lstStyle/>
            <a:p>
              <a:endParaRPr lang="fi-FI"/>
            </a:p>
          </p:txBody>
        </p:sp>
        <p:sp>
          <p:nvSpPr>
            <p:cNvPr id="16" name="Freeform: Shape 15">
              <a:extLst>
                <a:ext uri="{FF2B5EF4-FFF2-40B4-BE49-F238E27FC236}">
                  <a16:creationId xmlns:a16="http://schemas.microsoft.com/office/drawing/2014/main" id="{A494C0DD-91FA-41A9-951F-83576E472C2A}"/>
                </a:ext>
              </a:extLst>
            </p:cNvPr>
            <p:cNvSpPr/>
            <p:nvPr/>
          </p:nvSpPr>
          <p:spPr>
            <a:xfrm>
              <a:off x="3655694" y="3094672"/>
              <a:ext cx="98107" cy="398145"/>
            </a:xfrm>
            <a:custGeom>
              <a:avLst/>
              <a:gdLst>
                <a:gd name="connsiteX0" fmla="*/ 76200 w 98107"/>
                <a:gd name="connsiteY0" fmla="*/ 74295 h 398145"/>
                <a:gd name="connsiteX1" fmla="*/ 97155 w 98107"/>
                <a:gd name="connsiteY1" fmla="*/ 0 h 398145"/>
                <a:gd name="connsiteX2" fmla="*/ 0 w 98107"/>
                <a:gd name="connsiteY2" fmla="*/ 0 h 398145"/>
                <a:gd name="connsiteX3" fmla="*/ 20955 w 98107"/>
                <a:gd name="connsiteY3" fmla="*/ 87630 h 398145"/>
                <a:gd name="connsiteX4" fmla="*/ 20955 w 98107"/>
                <a:gd name="connsiteY4" fmla="*/ 315278 h 398145"/>
                <a:gd name="connsiteX5" fmla="*/ 0 w 98107"/>
                <a:gd name="connsiteY5" fmla="*/ 398145 h 398145"/>
                <a:gd name="connsiteX6" fmla="*/ 98108 w 98107"/>
                <a:gd name="connsiteY6" fmla="*/ 398145 h 398145"/>
                <a:gd name="connsiteX7" fmla="*/ 78105 w 98107"/>
                <a:gd name="connsiteY7" fmla="*/ 324803 h 398145"/>
                <a:gd name="connsiteX8" fmla="*/ 76200 w 98107"/>
                <a:gd name="connsiteY8" fmla="*/ 74295 h 39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07" h="398145">
                  <a:moveTo>
                    <a:pt x="76200" y="74295"/>
                  </a:moveTo>
                  <a:cubicBezTo>
                    <a:pt x="76200" y="36195"/>
                    <a:pt x="80963" y="26670"/>
                    <a:pt x="97155" y="0"/>
                  </a:cubicBezTo>
                  <a:lnTo>
                    <a:pt x="0" y="0"/>
                  </a:lnTo>
                  <a:cubicBezTo>
                    <a:pt x="17145" y="32385"/>
                    <a:pt x="20955" y="41910"/>
                    <a:pt x="20955" y="87630"/>
                  </a:cubicBezTo>
                  <a:lnTo>
                    <a:pt x="20955" y="315278"/>
                  </a:lnTo>
                  <a:cubicBezTo>
                    <a:pt x="20955" y="349568"/>
                    <a:pt x="18098" y="357188"/>
                    <a:pt x="0" y="398145"/>
                  </a:cubicBezTo>
                  <a:lnTo>
                    <a:pt x="98108" y="398145"/>
                  </a:lnTo>
                  <a:cubicBezTo>
                    <a:pt x="80963" y="359093"/>
                    <a:pt x="79058" y="346710"/>
                    <a:pt x="78105" y="324803"/>
                  </a:cubicBezTo>
                  <a:lnTo>
                    <a:pt x="76200" y="74295"/>
                  </a:lnTo>
                </a:path>
              </a:pathLst>
            </a:custGeom>
            <a:solidFill>
              <a:srgbClr val="BBAE81"/>
            </a:solidFill>
            <a:ln w="952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F5F2637C-C000-43EB-B0AD-54BD22A37317}"/>
                </a:ext>
              </a:extLst>
            </p:cNvPr>
            <p:cNvSpPr/>
            <p:nvPr/>
          </p:nvSpPr>
          <p:spPr>
            <a:xfrm>
              <a:off x="4027169" y="3092767"/>
              <a:ext cx="475297" cy="398144"/>
            </a:xfrm>
            <a:custGeom>
              <a:avLst/>
              <a:gdLst>
                <a:gd name="connsiteX0" fmla="*/ 136208 w 475297"/>
                <a:gd name="connsiteY0" fmla="*/ 40005 h 398144"/>
                <a:gd name="connsiteX1" fmla="*/ 102870 w 475297"/>
                <a:gd name="connsiteY1" fmla="*/ 952 h 398144"/>
                <a:gd name="connsiteX2" fmla="*/ 0 w 475297"/>
                <a:gd name="connsiteY2" fmla="*/ 952 h 398144"/>
                <a:gd name="connsiteX3" fmla="*/ 49530 w 475297"/>
                <a:gd name="connsiteY3" fmla="*/ 40957 h 398144"/>
                <a:gd name="connsiteX4" fmla="*/ 53340 w 475297"/>
                <a:gd name="connsiteY4" fmla="*/ 106680 h 398144"/>
                <a:gd name="connsiteX5" fmla="*/ 53340 w 475297"/>
                <a:gd name="connsiteY5" fmla="*/ 311467 h 398144"/>
                <a:gd name="connsiteX6" fmla="*/ 38100 w 475297"/>
                <a:gd name="connsiteY6" fmla="*/ 398145 h 398144"/>
                <a:gd name="connsiteX7" fmla="*/ 120968 w 475297"/>
                <a:gd name="connsiteY7" fmla="*/ 398145 h 398144"/>
                <a:gd name="connsiteX8" fmla="*/ 102870 w 475297"/>
                <a:gd name="connsiteY8" fmla="*/ 285750 h 398144"/>
                <a:gd name="connsiteX9" fmla="*/ 102870 w 475297"/>
                <a:gd name="connsiteY9" fmla="*/ 82867 h 398144"/>
                <a:gd name="connsiteX10" fmla="*/ 367665 w 475297"/>
                <a:gd name="connsiteY10" fmla="*/ 348615 h 398144"/>
                <a:gd name="connsiteX11" fmla="*/ 410528 w 475297"/>
                <a:gd name="connsiteY11" fmla="*/ 398145 h 398144"/>
                <a:gd name="connsiteX12" fmla="*/ 469583 w 475297"/>
                <a:gd name="connsiteY12" fmla="*/ 398145 h 398144"/>
                <a:gd name="connsiteX13" fmla="*/ 458153 w 475297"/>
                <a:gd name="connsiteY13" fmla="*/ 328613 h 398144"/>
                <a:gd name="connsiteX14" fmla="*/ 458153 w 475297"/>
                <a:gd name="connsiteY14" fmla="*/ 102870 h 398144"/>
                <a:gd name="connsiteX15" fmla="*/ 475298 w 475297"/>
                <a:gd name="connsiteY15" fmla="*/ 0 h 398144"/>
                <a:gd name="connsiteX16" fmla="*/ 382905 w 475297"/>
                <a:gd name="connsiteY16" fmla="*/ 0 h 398144"/>
                <a:gd name="connsiteX17" fmla="*/ 408623 w 475297"/>
                <a:gd name="connsiteY17" fmla="*/ 119063 h 398144"/>
                <a:gd name="connsiteX18" fmla="*/ 408623 w 475297"/>
                <a:gd name="connsiteY18" fmla="*/ 317182 h 398144"/>
                <a:gd name="connsiteX19" fmla="*/ 332423 w 475297"/>
                <a:gd name="connsiteY19" fmla="*/ 240982 h 398144"/>
                <a:gd name="connsiteX20" fmla="*/ 136208 w 475297"/>
                <a:gd name="connsiteY20" fmla="*/ 40005 h 39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297" h="398144">
                  <a:moveTo>
                    <a:pt x="136208" y="40005"/>
                  </a:moveTo>
                  <a:cubicBezTo>
                    <a:pt x="117158" y="20955"/>
                    <a:pt x="113348" y="16192"/>
                    <a:pt x="102870" y="952"/>
                  </a:cubicBezTo>
                  <a:lnTo>
                    <a:pt x="0" y="952"/>
                  </a:lnTo>
                  <a:cubicBezTo>
                    <a:pt x="23813" y="17145"/>
                    <a:pt x="34290" y="26670"/>
                    <a:pt x="49530" y="40957"/>
                  </a:cubicBezTo>
                  <a:cubicBezTo>
                    <a:pt x="52388" y="61913"/>
                    <a:pt x="53340" y="81915"/>
                    <a:pt x="53340" y="106680"/>
                  </a:cubicBezTo>
                  <a:lnTo>
                    <a:pt x="53340" y="311467"/>
                  </a:lnTo>
                  <a:cubicBezTo>
                    <a:pt x="53340" y="345757"/>
                    <a:pt x="50483" y="361950"/>
                    <a:pt x="38100" y="398145"/>
                  </a:cubicBezTo>
                  <a:lnTo>
                    <a:pt x="120968" y="398145"/>
                  </a:lnTo>
                  <a:cubicBezTo>
                    <a:pt x="112395" y="380047"/>
                    <a:pt x="102870" y="360045"/>
                    <a:pt x="102870" y="285750"/>
                  </a:cubicBezTo>
                  <a:lnTo>
                    <a:pt x="102870" y="82867"/>
                  </a:lnTo>
                  <a:lnTo>
                    <a:pt x="367665" y="348615"/>
                  </a:lnTo>
                  <a:cubicBezTo>
                    <a:pt x="383858" y="364807"/>
                    <a:pt x="396240" y="381000"/>
                    <a:pt x="410528" y="398145"/>
                  </a:cubicBezTo>
                  <a:lnTo>
                    <a:pt x="469583" y="398145"/>
                  </a:lnTo>
                  <a:cubicBezTo>
                    <a:pt x="459105" y="376238"/>
                    <a:pt x="458153" y="348615"/>
                    <a:pt x="458153" y="328613"/>
                  </a:cubicBezTo>
                  <a:lnTo>
                    <a:pt x="458153" y="102870"/>
                  </a:lnTo>
                  <a:cubicBezTo>
                    <a:pt x="456248" y="41910"/>
                    <a:pt x="461963" y="28575"/>
                    <a:pt x="475298" y="0"/>
                  </a:cubicBezTo>
                  <a:lnTo>
                    <a:pt x="382905" y="0"/>
                  </a:lnTo>
                  <a:cubicBezTo>
                    <a:pt x="402908" y="31432"/>
                    <a:pt x="408623" y="40005"/>
                    <a:pt x="408623" y="119063"/>
                  </a:cubicBezTo>
                  <a:lnTo>
                    <a:pt x="408623" y="317182"/>
                  </a:lnTo>
                  <a:cubicBezTo>
                    <a:pt x="382905" y="292417"/>
                    <a:pt x="358140" y="266700"/>
                    <a:pt x="332423" y="240982"/>
                  </a:cubicBezTo>
                  <a:lnTo>
                    <a:pt x="136208" y="40005"/>
                  </a:lnTo>
                </a:path>
              </a:pathLst>
            </a:custGeom>
            <a:solidFill>
              <a:srgbClr val="BBAE81"/>
            </a:solidFill>
            <a:ln w="9525" cap="flat">
              <a:noFill/>
              <a:prstDash val="solid"/>
              <a:miter/>
            </a:ln>
          </p:spPr>
          <p:txBody>
            <a:bodyPr rtlCol="0" anchor="ctr"/>
            <a:lstStyle/>
            <a:p>
              <a:endParaRPr lang="fi-FI"/>
            </a:p>
          </p:txBody>
        </p:sp>
        <p:sp>
          <p:nvSpPr>
            <p:cNvPr id="18" name="Freeform: Shape 17">
              <a:extLst>
                <a:ext uri="{FF2B5EF4-FFF2-40B4-BE49-F238E27FC236}">
                  <a16:creationId xmlns:a16="http://schemas.microsoft.com/office/drawing/2014/main" id="{150CA85F-7AF8-4EA6-86DD-43E96EF59CE9}"/>
                </a:ext>
              </a:extLst>
            </p:cNvPr>
            <p:cNvSpPr/>
            <p:nvPr/>
          </p:nvSpPr>
          <p:spPr>
            <a:xfrm>
              <a:off x="4738687" y="3052762"/>
              <a:ext cx="522922" cy="439102"/>
            </a:xfrm>
            <a:custGeom>
              <a:avLst/>
              <a:gdLst>
                <a:gd name="connsiteX0" fmla="*/ 183832 w 522922"/>
                <a:gd name="connsiteY0" fmla="*/ 248603 h 439102"/>
                <a:gd name="connsiteX1" fmla="*/ 252413 w 522922"/>
                <a:gd name="connsiteY1" fmla="*/ 124778 h 439102"/>
                <a:gd name="connsiteX2" fmla="*/ 328613 w 522922"/>
                <a:gd name="connsiteY2" fmla="*/ 252413 h 439102"/>
                <a:gd name="connsiteX3" fmla="*/ 183832 w 522922"/>
                <a:gd name="connsiteY3" fmla="*/ 248603 h 439102"/>
                <a:gd name="connsiteX4" fmla="*/ 234315 w 522922"/>
                <a:gd name="connsiteY4" fmla="*/ 0 h 439102"/>
                <a:gd name="connsiteX5" fmla="*/ 230505 w 522922"/>
                <a:gd name="connsiteY5" fmla="*/ 84772 h 439102"/>
                <a:gd name="connsiteX6" fmla="*/ 127635 w 522922"/>
                <a:gd name="connsiteY6" fmla="*/ 261938 h 439102"/>
                <a:gd name="connsiteX7" fmla="*/ 0 w 522922"/>
                <a:gd name="connsiteY7" fmla="*/ 439103 h 439102"/>
                <a:gd name="connsiteX8" fmla="*/ 96203 w 522922"/>
                <a:gd name="connsiteY8" fmla="*/ 439103 h 439102"/>
                <a:gd name="connsiteX9" fmla="*/ 138113 w 522922"/>
                <a:gd name="connsiteY9" fmla="*/ 332422 h 439102"/>
                <a:gd name="connsiteX10" fmla="*/ 163830 w 522922"/>
                <a:gd name="connsiteY10" fmla="*/ 287655 h 439102"/>
                <a:gd name="connsiteX11" fmla="*/ 349568 w 522922"/>
                <a:gd name="connsiteY11" fmla="*/ 290513 h 439102"/>
                <a:gd name="connsiteX12" fmla="*/ 384810 w 522922"/>
                <a:gd name="connsiteY12" fmla="*/ 347663 h 439102"/>
                <a:gd name="connsiteX13" fmla="*/ 410528 w 522922"/>
                <a:gd name="connsiteY13" fmla="*/ 416243 h 439102"/>
                <a:gd name="connsiteX14" fmla="*/ 407670 w 522922"/>
                <a:gd name="connsiteY14" fmla="*/ 439103 h 439102"/>
                <a:gd name="connsiteX15" fmla="*/ 522922 w 522922"/>
                <a:gd name="connsiteY15" fmla="*/ 439103 h 439102"/>
                <a:gd name="connsiteX16" fmla="*/ 480060 w 522922"/>
                <a:gd name="connsiteY16" fmla="*/ 393382 h 439102"/>
                <a:gd name="connsiteX17" fmla="*/ 401955 w 522922"/>
                <a:gd name="connsiteY17" fmla="*/ 275272 h 439102"/>
                <a:gd name="connsiteX18" fmla="*/ 234315 w 522922"/>
                <a:gd name="connsiteY18" fmla="*/ 0 h 43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2922" h="439102">
                  <a:moveTo>
                    <a:pt x="183832" y="248603"/>
                  </a:moveTo>
                  <a:lnTo>
                    <a:pt x="252413" y="124778"/>
                  </a:lnTo>
                  <a:lnTo>
                    <a:pt x="328613" y="252413"/>
                  </a:lnTo>
                  <a:lnTo>
                    <a:pt x="183832" y="248603"/>
                  </a:lnTo>
                  <a:moveTo>
                    <a:pt x="234315" y="0"/>
                  </a:moveTo>
                  <a:cubicBezTo>
                    <a:pt x="242888" y="40005"/>
                    <a:pt x="241935" y="67628"/>
                    <a:pt x="230505" y="84772"/>
                  </a:cubicBezTo>
                  <a:lnTo>
                    <a:pt x="127635" y="261938"/>
                  </a:lnTo>
                  <a:cubicBezTo>
                    <a:pt x="60960" y="371475"/>
                    <a:pt x="59055" y="374332"/>
                    <a:pt x="0" y="439103"/>
                  </a:cubicBezTo>
                  <a:lnTo>
                    <a:pt x="96203" y="439103"/>
                  </a:lnTo>
                  <a:cubicBezTo>
                    <a:pt x="97155" y="412432"/>
                    <a:pt x="103822" y="392430"/>
                    <a:pt x="138113" y="332422"/>
                  </a:cubicBezTo>
                  <a:lnTo>
                    <a:pt x="163830" y="287655"/>
                  </a:lnTo>
                  <a:cubicBezTo>
                    <a:pt x="246697" y="288607"/>
                    <a:pt x="286703" y="288607"/>
                    <a:pt x="349568" y="290513"/>
                  </a:cubicBezTo>
                  <a:lnTo>
                    <a:pt x="384810" y="347663"/>
                  </a:lnTo>
                  <a:cubicBezTo>
                    <a:pt x="395288" y="364807"/>
                    <a:pt x="408622" y="387668"/>
                    <a:pt x="410528" y="416243"/>
                  </a:cubicBezTo>
                  <a:cubicBezTo>
                    <a:pt x="410528" y="419100"/>
                    <a:pt x="411480" y="423863"/>
                    <a:pt x="407670" y="439103"/>
                  </a:cubicBezTo>
                  <a:lnTo>
                    <a:pt x="522922" y="439103"/>
                  </a:lnTo>
                  <a:cubicBezTo>
                    <a:pt x="494347" y="411480"/>
                    <a:pt x="485775" y="400050"/>
                    <a:pt x="480060" y="393382"/>
                  </a:cubicBezTo>
                  <a:cubicBezTo>
                    <a:pt x="465772" y="376238"/>
                    <a:pt x="417195" y="301943"/>
                    <a:pt x="401955" y="275272"/>
                  </a:cubicBezTo>
                  <a:lnTo>
                    <a:pt x="234315" y="0"/>
                  </a:lnTo>
                  <a:close/>
                </a:path>
              </a:pathLst>
            </a:custGeom>
            <a:solidFill>
              <a:srgbClr val="BBAE81"/>
            </a:solidFill>
            <a:ln w="952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F9EBB324-1814-4BE3-BD1C-8E58E40E2F90}"/>
                </a:ext>
              </a:extLst>
            </p:cNvPr>
            <p:cNvSpPr/>
            <p:nvPr/>
          </p:nvSpPr>
          <p:spPr>
            <a:xfrm>
              <a:off x="5505449" y="3094672"/>
              <a:ext cx="367664" cy="397192"/>
            </a:xfrm>
            <a:custGeom>
              <a:avLst/>
              <a:gdLst>
                <a:gd name="connsiteX0" fmla="*/ 78105 w 367664"/>
                <a:gd name="connsiteY0" fmla="*/ 113347 h 397192"/>
                <a:gd name="connsiteX1" fmla="*/ 80963 w 367664"/>
                <a:gd name="connsiteY1" fmla="*/ 29528 h 397192"/>
                <a:gd name="connsiteX2" fmla="*/ 174307 w 367664"/>
                <a:gd name="connsiteY2" fmla="*/ 49530 h 397192"/>
                <a:gd name="connsiteX3" fmla="*/ 226695 w 367664"/>
                <a:gd name="connsiteY3" fmla="*/ 126683 h 397192"/>
                <a:gd name="connsiteX4" fmla="*/ 200025 w 367664"/>
                <a:gd name="connsiteY4" fmla="*/ 177165 h 397192"/>
                <a:gd name="connsiteX5" fmla="*/ 80010 w 367664"/>
                <a:gd name="connsiteY5" fmla="*/ 212408 h 397192"/>
                <a:gd name="connsiteX6" fmla="*/ 78105 w 367664"/>
                <a:gd name="connsiteY6" fmla="*/ 113347 h 397192"/>
                <a:gd name="connsiteX7" fmla="*/ 23813 w 367664"/>
                <a:gd name="connsiteY7" fmla="*/ 279083 h 397192"/>
                <a:gd name="connsiteX8" fmla="*/ 4763 w 367664"/>
                <a:gd name="connsiteY8" fmla="*/ 397193 h 397192"/>
                <a:gd name="connsiteX9" fmla="*/ 98107 w 367664"/>
                <a:gd name="connsiteY9" fmla="*/ 397193 h 397192"/>
                <a:gd name="connsiteX10" fmla="*/ 79057 w 367664"/>
                <a:gd name="connsiteY10" fmla="*/ 278130 h 397192"/>
                <a:gd name="connsiteX11" fmla="*/ 79057 w 367664"/>
                <a:gd name="connsiteY11" fmla="*/ 216218 h 397192"/>
                <a:gd name="connsiteX12" fmla="*/ 167640 w 367664"/>
                <a:gd name="connsiteY12" fmla="*/ 303847 h 397192"/>
                <a:gd name="connsiteX13" fmla="*/ 290513 w 367664"/>
                <a:gd name="connsiteY13" fmla="*/ 397193 h 397192"/>
                <a:gd name="connsiteX14" fmla="*/ 367665 w 367664"/>
                <a:gd name="connsiteY14" fmla="*/ 397193 h 397192"/>
                <a:gd name="connsiteX15" fmla="*/ 163830 w 367664"/>
                <a:gd name="connsiteY15" fmla="*/ 226695 h 397192"/>
                <a:gd name="connsiteX16" fmla="*/ 204788 w 367664"/>
                <a:gd name="connsiteY16" fmla="*/ 208597 h 397192"/>
                <a:gd name="connsiteX17" fmla="*/ 285750 w 367664"/>
                <a:gd name="connsiteY17" fmla="*/ 114300 h 397192"/>
                <a:gd name="connsiteX18" fmla="*/ 249555 w 367664"/>
                <a:gd name="connsiteY18" fmla="*/ 44768 h 397192"/>
                <a:gd name="connsiteX19" fmla="*/ 131445 w 367664"/>
                <a:gd name="connsiteY19" fmla="*/ 0 h 397192"/>
                <a:gd name="connsiteX20" fmla="*/ 0 w 367664"/>
                <a:gd name="connsiteY20" fmla="*/ 0 h 397192"/>
                <a:gd name="connsiteX21" fmla="*/ 20003 w 367664"/>
                <a:gd name="connsiteY21" fmla="*/ 84772 h 397192"/>
                <a:gd name="connsiteX22" fmla="*/ 23813 w 367664"/>
                <a:gd name="connsiteY22" fmla="*/ 279083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7664" h="397192">
                  <a:moveTo>
                    <a:pt x="78105" y="113347"/>
                  </a:moveTo>
                  <a:cubicBezTo>
                    <a:pt x="78105" y="64770"/>
                    <a:pt x="80010" y="43815"/>
                    <a:pt x="80963" y="29528"/>
                  </a:cubicBezTo>
                  <a:cubicBezTo>
                    <a:pt x="103822" y="30480"/>
                    <a:pt x="139065" y="31433"/>
                    <a:pt x="174307" y="49530"/>
                  </a:cubicBezTo>
                  <a:cubicBezTo>
                    <a:pt x="212407" y="69533"/>
                    <a:pt x="226695" y="100965"/>
                    <a:pt x="226695" y="126683"/>
                  </a:cubicBezTo>
                  <a:cubicBezTo>
                    <a:pt x="226695" y="147638"/>
                    <a:pt x="210503" y="168593"/>
                    <a:pt x="200025" y="177165"/>
                  </a:cubicBezTo>
                  <a:cubicBezTo>
                    <a:pt x="177165" y="194310"/>
                    <a:pt x="121920" y="205740"/>
                    <a:pt x="80010" y="212408"/>
                  </a:cubicBezTo>
                  <a:lnTo>
                    <a:pt x="78105" y="113347"/>
                  </a:lnTo>
                  <a:moveTo>
                    <a:pt x="23813" y="279083"/>
                  </a:moveTo>
                  <a:cubicBezTo>
                    <a:pt x="22860" y="358140"/>
                    <a:pt x="22860" y="360045"/>
                    <a:pt x="4763" y="397193"/>
                  </a:cubicBezTo>
                  <a:lnTo>
                    <a:pt x="98107" y="397193"/>
                  </a:lnTo>
                  <a:cubicBezTo>
                    <a:pt x="81915" y="364808"/>
                    <a:pt x="79057" y="317183"/>
                    <a:pt x="79057" y="278130"/>
                  </a:cubicBezTo>
                  <a:lnTo>
                    <a:pt x="79057" y="216218"/>
                  </a:lnTo>
                  <a:lnTo>
                    <a:pt x="167640" y="303847"/>
                  </a:lnTo>
                  <a:cubicBezTo>
                    <a:pt x="208597" y="344805"/>
                    <a:pt x="246697" y="371475"/>
                    <a:pt x="290513" y="397193"/>
                  </a:cubicBezTo>
                  <a:lnTo>
                    <a:pt x="367665" y="397193"/>
                  </a:lnTo>
                  <a:cubicBezTo>
                    <a:pt x="260032" y="311468"/>
                    <a:pt x="209550" y="274320"/>
                    <a:pt x="163830" y="226695"/>
                  </a:cubicBezTo>
                  <a:lnTo>
                    <a:pt x="204788" y="208597"/>
                  </a:lnTo>
                  <a:cubicBezTo>
                    <a:pt x="242888" y="191453"/>
                    <a:pt x="285750" y="168593"/>
                    <a:pt x="285750" y="114300"/>
                  </a:cubicBezTo>
                  <a:cubicBezTo>
                    <a:pt x="285750" y="83820"/>
                    <a:pt x="269557" y="60960"/>
                    <a:pt x="249555" y="44768"/>
                  </a:cubicBezTo>
                  <a:cubicBezTo>
                    <a:pt x="225743" y="24765"/>
                    <a:pt x="168593" y="0"/>
                    <a:pt x="131445" y="0"/>
                  </a:cubicBezTo>
                  <a:lnTo>
                    <a:pt x="0" y="0"/>
                  </a:lnTo>
                  <a:cubicBezTo>
                    <a:pt x="17145" y="37147"/>
                    <a:pt x="19050" y="40958"/>
                    <a:pt x="20003" y="84772"/>
                  </a:cubicBezTo>
                  <a:lnTo>
                    <a:pt x="23813" y="279083"/>
                  </a:lnTo>
                  <a:close/>
                </a:path>
              </a:pathLst>
            </a:custGeom>
            <a:solidFill>
              <a:srgbClr val="BBAE81"/>
            </a:solidFill>
            <a:ln w="9525" cap="flat">
              <a:noFill/>
              <a:prstDash val="solid"/>
              <a:miter/>
            </a:ln>
          </p:spPr>
          <p:txBody>
            <a:bodyPr rtlCol="0" anchor="ctr"/>
            <a:lstStyle/>
            <a:p>
              <a:endParaRPr lang="fi-FI"/>
            </a:p>
          </p:txBody>
        </p:sp>
        <p:sp>
          <p:nvSpPr>
            <p:cNvPr id="20" name="Freeform: Shape 19">
              <a:extLst>
                <a:ext uri="{FF2B5EF4-FFF2-40B4-BE49-F238E27FC236}">
                  <a16:creationId xmlns:a16="http://schemas.microsoft.com/office/drawing/2014/main" id="{76D59533-5B99-427D-9070-69E770FE8AD8}"/>
                </a:ext>
              </a:extLst>
            </p:cNvPr>
            <p:cNvSpPr/>
            <p:nvPr/>
          </p:nvSpPr>
          <p:spPr>
            <a:xfrm>
              <a:off x="6151244" y="3094672"/>
              <a:ext cx="98107" cy="398145"/>
            </a:xfrm>
            <a:custGeom>
              <a:avLst/>
              <a:gdLst>
                <a:gd name="connsiteX0" fmla="*/ 76200 w 98107"/>
                <a:gd name="connsiteY0" fmla="*/ 74295 h 398145"/>
                <a:gd name="connsiteX1" fmla="*/ 97155 w 98107"/>
                <a:gd name="connsiteY1" fmla="*/ 0 h 398145"/>
                <a:gd name="connsiteX2" fmla="*/ 0 w 98107"/>
                <a:gd name="connsiteY2" fmla="*/ 0 h 398145"/>
                <a:gd name="connsiteX3" fmla="*/ 20955 w 98107"/>
                <a:gd name="connsiteY3" fmla="*/ 87630 h 398145"/>
                <a:gd name="connsiteX4" fmla="*/ 20955 w 98107"/>
                <a:gd name="connsiteY4" fmla="*/ 315278 h 398145"/>
                <a:gd name="connsiteX5" fmla="*/ 0 w 98107"/>
                <a:gd name="connsiteY5" fmla="*/ 398145 h 398145"/>
                <a:gd name="connsiteX6" fmla="*/ 98107 w 98107"/>
                <a:gd name="connsiteY6" fmla="*/ 398145 h 398145"/>
                <a:gd name="connsiteX7" fmla="*/ 78105 w 98107"/>
                <a:gd name="connsiteY7" fmla="*/ 324803 h 398145"/>
                <a:gd name="connsiteX8" fmla="*/ 76200 w 98107"/>
                <a:gd name="connsiteY8" fmla="*/ 74295 h 39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07" h="398145">
                  <a:moveTo>
                    <a:pt x="76200" y="74295"/>
                  </a:moveTo>
                  <a:cubicBezTo>
                    <a:pt x="76200" y="36195"/>
                    <a:pt x="80963" y="26670"/>
                    <a:pt x="97155" y="0"/>
                  </a:cubicBezTo>
                  <a:lnTo>
                    <a:pt x="0" y="0"/>
                  </a:lnTo>
                  <a:cubicBezTo>
                    <a:pt x="17145" y="32385"/>
                    <a:pt x="20955" y="41910"/>
                    <a:pt x="20955" y="87630"/>
                  </a:cubicBezTo>
                  <a:lnTo>
                    <a:pt x="20955" y="315278"/>
                  </a:lnTo>
                  <a:cubicBezTo>
                    <a:pt x="20955" y="349568"/>
                    <a:pt x="18098" y="357188"/>
                    <a:pt x="0" y="398145"/>
                  </a:cubicBezTo>
                  <a:lnTo>
                    <a:pt x="98107" y="398145"/>
                  </a:lnTo>
                  <a:cubicBezTo>
                    <a:pt x="80963" y="359093"/>
                    <a:pt x="79057" y="346710"/>
                    <a:pt x="78105" y="324803"/>
                  </a:cubicBezTo>
                  <a:lnTo>
                    <a:pt x="76200" y="74295"/>
                  </a:lnTo>
                </a:path>
              </a:pathLst>
            </a:custGeom>
            <a:solidFill>
              <a:srgbClr val="BBAE81"/>
            </a:solidFill>
            <a:ln w="9525" cap="flat">
              <a:noFill/>
              <a:prstDash val="solid"/>
              <a:miter/>
            </a:ln>
          </p:spPr>
          <p:txBody>
            <a:bodyPr rtlCol="0" anchor="ctr"/>
            <a:lstStyle/>
            <a:p>
              <a:endParaRPr lang="fi-FI"/>
            </a:p>
          </p:txBody>
        </p:sp>
      </p:grpSp>
    </p:spTree>
    <p:extLst>
      <p:ext uri="{BB962C8B-B14F-4D97-AF65-F5344CB8AC3E}">
        <p14:creationId xmlns:p14="http://schemas.microsoft.com/office/powerpoint/2010/main" val="193817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 Placeholder 189">
            <a:extLst>
              <a:ext uri="{FF2B5EF4-FFF2-40B4-BE49-F238E27FC236}">
                <a16:creationId xmlns:a16="http://schemas.microsoft.com/office/drawing/2014/main" id="{02710DF5-53BF-4666-B530-6D173B505FDE}"/>
              </a:ext>
            </a:extLst>
          </p:cNvPr>
          <p:cNvSpPr>
            <a:spLocks noGrp="1"/>
          </p:cNvSpPr>
          <p:nvPr>
            <p:ph type="body" idx="1"/>
          </p:nvPr>
        </p:nvSpPr>
        <p:spPr>
          <a:xfrm>
            <a:off x="727300" y="642211"/>
            <a:ext cx="2687888" cy="823912"/>
          </a:xfrm>
        </p:spPr>
        <p:txBody>
          <a:bodyPr>
            <a:normAutofit/>
          </a:bodyPr>
          <a:lstStyle/>
          <a:p>
            <a:r>
              <a:rPr lang="en-GB" sz="1100" b="0">
                <a:solidFill>
                  <a:srgbClr val="BBAE81"/>
                </a:solidFill>
                <a:latin typeface="Arial Black" panose="020B0A04020102020204" pitchFamily="34" charset="0"/>
              </a:rPr>
              <a:t>GREETINGS FROM </a:t>
            </a:r>
            <a:br>
              <a:rPr lang="en-GB" sz="1100" b="0">
                <a:solidFill>
                  <a:srgbClr val="BBAE81"/>
                </a:solidFill>
                <a:latin typeface="Arial Black" panose="020B0A04020102020204" pitchFamily="34" charset="0"/>
              </a:rPr>
            </a:br>
            <a:r>
              <a:rPr lang="en-GB" sz="1100" b="0">
                <a:solidFill>
                  <a:srgbClr val="BBAE81"/>
                </a:solidFill>
                <a:latin typeface="Arial Black" panose="020B0A04020102020204" pitchFamily="34" charset="0"/>
              </a:rPr>
              <a:t>THE MUNICIPAL DIRECTOR OF INARI</a:t>
            </a:r>
          </a:p>
        </p:txBody>
      </p:sp>
      <p:sp>
        <p:nvSpPr>
          <p:cNvPr id="192" name="Text Placeholder 191">
            <a:extLst>
              <a:ext uri="{FF2B5EF4-FFF2-40B4-BE49-F238E27FC236}">
                <a16:creationId xmlns:a16="http://schemas.microsoft.com/office/drawing/2014/main" id="{D48D6355-2033-471B-BDA0-8D2BCD5149FA}"/>
              </a:ext>
            </a:extLst>
          </p:cNvPr>
          <p:cNvSpPr>
            <a:spLocks noGrp="1"/>
          </p:cNvSpPr>
          <p:nvPr>
            <p:ph type="body" sz="quarter" idx="3"/>
          </p:nvPr>
        </p:nvSpPr>
        <p:spPr>
          <a:xfrm>
            <a:off x="6362700" y="642211"/>
            <a:ext cx="2687888" cy="823912"/>
          </a:xfrm>
        </p:spPr>
        <p:txBody>
          <a:bodyPr>
            <a:normAutofit/>
          </a:bodyPr>
          <a:lstStyle/>
          <a:p>
            <a:r>
              <a:rPr lang="en-GB" sz="1100" b="0">
                <a:solidFill>
                  <a:srgbClr val="BBAE81"/>
                </a:solidFill>
                <a:latin typeface="Arial Black" panose="020B0A04020102020204" pitchFamily="34" charset="0"/>
              </a:rPr>
              <a:t>IMMIGRANT’S SERVICE PATH</a:t>
            </a:r>
          </a:p>
        </p:txBody>
      </p:sp>
      <p:sp>
        <p:nvSpPr>
          <p:cNvPr id="194" name="Text Placeholder 189">
            <a:extLst>
              <a:ext uri="{FF2B5EF4-FFF2-40B4-BE49-F238E27FC236}">
                <a16:creationId xmlns:a16="http://schemas.microsoft.com/office/drawing/2014/main" id="{BEBD4B22-EF40-4DA3-A204-674D9B48313E}"/>
              </a:ext>
            </a:extLst>
          </p:cNvPr>
          <p:cNvSpPr txBox="1">
            <a:spLocks/>
          </p:cNvSpPr>
          <p:nvPr/>
        </p:nvSpPr>
        <p:spPr>
          <a:xfrm>
            <a:off x="3545000" y="642211"/>
            <a:ext cx="2687889"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100" b="0">
                <a:solidFill>
                  <a:srgbClr val="BBAE81"/>
                </a:solidFill>
                <a:latin typeface="Arial Black" panose="020B0A04020102020204" pitchFamily="34" charset="0"/>
              </a:rPr>
              <a:t>SMOOTHLY INTO ARCTIC </a:t>
            </a:r>
            <a:br>
              <a:rPr lang="en-GB" sz="1100" b="0">
                <a:solidFill>
                  <a:srgbClr val="BBAE81"/>
                </a:solidFill>
                <a:latin typeface="Arial Black" panose="020B0A04020102020204" pitchFamily="34" charset="0"/>
              </a:rPr>
            </a:br>
            <a:r>
              <a:rPr lang="en-GB" sz="1100" b="0">
                <a:solidFill>
                  <a:srgbClr val="BBAE81"/>
                </a:solidFill>
                <a:latin typeface="Arial Black" panose="020B0A04020102020204" pitchFamily="34" charset="0"/>
              </a:rPr>
              <a:t>LIFE PROJECT</a:t>
            </a:r>
          </a:p>
        </p:txBody>
      </p:sp>
      <p:sp>
        <p:nvSpPr>
          <p:cNvPr id="195" name="TextBox 194">
            <a:extLst>
              <a:ext uri="{FF2B5EF4-FFF2-40B4-BE49-F238E27FC236}">
                <a16:creationId xmlns:a16="http://schemas.microsoft.com/office/drawing/2014/main" id="{D1750D96-5841-4821-A7F6-8E6F044A323D}"/>
              </a:ext>
            </a:extLst>
          </p:cNvPr>
          <p:cNvSpPr txBox="1"/>
          <p:nvPr/>
        </p:nvSpPr>
        <p:spPr>
          <a:xfrm>
            <a:off x="766623" y="1466123"/>
            <a:ext cx="2687888" cy="4108817"/>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rPr>
              <a:t>The municipality of Inari has always been an international area where people have come to visit, live, work and find inspiration. In recent years, Inari has attracted a lot of international tourists, but with regard to the availability of labour, Inari has the same challenges as many other Finnish municipalities. As older age groups retire, competition for skilled workers has become more fierce. The shortage of workers has affected the growing tourism industry, but in addition, the need for experts in the municipality's own service provision is increasing strongly. In particular, social welfare and health care services need more skilled workers as the sector’s growth goes hand in hand with the ageing of our population.</a:t>
            </a:r>
          </a:p>
          <a:p>
            <a:endParaRPr lang="fi-FI" sz="900">
              <a:latin typeface="Arial" panose="020B0604020202020204" pitchFamily="34" charset="0"/>
              <a:cs typeface="Arial" panose="020B0604020202020204" pitchFamily="34" charset="0"/>
            </a:endParaRPr>
          </a:p>
          <a:p>
            <a:r>
              <a:rPr lang="en-GB" sz="900">
                <a:latin typeface="Arial" panose="020B0604020202020204" pitchFamily="34" charset="0"/>
                <a:cs typeface="Arial" panose="020B0604020202020204" pitchFamily="34" charset="0"/>
              </a:rPr>
              <a:t>Certain sectors, such as tourism and social welfare and health care, can not find enough employees in the local labour market and local jobseekers are not interested in certain positions. This is why the trend in modern working life is to find solutions elsewhere. Especially thanks to tourism, Lapland has already succeeded in active and productive recruitment from abroad. As an immigrant settles into life in Lapland, their challenges include long distances, lack of services, sometimes ruthless weather, a small number of people and different cultures. </a:t>
            </a:r>
          </a:p>
        </p:txBody>
      </p:sp>
      <p:sp>
        <p:nvSpPr>
          <p:cNvPr id="196" name="TextBox 195">
            <a:extLst>
              <a:ext uri="{FF2B5EF4-FFF2-40B4-BE49-F238E27FC236}">
                <a16:creationId xmlns:a16="http://schemas.microsoft.com/office/drawing/2014/main" id="{D4443533-1556-4212-8A55-288D7170078A}"/>
              </a:ext>
            </a:extLst>
          </p:cNvPr>
          <p:cNvSpPr txBox="1"/>
          <p:nvPr/>
        </p:nvSpPr>
        <p:spPr>
          <a:xfrm>
            <a:off x="3675640" y="1564479"/>
            <a:ext cx="2687888" cy="3277820"/>
          </a:xfrm>
          <a:prstGeom prst="rect">
            <a:avLst/>
          </a:prstGeom>
          <a:noFill/>
        </p:spPr>
        <p:txBody>
          <a:bodyPr wrap="square" lIns="91440" tIns="45720" rIns="91440" bIns="45720" rtlCol="0" anchor="t">
            <a:spAutoFit/>
          </a:bodyPr>
          <a:lstStyle/>
          <a:p>
            <a:r>
              <a:rPr lang="en-GB" sz="900" dirty="0">
                <a:latin typeface="Arial" panose="020B0604020202020204" pitchFamily="34" charset="0"/>
                <a:cs typeface="Arial" panose="020B0604020202020204" pitchFamily="34" charset="0"/>
              </a:rPr>
              <a:t>The Smoothly into Arctic Life project of the municipality of Inari aims to respond to the changes in working life and to help people moving for work from abroad make Inari their home. The aim has been to create an operating model for integration, set up services and make sure the services are working as they should. The work was carried out using service design methods, led by experts from </a:t>
            </a:r>
            <a:r>
              <a:rPr lang="en-GB" sz="900" dirty="0" err="1">
                <a:latin typeface="Arial" panose="020B0604020202020204" pitchFamily="34" charset="0"/>
                <a:cs typeface="Arial" panose="020B0604020202020204" pitchFamily="34" charset="0"/>
              </a:rPr>
              <a:t>Ramboll</a:t>
            </a:r>
            <a:r>
              <a:rPr lang="en-GB" sz="900" dirty="0">
                <a:latin typeface="Arial" panose="020B0604020202020204" pitchFamily="34" charset="0"/>
                <a:cs typeface="Arial" panose="020B0604020202020204" pitchFamily="34" charset="0"/>
              </a:rPr>
              <a:t> Finland Oy, and the result is a service path as part of the operating model. The vision for development is "Make Inari Your Home"; in other words, from the perspective of the municipality, the aim is also to get new residents to the municipality. </a:t>
            </a:r>
          </a:p>
          <a:p>
            <a:endParaRPr lang="fi-FI" sz="900" dirty="0">
              <a:latin typeface="Arial" panose="020B0604020202020204" pitchFamily="34" charset="0"/>
              <a:cs typeface="Arial" panose="020B0604020202020204" pitchFamily="34" charset="0"/>
            </a:endParaRPr>
          </a:p>
          <a:p>
            <a:r>
              <a:rPr lang="en-GB" sz="900" dirty="0">
                <a:latin typeface="Arial"/>
                <a:cs typeface="Arial"/>
              </a:rPr>
              <a:t>The project is funded by the European Social Fund through the ELY Centre for Lapland (80%) and the municipality of Inari (20%). The administration of the project has been the responsibility of the business and development services of the municipality of Inari, and one full-time employee has been hired for the project. The project period is 1 September 2019 - 31 October 2021, and the project budget is EUR 150,746.</a:t>
            </a:r>
          </a:p>
        </p:txBody>
      </p:sp>
      <p:sp>
        <p:nvSpPr>
          <p:cNvPr id="197" name="TextBox 196">
            <a:extLst>
              <a:ext uri="{FF2B5EF4-FFF2-40B4-BE49-F238E27FC236}">
                <a16:creationId xmlns:a16="http://schemas.microsoft.com/office/drawing/2014/main" id="{12170714-5572-49D2-A1E3-636B076E6E8F}"/>
              </a:ext>
            </a:extLst>
          </p:cNvPr>
          <p:cNvSpPr txBox="1"/>
          <p:nvPr/>
        </p:nvSpPr>
        <p:spPr>
          <a:xfrm>
            <a:off x="6402021" y="1466121"/>
            <a:ext cx="2687888" cy="4108817"/>
          </a:xfrm>
          <a:prstGeom prst="rect">
            <a:avLst/>
          </a:prstGeom>
          <a:noFill/>
        </p:spPr>
        <p:txBody>
          <a:bodyPr wrap="square" lIns="91440" tIns="45720" rIns="91440" bIns="45720" rtlCol="0" anchor="t">
            <a:spAutoFit/>
          </a:bodyPr>
          <a:lstStyle/>
          <a:p>
            <a:r>
              <a:rPr lang="en-GB" sz="900" dirty="0">
                <a:latin typeface="Arial"/>
                <a:cs typeface="Arial"/>
              </a:rPr>
              <a:t>The service path is a vision of a smooth offering of services set up for the needs of people immigrating for work. The service path describes and demonstrates the mandatory activities that an employed immigrant will encounter when moving to Inari, but also the activities that promote commitment and settling in locally. Making Inari their home, as is. </a:t>
            </a:r>
          </a:p>
          <a:p>
            <a:endParaRPr lang="fi-FI" sz="900" dirty="0">
              <a:latin typeface="Arial"/>
              <a:cs typeface="Arial"/>
            </a:endParaRPr>
          </a:p>
          <a:p>
            <a:r>
              <a:rPr lang="en-GB" sz="900" dirty="0">
                <a:latin typeface="Arial"/>
                <a:cs typeface="Arial"/>
              </a:rPr>
              <a:t>The service path serves as a guide for the development of services, as well as for employers, people working with immigrants and immigrants themselves, once the activities presented in the path have been implemented. An asterisk (*) indicates services that are under development.</a:t>
            </a:r>
          </a:p>
          <a:p>
            <a:endParaRPr lang="fi-FI" sz="900" dirty="0">
              <a:latin typeface="Arial" panose="020B0604020202020204" pitchFamily="34" charset="0"/>
              <a:cs typeface="Arial" panose="020B0604020202020204" pitchFamily="34" charset="0"/>
            </a:endParaRPr>
          </a:p>
          <a:p>
            <a:r>
              <a:rPr lang="en-GB" sz="900" dirty="0">
                <a:latin typeface="Arial"/>
                <a:cs typeface="Arial"/>
              </a:rPr>
              <a:t>The service path was created as part of The Smoothly into Arctic Life project, and parties identified as essential for different stages and activities were involved in its formation, such as: TE Services, KELA, Tax Administration, educational institutions (e.g. the Adult Education Centre), family services (e.g. day care), companies such as Inari-</a:t>
            </a:r>
            <a:r>
              <a:rPr lang="en-GB" sz="900" dirty="0" err="1">
                <a:latin typeface="Arial"/>
                <a:cs typeface="Arial"/>
              </a:rPr>
              <a:t>Saariselkä</a:t>
            </a:r>
            <a:r>
              <a:rPr lang="en-GB" sz="900" dirty="0">
                <a:latin typeface="Arial"/>
                <a:cs typeface="Arial"/>
              </a:rPr>
              <a:t> Tourism Oy, Inari rental housing Oy, municipality: Business and development services, education services, social and health services and administrative services.</a:t>
            </a:r>
          </a:p>
          <a:p>
            <a:endParaRPr lang="fi-FI" sz="900" dirty="0">
              <a:latin typeface="Arial"/>
              <a:cs typeface="Arial"/>
            </a:endParaRPr>
          </a:p>
          <a:p>
            <a:endParaRPr lang="fi-FI" sz="900" dirty="0">
              <a:latin typeface="Arial" panose="020B0604020202020204" pitchFamily="34" charset="0"/>
              <a:cs typeface="Arial" panose="020B0604020202020204" pitchFamily="34" charset="0"/>
            </a:endParaRPr>
          </a:p>
        </p:txBody>
      </p:sp>
      <p:pic>
        <p:nvPicPr>
          <p:cNvPr id="198" name="Graphic 197">
            <a:extLst>
              <a:ext uri="{FF2B5EF4-FFF2-40B4-BE49-F238E27FC236}">
                <a16:creationId xmlns:a16="http://schemas.microsoft.com/office/drawing/2014/main" id="{5122EC42-6C1F-41E2-8FC8-AA6627B653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40298" y="5339773"/>
            <a:ext cx="5503611" cy="773775"/>
          </a:xfrm>
          <a:prstGeom prst="rect">
            <a:avLst/>
          </a:prstGeom>
        </p:spPr>
      </p:pic>
      <p:sp>
        <p:nvSpPr>
          <p:cNvPr id="199" name="TextBox 198">
            <a:extLst>
              <a:ext uri="{FF2B5EF4-FFF2-40B4-BE49-F238E27FC236}">
                <a16:creationId xmlns:a16="http://schemas.microsoft.com/office/drawing/2014/main" id="{D9CB0283-0BA3-479E-87D3-6D092E369B25}"/>
              </a:ext>
            </a:extLst>
          </p:cNvPr>
          <p:cNvSpPr txBox="1"/>
          <p:nvPr/>
        </p:nvSpPr>
        <p:spPr>
          <a:xfrm>
            <a:off x="766623" y="5574939"/>
            <a:ext cx="2272668" cy="538609"/>
          </a:xfrm>
          <a:prstGeom prst="rect">
            <a:avLst/>
          </a:prstGeom>
          <a:noFill/>
        </p:spPr>
        <p:txBody>
          <a:bodyPr wrap="square" rtlCol="0">
            <a:spAutoFit/>
          </a:bodyPr>
          <a:lstStyle/>
          <a:p>
            <a:r>
              <a:rPr lang="en-GB" sz="2000">
                <a:latin typeface="CommercialScript BT" panose="03030803040807090C04" pitchFamily="66" charset="0"/>
                <a:cs typeface="Arial" panose="020B0604020202020204" pitchFamily="34" charset="0"/>
              </a:rPr>
              <a:t>Toni K. Laine</a:t>
            </a:r>
            <a:r>
              <a:rPr lang="en-GB">
                <a:latin typeface="Arial" panose="020B0604020202020204" pitchFamily="34" charset="0"/>
                <a:cs typeface="Arial" panose="020B0604020202020204" pitchFamily="34" charset="0"/>
              </a:rPr>
              <a:t/>
            </a:r>
            <a:br>
              <a:rPr lang="en-GB">
                <a:latin typeface="Arial" panose="020B0604020202020204" pitchFamily="34" charset="0"/>
                <a:cs typeface="Arial" panose="020B0604020202020204" pitchFamily="34" charset="0"/>
              </a:rPr>
            </a:br>
            <a:r>
              <a:rPr lang="en-GB" sz="900">
                <a:latin typeface="Arial" panose="020B0604020202020204" pitchFamily="34" charset="0"/>
                <a:cs typeface="Arial" panose="020B0604020202020204" pitchFamily="34" charset="0"/>
              </a:rPr>
              <a:t>Municipal Director of Inari</a:t>
            </a:r>
          </a:p>
        </p:txBody>
      </p:sp>
    </p:spTree>
    <p:extLst>
      <p:ext uri="{BB962C8B-B14F-4D97-AF65-F5344CB8AC3E}">
        <p14:creationId xmlns:p14="http://schemas.microsoft.com/office/powerpoint/2010/main" val="92968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6B1B46A4-B3AA-45FF-81FE-DA341B0E703D}"/>
              </a:ext>
            </a:extLst>
          </p:cNvPr>
          <p:cNvSpPr/>
          <p:nvPr/>
        </p:nvSpPr>
        <p:spPr>
          <a:xfrm>
            <a:off x="-312133" y="-666168"/>
            <a:ext cx="5137430" cy="6794395"/>
          </a:xfrm>
          <a:custGeom>
            <a:avLst/>
            <a:gdLst>
              <a:gd name="connsiteX0" fmla="*/ 2087081 w 5137430"/>
              <a:gd name="connsiteY0" fmla="*/ 0 h 6794395"/>
              <a:gd name="connsiteX1" fmla="*/ 3843488 w 5137430"/>
              <a:gd name="connsiteY1" fmla="*/ 753602 h 6794395"/>
              <a:gd name="connsiteX2" fmla="*/ 4597090 w 5137430"/>
              <a:gd name="connsiteY2" fmla="*/ 1631805 h 6794395"/>
              <a:gd name="connsiteX3" fmla="*/ 4926566 w 5137430"/>
              <a:gd name="connsiteY3" fmla="*/ 2337483 h 6794395"/>
              <a:gd name="connsiteX4" fmla="*/ 5137431 w 5137430"/>
              <a:gd name="connsiteY4" fmla="*/ 3075510 h 6794395"/>
              <a:gd name="connsiteX5" fmla="*/ 5137431 w 5137430"/>
              <a:gd name="connsiteY5" fmla="*/ 3588294 h 6794395"/>
              <a:gd name="connsiteX6" fmla="*/ 5036791 w 5137430"/>
              <a:gd name="connsiteY6" fmla="*/ 4432951 h 6794395"/>
              <a:gd name="connsiteX7" fmla="*/ 4800766 w 5137430"/>
              <a:gd name="connsiteY7" fmla="*/ 5002046 h 6794395"/>
              <a:gd name="connsiteX8" fmla="*/ 4329915 w 5137430"/>
              <a:gd name="connsiteY8" fmla="*/ 5737676 h 6794395"/>
              <a:gd name="connsiteX9" fmla="*/ 3632624 w 5137430"/>
              <a:gd name="connsiteY9" fmla="*/ 6317554 h 6794395"/>
              <a:gd name="connsiteX10" fmla="*/ 2923351 w 5137430"/>
              <a:gd name="connsiteY10" fmla="*/ 6688963 h 6794395"/>
              <a:gd name="connsiteX11" fmla="*/ 1799538 w 5137430"/>
              <a:gd name="connsiteY11" fmla="*/ 6794395 h 6794395"/>
              <a:gd name="connsiteX12" fmla="*/ 1220859 w 5137430"/>
              <a:gd name="connsiteY12" fmla="*/ 6538003 h 6794395"/>
              <a:gd name="connsiteX13" fmla="*/ 718857 w 5137430"/>
              <a:gd name="connsiteY13" fmla="*/ 6173782 h 6794395"/>
              <a:gd name="connsiteX14" fmla="*/ 125800 w 5137430"/>
              <a:gd name="connsiteY14" fmla="*/ 5528009 h 6794395"/>
              <a:gd name="connsiteX15" fmla="*/ 0 w 5137430"/>
              <a:gd name="connsiteY15" fmla="*/ 0 h 67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37430" h="6794395">
                <a:moveTo>
                  <a:pt x="2087081" y="0"/>
                </a:moveTo>
                <a:lnTo>
                  <a:pt x="3843488" y="753602"/>
                </a:lnTo>
                <a:lnTo>
                  <a:pt x="4597090" y="1631805"/>
                </a:lnTo>
                <a:lnTo>
                  <a:pt x="4926566" y="2337483"/>
                </a:lnTo>
                <a:lnTo>
                  <a:pt x="5137431" y="3075510"/>
                </a:lnTo>
                <a:lnTo>
                  <a:pt x="5137431" y="3588294"/>
                </a:lnTo>
                <a:lnTo>
                  <a:pt x="5036791" y="4432951"/>
                </a:lnTo>
                <a:lnTo>
                  <a:pt x="4800766" y="5002046"/>
                </a:lnTo>
                <a:lnTo>
                  <a:pt x="4329915" y="5737676"/>
                </a:lnTo>
                <a:lnTo>
                  <a:pt x="3632624" y="6317554"/>
                </a:lnTo>
                <a:lnTo>
                  <a:pt x="2923351" y="6688963"/>
                </a:lnTo>
                <a:lnTo>
                  <a:pt x="1799538" y="6794395"/>
                </a:lnTo>
                <a:lnTo>
                  <a:pt x="1220859" y="6538003"/>
                </a:lnTo>
                <a:lnTo>
                  <a:pt x="718857" y="6173782"/>
                </a:lnTo>
                <a:lnTo>
                  <a:pt x="125800" y="5528009"/>
                </a:lnTo>
                <a:lnTo>
                  <a:pt x="0" y="0"/>
                </a:lnTo>
                <a:close/>
              </a:path>
            </a:pathLst>
          </a:custGeom>
          <a:solidFill>
            <a:srgbClr val="FFFFFF"/>
          </a:solidFill>
          <a:ln w="11980"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C8A210F2-63E7-4502-BD82-B3FC6C063B7C}"/>
              </a:ext>
            </a:extLst>
          </p:cNvPr>
          <p:cNvSpPr/>
          <p:nvPr/>
        </p:nvSpPr>
        <p:spPr>
          <a:xfrm>
            <a:off x="-827314" y="-493642"/>
            <a:ext cx="6913007" cy="6831267"/>
          </a:xfrm>
          <a:custGeom>
            <a:avLst/>
            <a:gdLst>
              <a:gd name="connsiteX0" fmla="*/ 464861 w 6913007"/>
              <a:gd name="connsiteY0" fmla="*/ 5436954 h 6831267"/>
              <a:gd name="connsiteX1" fmla="*/ 727244 w 6913007"/>
              <a:gd name="connsiteY1" fmla="*/ 5027206 h 6831267"/>
              <a:gd name="connsiteX2" fmla="*/ 5081120 w 6913007"/>
              <a:gd name="connsiteY2" fmla="*/ 5061951 h 6831267"/>
              <a:gd name="connsiteX3" fmla="*/ 3647001 w 6913007"/>
              <a:gd name="connsiteY3" fmla="*/ 492417 h 6831267"/>
              <a:gd name="connsiteX4" fmla="*/ 3964496 w 6913007"/>
              <a:gd name="connsiteY4" fmla="*/ 0 h 6831267"/>
              <a:gd name="connsiteX5" fmla="*/ 5776015 w 6913007"/>
              <a:gd name="connsiteY5" fmla="*/ 2764005 h 6831267"/>
              <a:gd name="connsiteX6" fmla="*/ 6635049 w 6913007"/>
              <a:gd name="connsiteY6" fmla="*/ 1422139 h 6831267"/>
              <a:gd name="connsiteX7" fmla="*/ 6913007 w 6913007"/>
              <a:gd name="connsiteY7" fmla="*/ 1892990 h 6831267"/>
              <a:gd name="connsiteX8" fmla="*/ 6505655 w 6913007"/>
              <a:gd name="connsiteY8" fmla="*/ 2239239 h 6831267"/>
              <a:gd name="connsiteX9" fmla="*/ 5682564 w 6913007"/>
              <a:gd name="connsiteY9" fmla="*/ 4089098 h 6831267"/>
              <a:gd name="connsiteX10" fmla="*/ 3360656 w 6913007"/>
              <a:gd name="connsiteY10" fmla="*/ 6620672 h 6831267"/>
              <a:gd name="connsiteX11" fmla="*/ 0 w 6913007"/>
              <a:gd name="connsiteY11" fmla="*/ 6158208 h 6831267"/>
              <a:gd name="connsiteX12" fmla="*/ 228836 w 6913007"/>
              <a:gd name="connsiteY12" fmla="*/ 5801175 h 6831267"/>
              <a:gd name="connsiteX13" fmla="*/ 1813916 w 6913007"/>
              <a:gd name="connsiteY13" fmla="*/ 6576342 h 6831267"/>
              <a:gd name="connsiteX14" fmla="*/ 464861 w 6913007"/>
              <a:gd name="connsiteY14" fmla="*/ 5436954 h 683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13007" h="6831267">
                <a:moveTo>
                  <a:pt x="464861" y="5436954"/>
                </a:moveTo>
                <a:lnTo>
                  <a:pt x="727244" y="5027206"/>
                </a:lnTo>
                <a:cubicBezTo>
                  <a:pt x="1472459" y="6884253"/>
                  <a:pt x="3772801" y="7121475"/>
                  <a:pt x="5081120" y="5061951"/>
                </a:cubicBezTo>
                <a:cubicBezTo>
                  <a:pt x="6091114" y="3360656"/>
                  <a:pt x="5387833" y="1244821"/>
                  <a:pt x="3647001" y="492417"/>
                </a:cubicBezTo>
                <a:lnTo>
                  <a:pt x="3964496" y="0"/>
                </a:lnTo>
                <a:cubicBezTo>
                  <a:pt x="5021216" y="634990"/>
                  <a:pt x="5625055" y="1556325"/>
                  <a:pt x="5776015" y="2764005"/>
                </a:cubicBezTo>
                <a:cubicBezTo>
                  <a:pt x="5997663" y="2194910"/>
                  <a:pt x="6284007" y="1746822"/>
                  <a:pt x="6635049" y="1422139"/>
                </a:cubicBezTo>
                <a:lnTo>
                  <a:pt x="6913007" y="1892990"/>
                </a:lnTo>
                <a:cubicBezTo>
                  <a:pt x="6734491" y="2018790"/>
                  <a:pt x="6626662" y="2109845"/>
                  <a:pt x="6505655" y="2239239"/>
                </a:cubicBezTo>
                <a:cubicBezTo>
                  <a:pt x="6058766" y="2741241"/>
                  <a:pt x="5897023" y="3057538"/>
                  <a:pt x="5682564" y="4089098"/>
                </a:cubicBezTo>
                <a:cubicBezTo>
                  <a:pt x="5422577" y="5248853"/>
                  <a:pt x="4633033" y="6118670"/>
                  <a:pt x="3360656" y="6620672"/>
                </a:cubicBezTo>
                <a:cubicBezTo>
                  <a:pt x="2315917" y="7010053"/>
                  <a:pt x="1230443" y="6861489"/>
                  <a:pt x="0" y="6158208"/>
                </a:cubicBezTo>
                <a:lnTo>
                  <a:pt x="228836" y="5801175"/>
                </a:lnTo>
                <a:cubicBezTo>
                  <a:pt x="694895" y="6246866"/>
                  <a:pt x="1218462" y="6505655"/>
                  <a:pt x="1813916" y="6576342"/>
                </a:cubicBezTo>
                <a:cubicBezTo>
                  <a:pt x="1301131" y="6331931"/>
                  <a:pt x="850647" y="5943748"/>
                  <a:pt x="464861" y="5436954"/>
                </a:cubicBezTo>
              </a:path>
            </a:pathLst>
          </a:custGeom>
          <a:solidFill>
            <a:srgbClr val="BCAF82"/>
          </a:solidFill>
          <a:ln w="11980" cap="flat">
            <a:noFill/>
            <a:prstDash val="solid"/>
            <a:miter/>
          </a:ln>
        </p:spPr>
        <p:txBody>
          <a:bodyPr rtlCol="0" anchor="ctr"/>
          <a:lstStyle/>
          <a:p>
            <a:endParaRPr lang="fi-FI"/>
          </a:p>
        </p:txBody>
      </p:sp>
      <p:sp>
        <p:nvSpPr>
          <p:cNvPr id="39" name="Freeform: Shape 38">
            <a:extLst>
              <a:ext uri="{FF2B5EF4-FFF2-40B4-BE49-F238E27FC236}">
                <a16:creationId xmlns:a16="http://schemas.microsoft.com/office/drawing/2014/main" id="{9C1637E9-C6CA-4032-A358-310C027A4F80}"/>
              </a:ext>
            </a:extLst>
          </p:cNvPr>
          <p:cNvSpPr/>
          <p:nvPr/>
        </p:nvSpPr>
        <p:spPr>
          <a:xfrm>
            <a:off x="3953195" y="-2096692"/>
            <a:ext cx="2991642" cy="770374"/>
          </a:xfrm>
          <a:custGeom>
            <a:avLst/>
            <a:gdLst>
              <a:gd name="connsiteX0" fmla="*/ 0 w 2991642"/>
              <a:gd name="connsiteY0" fmla="*/ 0 h 770374"/>
              <a:gd name="connsiteX1" fmla="*/ 2991643 w 2991642"/>
              <a:gd name="connsiteY1" fmla="*/ 0 h 770374"/>
              <a:gd name="connsiteX2" fmla="*/ 2991643 w 2991642"/>
              <a:gd name="connsiteY2" fmla="*/ 770375 h 770374"/>
              <a:gd name="connsiteX3" fmla="*/ 0 w 2991642"/>
              <a:gd name="connsiteY3" fmla="*/ 770375 h 770374"/>
            </a:gdLst>
            <a:ahLst/>
            <a:cxnLst>
              <a:cxn ang="0">
                <a:pos x="connsiteX0" y="connsiteY0"/>
              </a:cxn>
              <a:cxn ang="0">
                <a:pos x="connsiteX1" y="connsiteY1"/>
              </a:cxn>
              <a:cxn ang="0">
                <a:pos x="connsiteX2" y="connsiteY2"/>
              </a:cxn>
              <a:cxn ang="0">
                <a:pos x="connsiteX3" y="connsiteY3"/>
              </a:cxn>
            </a:cxnLst>
            <a:rect l="l" t="t" r="r" b="b"/>
            <a:pathLst>
              <a:path w="2991642" h="770374">
                <a:moveTo>
                  <a:pt x="0" y="0"/>
                </a:moveTo>
                <a:lnTo>
                  <a:pt x="2991643" y="0"/>
                </a:lnTo>
                <a:lnTo>
                  <a:pt x="2991643" y="770375"/>
                </a:lnTo>
                <a:lnTo>
                  <a:pt x="0" y="770375"/>
                </a:lnTo>
                <a:close/>
              </a:path>
            </a:pathLst>
          </a:custGeom>
          <a:noFill/>
          <a:ln w="11980" cap="flat">
            <a:noFill/>
            <a:prstDash val="solid"/>
            <a:miter/>
          </a:ln>
        </p:spPr>
        <p:txBody>
          <a:bodyPr rtlCol="0" anchor="ctr"/>
          <a:lstStyle/>
          <a:p>
            <a:endParaRPr lang="fi-FI"/>
          </a:p>
        </p:txBody>
      </p:sp>
      <p:grpSp>
        <p:nvGrpSpPr>
          <p:cNvPr id="40" name="Graphic 3">
            <a:extLst>
              <a:ext uri="{FF2B5EF4-FFF2-40B4-BE49-F238E27FC236}">
                <a16:creationId xmlns:a16="http://schemas.microsoft.com/office/drawing/2014/main" id="{CB10CBE1-F215-4293-A556-6D852828C5CE}"/>
              </a:ext>
            </a:extLst>
          </p:cNvPr>
          <p:cNvGrpSpPr/>
          <p:nvPr/>
        </p:nvGrpSpPr>
        <p:grpSpPr>
          <a:xfrm>
            <a:off x="965199" y="2142247"/>
            <a:ext cx="335301" cy="335301"/>
            <a:chOff x="864395" y="1952867"/>
            <a:chExt cx="436106" cy="436106"/>
          </a:xfrm>
        </p:grpSpPr>
        <p:sp>
          <p:nvSpPr>
            <p:cNvPr id="41" name="Freeform: Shape 40">
              <a:extLst>
                <a:ext uri="{FF2B5EF4-FFF2-40B4-BE49-F238E27FC236}">
                  <a16:creationId xmlns:a16="http://schemas.microsoft.com/office/drawing/2014/main" id="{BA696F45-04D8-4759-AC68-6870838E69DE}"/>
                </a:ext>
              </a:extLst>
            </p:cNvPr>
            <p:cNvSpPr/>
            <p:nvPr/>
          </p:nvSpPr>
          <p:spPr>
            <a:xfrm>
              <a:off x="864395" y="1952867"/>
              <a:ext cx="436106" cy="436106"/>
            </a:xfrm>
            <a:custGeom>
              <a:avLst/>
              <a:gdLst>
                <a:gd name="connsiteX0" fmla="*/ 0 w 436106"/>
                <a:gd name="connsiteY0" fmla="*/ 218053 h 436106"/>
                <a:gd name="connsiteX1" fmla="*/ 218053 w 436106"/>
                <a:gd name="connsiteY1" fmla="*/ 0 h 436106"/>
                <a:gd name="connsiteX2" fmla="*/ 436107 w 436106"/>
                <a:gd name="connsiteY2" fmla="*/ 218053 h 436106"/>
                <a:gd name="connsiteX3" fmla="*/ 218053 w 436106"/>
                <a:gd name="connsiteY3" fmla="*/ 436106 h 436106"/>
                <a:gd name="connsiteX4" fmla="*/ 0 w 436106"/>
                <a:gd name="connsiteY4" fmla="*/ 218053 h 436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06" h="436106">
                  <a:moveTo>
                    <a:pt x="0" y="218053"/>
                  </a:moveTo>
                  <a:cubicBezTo>
                    <a:pt x="0" y="98244"/>
                    <a:pt x="97046" y="0"/>
                    <a:pt x="218053" y="0"/>
                  </a:cubicBezTo>
                  <a:cubicBezTo>
                    <a:pt x="337863" y="0"/>
                    <a:pt x="436107" y="97046"/>
                    <a:pt x="436107" y="218053"/>
                  </a:cubicBezTo>
                  <a:cubicBezTo>
                    <a:pt x="436107" y="337863"/>
                    <a:pt x="339061" y="436106"/>
                    <a:pt x="218053" y="436106"/>
                  </a:cubicBezTo>
                  <a:cubicBezTo>
                    <a:pt x="98244" y="436106"/>
                    <a:pt x="0" y="337863"/>
                    <a:pt x="0" y="218053"/>
                  </a:cubicBezTo>
                </a:path>
              </a:pathLst>
            </a:custGeom>
            <a:solidFill>
              <a:srgbClr val="007D94"/>
            </a:solidFill>
            <a:ln w="11980" cap="flat">
              <a:noFill/>
              <a:prstDash val="solid"/>
              <a:miter/>
            </a:ln>
          </p:spPr>
          <p:txBody>
            <a:bodyPr rtlCol="0" anchor="ctr"/>
            <a:lstStyle/>
            <a:p>
              <a:endParaRPr lang="fi-FI"/>
            </a:p>
          </p:txBody>
        </p:sp>
        <p:sp>
          <p:nvSpPr>
            <p:cNvPr id="42" name="Freeform: Shape 41">
              <a:extLst>
                <a:ext uri="{FF2B5EF4-FFF2-40B4-BE49-F238E27FC236}">
                  <a16:creationId xmlns:a16="http://schemas.microsoft.com/office/drawing/2014/main" id="{AF9F9A01-7FD1-4831-B690-4A5D2D6C5A94}"/>
                </a:ext>
              </a:extLst>
            </p:cNvPr>
            <p:cNvSpPr/>
            <p:nvPr/>
          </p:nvSpPr>
          <p:spPr>
            <a:xfrm>
              <a:off x="901536" y="1985215"/>
              <a:ext cx="389380" cy="384197"/>
            </a:xfrm>
            <a:custGeom>
              <a:avLst/>
              <a:gdLst>
                <a:gd name="connsiteX0" fmla="*/ 27556 w 389380"/>
                <a:gd name="connsiteY0" fmla="*/ 305514 h 384197"/>
                <a:gd name="connsiteX1" fmla="*/ 41933 w 389380"/>
                <a:gd name="connsiteY1" fmla="*/ 282750 h 384197"/>
                <a:gd name="connsiteX2" fmla="*/ 286345 w 389380"/>
                <a:gd name="connsiteY2" fmla="*/ 285147 h 384197"/>
                <a:gd name="connsiteX3" fmla="*/ 206072 w 389380"/>
                <a:gd name="connsiteY3" fmla="*/ 27556 h 384197"/>
                <a:gd name="connsiteX4" fmla="*/ 224044 w 389380"/>
                <a:gd name="connsiteY4" fmla="*/ 0 h 384197"/>
                <a:gd name="connsiteX5" fmla="*/ 325882 w 389380"/>
                <a:gd name="connsiteY5" fmla="*/ 155752 h 384197"/>
                <a:gd name="connsiteX6" fmla="*/ 373806 w 389380"/>
                <a:gd name="connsiteY6" fmla="*/ 80272 h 384197"/>
                <a:gd name="connsiteX7" fmla="*/ 389381 w 389380"/>
                <a:gd name="connsiteY7" fmla="*/ 106630 h 384197"/>
                <a:gd name="connsiteX8" fmla="*/ 366617 w 389380"/>
                <a:gd name="connsiteY8" fmla="*/ 125800 h 384197"/>
                <a:gd name="connsiteX9" fmla="*/ 319891 w 389380"/>
                <a:gd name="connsiteY9" fmla="*/ 230034 h 384197"/>
                <a:gd name="connsiteX10" fmla="*/ 189299 w 389380"/>
                <a:gd name="connsiteY10" fmla="*/ 372607 h 384197"/>
                <a:gd name="connsiteX11" fmla="*/ 0 w 389380"/>
                <a:gd name="connsiteY11" fmla="*/ 346249 h 384197"/>
                <a:gd name="connsiteX12" fmla="*/ 13179 w 389380"/>
                <a:gd name="connsiteY12" fmla="*/ 325882 h 384197"/>
                <a:gd name="connsiteX13" fmla="*/ 101838 w 389380"/>
                <a:gd name="connsiteY13" fmla="*/ 369013 h 384197"/>
                <a:gd name="connsiteX14" fmla="*/ 27556 w 389380"/>
                <a:gd name="connsiteY14" fmla="*/ 305514 h 38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380" h="384197">
                  <a:moveTo>
                    <a:pt x="27556" y="305514"/>
                  </a:moveTo>
                  <a:lnTo>
                    <a:pt x="41933" y="282750"/>
                  </a:lnTo>
                  <a:cubicBezTo>
                    <a:pt x="83867" y="386985"/>
                    <a:pt x="213261" y="400164"/>
                    <a:pt x="286345" y="285147"/>
                  </a:cubicBezTo>
                  <a:cubicBezTo>
                    <a:pt x="342655" y="189299"/>
                    <a:pt x="303118" y="70688"/>
                    <a:pt x="206072" y="27556"/>
                  </a:cubicBezTo>
                  <a:lnTo>
                    <a:pt x="224044" y="0"/>
                  </a:lnTo>
                  <a:cubicBezTo>
                    <a:pt x="283948" y="35943"/>
                    <a:pt x="317495" y="87461"/>
                    <a:pt x="325882" y="155752"/>
                  </a:cubicBezTo>
                  <a:cubicBezTo>
                    <a:pt x="337863" y="123404"/>
                    <a:pt x="354636" y="98244"/>
                    <a:pt x="373806" y="80272"/>
                  </a:cubicBezTo>
                  <a:lnTo>
                    <a:pt x="389381" y="106630"/>
                  </a:lnTo>
                  <a:cubicBezTo>
                    <a:pt x="379796" y="113819"/>
                    <a:pt x="373806" y="118611"/>
                    <a:pt x="366617" y="125800"/>
                  </a:cubicBezTo>
                  <a:cubicBezTo>
                    <a:pt x="341457" y="154554"/>
                    <a:pt x="331872" y="171328"/>
                    <a:pt x="319891" y="230034"/>
                  </a:cubicBezTo>
                  <a:cubicBezTo>
                    <a:pt x="305514" y="294731"/>
                    <a:pt x="261185" y="343853"/>
                    <a:pt x="189299" y="372607"/>
                  </a:cubicBezTo>
                  <a:cubicBezTo>
                    <a:pt x="130592" y="394173"/>
                    <a:pt x="69490" y="385786"/>
                    <a:pt x="0" y="346249"/>
                  </a:cubicBezTo>
                  <a:lnTo>
                    <a:pt x="13179" y="325882"/>
                  </a:lnTo>
                  <a:cubicBezTo>
                    <a:pt x="39537" y="351042"/>
                    <a:pt x="68291" y="365419"/>
                    <a:pt x="101838" y="369013"/>
                  </a:cubicBezTo>
                  <a:cubicBezTo>
                    <a:pt x="74282" y="355834"/>
                    <a:pt x="49122" y="334268"/>
                    <a:pt x="27556" y="305514"/>
                  </a:cubicBezTo>
                </a:path>
              </a:pathLst>
            </a:custGeom>
            <a:solidFill>
              <a:srgbClr val="FFFFFF"/>
            </a:solidFill>
            <a:ln w="11980" cap="flat">
              <a:noFill/>
              <a:prstDash val="solid"/>
              <a:miter/>
            </a:ln>
          </p:spPr>
          <p:txBody>
            <a:bodyPr rtlCol="0" anchor="ctr"/>
            <a:lstStyle/>
            <a:p>
              <a:endParaRPr lang="fi-FI"/>
            </a:p>
          </p:txBody>
        </p:sp>
      </p:grpSp>
      <p:grpSp>
        <p:nvGrpSpPr>
          <p:cNvPr id="43" name="Graphic 3">
            <a:extLst>
              <a:ext uri="{FF2B5EF4-FFF2-40B4-BE49-F238E27FC236}">
                <a16:creationId xmlns:a16="http://schemas.microsoft.com/office/drawing/2014/main" id="{CB10CBE1-F215-4293-A556-6D852828C5CE}"/>
              </a:ext>
            </a:extLst>
          </p:cNvPr>
          <p:cNvGrpSpPr/>
          <p:nvPr/>
        </p:nvGrpSpPr>
        <p:grpSpPr>
          <a:xfrm>
            <a:off x="957830" y="3256165"/>
            <a:ext cx="335301" cy="335301"/>
            <a:chOff x="864395" y="3239620"/>
            <a:chExt cx="436106" cy="436106"/>
          </a:xfrm>
        </p:grpSpPr>
        <p:sp>
          <p:nvSpPr>
            <p:cNvPr id="44" name="Freeform: Shape 43">
              <a:extLst>
                <a:ext uri="{FF2B5EF4-FFF2-40B4-BE49-F238E27FC236}">
                  <a16:creationId xmlns:a16="http://schemas.microsoft.com/office/drawing/2014/main" id="{8E0E4212-CA44-443C-804F-8E7F6DADEBC4}"/>
                </a:ext>
              </a:extLst>
            </p:cNvPr>
            <p:cNvSpPr/>
            <p:nvPr/>
          </p:nvSpPr>
          <p:spPr>
            <a:xfrm>
              <a:off x="864395" y="3239620"/>
              <a:ext cx="436106" cy="436106"/>
            </a:xfrm>
            <a:custGeom>
              <a:avLst/>
              <a:gdLst>
                <a:gd name="connsiteX0" fmla="*/ 0 w 436106"/>
                <a:gd name="connsiteY0" fmla="*/ 218053 h 436106"/>
                <a:gd name="connsiteX1" fmla="*/ 218053 w 436106"/>
                <a:gd name="connsiteY1" fmla="*/ 0 h 436106"/>
                <a:gd name="connsiteX2" fmla="*/ 436107 w 436106"/>
                <a:gd name="connsiteY2" fmla="*/ 218053 h 436106"/>
                <a:gd name="connsiteX3" fmla="*/ 218053 w 436106"/>
                <a:gd name="connsiteY3" fmla="*/ 436106 h 436106"/>
                <a:gd name="connsiteX4" fmla="*/ 0 w 436106"/>
                <a:gd name="connsiteY4" fmla="*/ 218053 h 436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06" h="436106">
                  <a:moveTo>
                    <a:pt x="0" y="218053"/>
                  </a:moveTo>
                  <a:cubicBezTo>
                    <a:pt x="0" y="98244"/>
                    <a:pt x="97046" y="0"/>
                    <a:pt x="218053" y="0"/>
                  </a:cubicBezTo>
                  <a:cubicBezTo>
                    <a:pt x="337863" y="0"/>
                    <a:pt x="436107" y="97046"/>
                    <a:pt x="436107" y="218053"/>
                  </a:cubicBezTo>
                  <a:cubicBezTo>
                    <a:pt x="436107" y="337863"/>
                    <a:pt x="339061" y="436106"/>
                    <a:pt x="218053" y="436106"/>
                  </a:cubicBezTo>
                  <a:cubicBezTo>
                    <a:pt x="98244" y="436106"/>
                    <a:pt x="0" y="339061"/>
                    <a:pt x="0" y="218053"/>
                  </a:cubicBezTo>
                </a:path>
              </a:pathLst>
            </a:custGeom>
            <a:solidFill>
              <a:srgbClr val="90B9D9"/>
            </a:solidFill>
            <a:ln w="11980"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140F4DE8-BC58-4820-BEDE-5E46DE23A464}"/>
                </a:ext>
              </a:extLst>
            </p:cNvPr>
            <p:cNvSpPr/>
            <p:nvPr/>
          </p:nvSpPr>
          <p:spPr>
            <a:xfrm>
              <a:off x="901536" y="3271969"/>
              <a:ext cx="389380" cy="384197"/>
            </a:xfrm>
            <a:custGeom>
              <a:avLst/>
              <a:gdLst>
                <a:gd name="connsiteX0" fmla="*/ 27556 w 389380"/>
                <a:gd name="connsiteY0" fmla="*/ 305514 h 384197"/>
                <a:gd name="connsiteX1" fmla="*/ 41933 w 389380"/>
                <a:gd name="connsiteY1" fmla="*/ 282750 h 384197"/>
                <a:gd name="connsiteX2" fmla="*/ 286345 w 389380"/>
                <a:gd name="connsiteY2" fmla="*/ 285146 h 384197"/>
                <a:gd name="connsiteX3" fmla="*/ 206072 w 389380"/>
                <a:gd name="connsiteY3" fmla="*/ 27556 h 384197"/>
                <a:gd name="connsiteX4" fmla="*/ 224044 w 389380"/>
                <a:gd name="connsiteY4" fmla="*/ 0 h 384197"/>
                <a:gd name="connsiteX5" fmla="*/ 325882 w 389380"/>
                <a:gd name="connsiteY5" fmla="*/ 155752 h 384197"/>
                <a:gd name="connsiteX6" fmla="*/ 373806 w 389380"/>
                <a:gd name="connsiteY6" fmla="*/ 80272 h 384197"/>
                <a:gd name="connsiteX7" fmla="*/ 389381 w 389380"/>
                <a:gd name="connsiteY7" fmla="*/ 106630 h 384197"/>
                <a:gd name="connsiteX8" fmla="*/ 366617 w 389380"/>
                <a:gd name="connsiteY8" fmla="*/ 125800 h 384197"/>
                <a:gd name="connsiteX9" fmla="*/ 319891 w 389380"/>
                <a:gd name="connsiteY9" fmla="*/ 230034 h 384197"/>
                <a:gd name="connsiteX10" fmla="*/ 189299 w 389380"/>
                <a:gd name="connsiteY10" fmla="*/ 372607 h 384197"/>
                <a:gd name="connsiteX11" fmla="*/ 0 w 389380"/>
                <a:gd name="connsiteY11" fmla="*/ 346249 h 384197"/>
                <a:gd name="connsiteX12" fmla="*/ 13179 w 389380"/>
                <a:gd name="connsiteY12" fmla="*/ 325882 h 384197"/>
                <a:gd name="connsiteX13" fmla="*/ 101838 w 389380"/>
                <a:gd name="connsiteY13" fmla="*/ 369013 h 384197"/>
                <a:gd name="connsiteX14" fmla="*/ 27556 w 389380"/>
                <a:gd name="connsiteY14" fmla="*/ 305514 h 38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380" h="384197">
                  <a:moveTo>
                    <a:pt x="27556" y="305514"/>
                  </a:moveTo>
                  <a:lnTo>
                    <a:pt x="41933" y="282750"/>
                  </a:lnTo>
                  <a:cubicBezTo>
                    <a:pt x="83867" y="386984"/>
                    <a:pt x="213261" y="400164"/>
                    <a:pt x="286345" y="285146"/>
                  </a:cubicBezTo>
                  <a:cubicBezTo>
                    <a:pt x="342655" y="189299"/>
                    <a:pt x="303118" y="70688"/>
                    <a:pt x="206072" y="27556"/>
                  </a:cubicBezTo>
                  <a:lnTo>
                    <a:pt x="224044" y="0"/>
                  </a:lnTo>
                  <a:cubicBezTo>
                    <a:pt x="283948" y="35943"/>
                    <a:pt x="317495" y="87461"/>
                    <a:pt x="325882" y="155752"/>
                  </a:cubicBezTo>
                  <a:cubicBezTo>
                    <a:pt x="337863" y="123404"/>
                    <a:pt x="354636" y="98244"/>
                    <a:pt x="373806" y="80272"/>
                  </a:cubicBezTo>
                  <a:lnTo>
                    <a:pt x="389381" y="106630"/>
                  </a:lnTo>
                  <a:cubicBezTo>
                    <a:pt x="379796" y="113819"/>
                    <a:pt x="373806" y="118611"/>
                    <a:pt x="366617" y="125800"/>
                  </a:cubicBezTo>
                  <a:cubicBezTo>
                    <a:pt x="341457" y="154554"/>
                    <a:pt x="331872" y="171327"/>
                    <a:pt x="319891" y="230034"/>
                  </a:cubicBezTo>
                  <a:cubicBezTo>
                    <a:pt x="305514" y="294731"/>
                    <a:pt x="261185" y="343853"/>
                    <a:pt x="189299" y="372607"/>
                  </a:cubicBezTo>
                  <a:cubicBezTo>
                    <a:pt x="130592" y="394173"/>
                    <a:pt x="69490" y="385786"/>
                    <a:pt x="0" y="346249"/>
                  </a:cubicBezTo>
                  <a:lnTo>
                    <a:pt x="13179" y="325882"/>
                  </a:lnTo>
                  <a:cubicBezTo>
                    <a:pt x="39537" y="351042"/>
                    <a:pt x="68291" y="365419"/>
                    <a:pt x="101838" y="369013"/>
                  </a:cubicBezTo>
                  <a:cubicBezTo>
                    <a:pt x="74282" y="355834"/>
                    <a:pt x="49122" y="334268"/>
                    <a:pt x="27556" y="305514"/>
                  </a:cubicBezTo>
                </a:path>
              </a:pathLst>
            </a:custGeom>
            <a:solidFill>
              <a:srgbClr val="FFFFFF"/>
            </a:solidFill>
            <a:ln w="11980" cap="flat">
              <a:noFill/>
              <a:prstDash val="solid"/>
              <a:miter/>
            </a:ln>
          </p:spPr>
          <p:txBody>
            <a:bodyPr rtlCol="0" anchor="ctr"/>
            <a:lstStyle/>
            <a:p>
              <a:endParaRPr lang="fi-FI"/>
            </a:p>
          </p:txBody>
        </p:sp>
      </p:grpSp>
      <p:grpSp>
        <p:nvGrpSpPr>
          <p:cNvPr id="46" name="Graphic 3">
            <a:extLst>
              <a:ext uri="{FF2B5EF4-FFF2-40B4-BE49-F238E27FC236}">
                <a16:creationId xmlns:a16="http://schemas.microsoft.com/office/drawing/2014/main" id="{CB10CBE1-F215-4293-A556-6D852828C5CE}"/>
              </a:ext>
            </a:extLst>
          </p:cNvPr>
          <p:cNvGrpSpPr/>
          <p:nvPr/>
        </p:nvGrpSpPr>
        <p:grpSpPr>
          <a:xfrm>
            <a:off x="969516" y="2699919"/>
            <a:ext cx="335301" cy="335301"/>
            <a:chOff x="864395" y="2596243"/>
            <a:chExt cx="436106" cy="436106"/>
          </a:xfrm>
        </p:grpSpPr>
        <p:sp>
          <p:nvSpPr>
            <p:cNvPr id="47" name="Freeform: Shape 46">
              <a:extLst>
                <a:ext uri="{FF2B5EF4-FFF2-40B4-BE49-F238E27FC236}">
                  <a16:creationId xmlns:a16="http://schemas.microsoft.com/office/drawing/2014/main" id="{DC2521AC-1EF0-4D55-A7FB-C83CA96C44C8}"/>
                </a:ext>
              </a:extLst>
            </p:cNvPr>
            <p:cNvSpPr/>
            <p:nvPr/>
          </p:nvSpPr>
          <p:spPr>
            <a:xfrm>
              <a:off x="864395" y="2596243"/>
              <a:ext cx="436106" cy="436106"/>
            </a:xfrm>
            <a:custGeom>
              <a:avLst/>
              <a:gdLst>
                <a:gd name="connsiteX0" fmla="*/ 0 w 436106"/>
                <a:gd name="connsiteY0" fmla="*/ 218053 h 436106"/>
                <a:gd name="connsiteX1" fmla="*/ 218053 w 436106"/>
                <a:gd name="connsiteY1" fmla="*/ 0 h 436106"/>
                <a:gd name="connsiteX2" fmla="*/ 436107 w 436106"/>
                <a:gd name="connsiteY2" fmla="*/ 218053 h 436106"/>
                <a:gd name="connsiteX3" fmla="*/ 218053 w 436106"/>
                <a:gd name="connsiteY3" fmla="*/ 436107 h 436106"/>
                <a:gd name="connsiteX4" fmla="*/ 0 w 436106"/>
                <a:gd name="connsiteY4" fmla="*/ 218053 h 436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06" h="436106">
                  <a:moveTo>
                    <a:pt x="0" y="218053"/>
                  </a:moveTo>
                  <a:cubicBezTo>
                    <a:pt x="0" y="98244"/>
                    <a:pt x="97046" y="0"/>
                    <a:pt x="218053" y="0"/>
                  </a:cubicBezTo>
                  <a:cubicBezTo>
                    <a:pt x="337863" y="0"/>
                    <a:pt x="436107" y="97046"/>
                    <a:pt x="436107" y="218053"/>
                  </a:cubicBezTo>
                  <a:cubicBezTo>
                    <a:pt x="436107" y="337863"/>
                    <a:pt x="339061" y="436107"/>
                    <a:pt x="218053" y="436107"/>
                  </a:cubicBezTo>
                  <a:cubicBezTo>
                    <a:pt x="98244" y="436107"/>
                    <a:pt x="0" y="337863"/>
                    <a:pt x="0" y="218053"/>
                  </a:cubicBezTo>
                </a:path>
              </a:pathLst>
            </a:custGeom>
            <a:solidFill>
              <a:srgbClr val="4B94BF"/>
            </a:solidFill>
            <a:ln w="11980"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F7A77957-14DC-4600-A2C1-40C19EB133E9}"/>
                </a:ext>
              </a:extLst>
            </p:cNvPr>
            <p:cNvSpPr/>
            <p:nvPr/>
          </p:nvSpPr>
          <p:spPr>
            <a:xfrm>
              <a:off x="901536" y="2628592"/>
              <a:ext cx="389380" cy="384197"/>
            </a:xfrm>
            <a:custGeom>
              <a:avLst/>
              <a:gdLst>
                <a:gd name="connsiteX0" fmla="*/ 27556 w 389380"/>
                <a:gd name="connsiteY0" fmla="*/ 305514 h 384197"/>
                <a:gd name="connsiteX1" fmla="*/ 41933 w 389380"/>
                <a:gd name="connsiteY1" fmla="*/ 282750 h 384197"/>
                <a:gd name="connsiteX2" fmla="*/ 286345 w 389380"/>
                <a:gd name="connsiteY2" fmla="*/ 285146 h 384197"/>
                <a:gd name="connsiteX3" fmla="*/ 206072 w 389380"/>
                <a:gd name="connsiteY3" fmla="*/ 27556 h 384197"/>
                <a:gd name="connsiteX4" fmla="*/ 224044 w 389380"/>
                <a:gd name="connsiteY4" fmla="*/ 0 h 384197"/>
                <a:gd name="connsiteX5" fmla="*/ 325882 w 389380"/>
                <a:gd name="connsiteY5" fmla="*/ 155752 h 384197"/>
                <a:gd name="connsiteX6" fmla="*/ 373806 w 389380"/>
                <a:gd name="connsiteY6" fmla="*/ 80272 h 384197"/>
                <a:gd name="connsiteX7" fmla="*/ 389381 w 389380"/>
                <a:gd name="connsiteY7" fmla="*/ 106630 h 384197"/>
                <a:gd name="connsiteX8" fmla="*/ 366617 w 389380"/>
                <a:gd name="connsiteY8" fmla="*/ 125800 h 384197"/>
                <a:gd name="connsiteX9" fmla="*/ 319891 w 389380"/>
                <a:gd name="connsiteY9" fmla="*/ 230034 h 384197"/>
                <a:gd name="connsiteX10" fmla="*/ 189299 w 389380"/>
                <a:gd name="connsiteY10" fmla="*/ 372608 h 384197"/>
                <a:gd name="connsiteX11" fmla="*/ 0 w 389380"/>
                <a:gd name="connsiteY11" fmla="*/ 346249 h 384197"/>
                <a:gd name="connsiteX12" fmla="*/ 13179 w 389380"/>
                <a:gd name="connsiteY12" fmla="*/ 325882 h 384197"/>
                <a:gd name="connsiteX13" fmla="*/ 101838 w 389380"/>
                <a:gd name="connsiteY13" fmla="*/ 369013 h 384197"/>
                <a:gd name="connsiteX14" fmla="*/ 27556 w 389380"/>
                <a:gd name="connsiteY14" fmla="*/ 305514 h 38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380" h="384197">
                  <a:moveTo>
                    <a:pt x="27556" y="305514"/>
                  </a:moveTo>
                  <a:lnTo>
                    <a:pt x="41933" y="282750"/>
                  </a:lnTo>
                  <a:cubicBezTo>
                    <a:pt x="83867" y="386984"/>
                    <a:pt x="213261" y="400164"/>
                    <a:pt x="286345" y="285146"/>
                  </a:cubicBezTo>
                  <a:cubicBezTo>
                    <a:pt x="342655" y="189299"/>
                    <a:pt x="303118" y="70688"/>
                    <a:pt x="206072" y="27556"/>
                  </a:cubicBezTo>
                  <a:lnTo>
                    <a:pt x="224044" y="0"/>
                  </a:lnTo>
                  <a:cubicBezTo>
                    <a:pt x="283948" y="35943"/>
                    <a:pt x="317495" y="87461"/>
                    <a:pt x="325882" y="155752"/>
                  </a:cubicBezTo>
                  <a:cubicBezTo>
                    <a:pt x="337863" y="123404"/>
                    <a:pt x="354636" y="98244"/>
                    <a:pt x="373806" y="80272"/>
                  </a:cubicBezTo>
                  <a:lnTo>
                    <a:pt x="389381" y="106630"/>
                  </a:lnTo>
                  <a:cubicBezTo>
                    <a:pt x="379796" y="113819"/>
                    <a:pt x="373806" y="118611"/>
                    <a:pt x="366617" y="125800"/>
                  </a:cubicBezTo>
                  <a:cubicBezTo>
                    <a:pt x="341457" y="154554"/>
                    <a:pt x="331872" y="171327"/>
                    <a:pt x="319891" y="230034"/>
                  </a:cubicBezTo>
                  <a:cubicBezTo>
                    <a:pt x="305514" y="294731"/>
                    <a:pt x="261185" y="343853"/>
                    <a:pt x="189299" y="372608"/>
                  </a:cubicBezTo>
                  <a:cubicBezTo>
                    <a:pt x="130592" y="394173"/>
                    <a:pt x="69490" y="385787"/>
                    <a:pt x="0" y="346249"/>
                  </a:cubicBezTo>
                  <a:lnTo>
                    <a:pt x="13179" y="325882"/>
                  </a:lnTo>
                  <a:cubicBezTo>
                    <a:pt x="39537" y="351042"/>
                    <a:pt x="68291" y="365419"/>
                    <a:pt x="101838" y="369013"/>
                  </a:cubicBezTo>
                  <a:cubicBezTo>
                    <a:pt x="74282" y="355834"/>
                    <a:pt x="49122" y="334268"/>
                    <a:pt x="27556" y="305514"/>
                  </a:cubicBezTo>
                </a:path>
              </a:pathLst>
            </a:custGeom>
            <a:solidFill>
              <a:srgbClr val="FFFFFF"/>
            </a:solidFill>
            <a:ln w="11980" cap="flat">
              <a:noFill/>
              <a:prstDash val="solid"/>
              <a:miter/>
            </a:ln>
          </p:spPr>
          <p:txBody>
            <a:bodyPr rtlCol="0" anchor="ctr"/>
            <a:lstStyle/>
            <a:p>
              <a:endParaRPr lang="fi-FI"/>
            </a:p>
          </p:txBody>
        </p:sp>
      </p:grpSp>
      <p:grpSp>
        <p:nvGrpSpPr>
          <p:cNvPr id="49" name="Graphic 3">
            <a:extLst>
              <a:ext uri="{FF2B5EF4-FFF2-40B4-BE49-F238E27FC236}">
                <a16:creationId xmlns:a16="http://schemas.microsoft.com/office/drawing/2014/main" id="{CB10CBE1-F215-4293-A556-6D852828C5CE}"/>
              </a:ext>
            </a:extLst>
          </p:cNvPr>
          <p:cNvGrpSpPr/>
          <p:nvPr/>
        </p:nvGrpSpPr>
        <p:grpSpPr>
          <a:xfrm>
            <a:off x="5943119" y="407324"/>
            <a:ext cx="3612255" cy="2024780"/>
            <a:chOff x="5943119" y="407324"/>
            <a:chExt cx="3612255" cy="2024780"/>
          </a:xfrm>
          <a:solidFill>
            <a:srgbClr val="BCAF82"/>
          </a:solidFill>
        </p:grpSpPr>
        <p:sp>
          <p:nvSpPr>
            <p:cNvPr id="50" name="Freeform: Shape 49">
              <a:extLst>
                <a:ext uri="{FF2B5EF4-FFF2-40B4-BE49-F238E27FC236}">
                  <a16:creationId xmlns:a16="http://schemas.microsoft.com/office/drawing/2014/main" id="{4E1ACDE8-A167-44A4-8D28-327F8074353C}"/>
                </a:ext>
              </a:extLst>
            </p:cNvPr>
            <p:cNvSpPr/>
            <p:nvPr/>
          </p:nvSpPr>
          <p:spPr>
            <a:xfrm>
              <a:off x="5943119" y="826658"/>
              <a:ext cx="324684" cy="488822"/>
            </a:xfrm>
            <a:custGeom>
              <a:avLst/>
              <a:gdLst>
                <a:gd name="connsiteX0" fmla="*/ 0 w 324684"/>
                <a:gd name="connsiteY0" fmla="*/ 25160 h 488822"/>
                <a:gd name="connsiteX1" fmla="*/ 51519 w 324684"/>
                <a:gd name="connsiteY1" fmla="*/ 0 h 488822"/>
                <a:gd name="connsiteX2" fmla="*/ 324684 w 324684"/>
                <a:gd name="connsiteY2" fmla="*/ 440899 h 488822"/>
                <a:gd name="connsiteX3" fmla="*/ 252798 w 324684"/>
                <a:gd name="connsiteY3" fmla="*/ 488823 h 488822"/>
                <a:gd name="connsiteX4" fmla="*/ 0 w 324684"/>
                <a:gd name="connsiteY4" fmla="*/ 25160 h 488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84" h="488822">
                  <a:moveTo>
                    <a:pt x="0" y="25160"/>
                  </a:moveTo>
                  <a:cubicBezTo>
                    <a:pt x="15576" y="19169"/>
                    <a:pt x="32349" y="9585"/>
                    <a:pt x="51519" y="0"/>
                  </a:cubicBezTo>
                  <a:lnTo>
                    <a:pt x="324684" y="440899"/>
                  </a:lnTo>
                  <a:cubicBezTo>
                    <a:pt x="303119" y="456474"/>
                    <a:pt x="279157" y="472049"/>
                    <a:pt x="252798" y="488823"/>
                  </a:cubicBezTo>
                  <a:lnTo>
                    <a:pt x="0" y="25160"/>
                  </a:lnTo>
                  <a:close/>
                </a:path>
              </a:pathLst>
            </a:custGeom>
            <a:solidFill>
              <a:srgbClr val="BCAF82"/>
            </a:solidFill>
            <a:ln w="11980" cap="flat">
              <a:noFill/>
              <a:prstDash val="solid"/>
              <a:miter/>
            </a:ln>
          </p:spPr>
          <p:txBody>
            <a:bodyPr rtlCol="0" anchor="ctr"/>
            <a:lstStyle/>
            <a:p>
              <a:endParaRPr lang="fi-FI"/>
            </a:p>
          </p:txBody>
        </p:sp>
        <p:sp>
          <p:nvSpPr>
            <p:cNvPr id="51" name="Freeform: Shape 50">
              <a:extLst>
                <a:ext uri="{FF2B5EF4-FFF2-40B4-BE49-F238E27FC236}">
                  <a16:creationId xmlns:a16="http://schemas.microsoft.com/office/drawing/2014/main" id="{97F4D46D-1B53-4C07-8ACF-D87E2097E3F5}"/>
                </a:ext>
              </a:extLst>
            </p:cNvPr>
            <p:cNvSpPr/>
            <p:nvPr/>
          </p:nvSpPr>
          <p:spPr>
            <a:xfrm>
              <a:off x="6115645" y="687679"/>
              <a:ext cx="383390" cy="492417"/>
            </a:xfrm>
            <a:custGeom>
              <a:avLst/>
              <a:gdLst>
                <a:gd name="connsiteX0" fmla="*/ 0 w 383390"/>
                <a:gd name="connsiteY0" fmla="*/ 71886 h 492417"/>
                <a:gd name="connsiteX1" fmla="*/ 129394 w 383390"/>
                <a:gd name="connsiteY1" fmla="*/ 0 h 492417"/>
                <a:gd name="connsiteX2" fmla="*/ 383390 w 383390"/>
                <a:gd name="connsiteY2" fmla="*/ 412145 h 492417"/>
                <a:gd name="connsiteX3" fmla="*/ 273165 w 383390"/>
                <a:gd name="connsiteY3" fmla="*/ 492417 h 492417"/>
              </a:gdLst>
              <a:ahLst/>
              <a:cxnLst>
                <a:cxn ang="0">
                  <a:pos x="connsiteX0" y="connsiteY0"/>
                </a:cxn>
                <a:cxn ang="0">
                  <a:pos x="connsiteX1" y="connsiteY1"/>
                </a:cxn>
                <a:cxn ang="0">
                  <a:pos x="connsiteX2" y="connsiteY2"/>
                </a:cxn>
                <a:cxn ang="0">
                  <a:pos x="connsiteX3" y="connsiteY3"/>
                </a:cxn>
              </a:cxnLst>
              <a:rect l="l" t="t" r="r" b="b"/>
              <a:pathLst>
                <a:path w="383390" h="492417">
                  <a:moveTo>
                    <a:pt x="0" y="71886"/>
                  </a:moveTo>
                  <a:lnTo>
                    <a:pt x="129394" y="0"/>
                  </a:lnTo>
                  <a:lnTo>
                    <a:pt x="383390" y="412145"/>
                  </a:lnTo>
                  <a:lnTo>
                    <a:pt x="273165" y="492417"/>
                  </a:lnTo>
                  <a:close/>
                </a:path>
              </a:pathLst>
            </a:custGeom>
            <a:solidFill>
              <a:srgbClr val="BCAF82"/>
            </a:solidFill>
            <a:ln w="11980" cap="flat">
              <a:noFill/>
              <a:prstDash val="solid"/>
              <a:miter/>
            </a:ln>
          </p:spPr>
          <p:txBody>
            <a:bodyPr rtlCol="0" anchor="ctr"/>
            <a:lstStyle/>
            <a:p>
              <a:endParaRPr lang="fi-FI"/>
            </a:p>
          </p:txBody>
        </p:sp>
        <p:sp>
          <p:nvSpPr>
            <p:cNvPr id="52" name="Freeform: Shape 51">
              <a:extLst>
                <a:ext uri="{FF2B5EF4-FFF2-40B4-BE49-F238E27FC236}">
                  <a16:creationId xmlns:a16="http://schemas.microsoft.com/office/drawing/2014/main" id="{C124870D-EE3A-4CBC-944D-91C420657B91}"/>
                </a:ext>
              </a:extLst>
            </p:cNvPr>
            <p:cNvSpPr/>
            <p:nvPr/>
          </p:nvSpPr>
          <p:spPr>
            <a:xfrm>
              <a:off x="6382820" y="553492"/>
              <a:ext cx="336665" cy="472049"/>
            </a:xfrm>
            <a:custGeom>
              <a:avLst/>
              <a:gdLst>
                <a:gd name="connsiteX0" fmla="*/ 0 w 336665"/>
                <a:gd name="connsiteY0" fmla="*/ 63499 h 472049"/>
                <a:gd name="connsiteX1" fmla="*/ 143771 w 336665"/>
                <a:gd name="connsiteY1" fmla="*/ 0 h 472049"/>
                <a:gd name="connsiteX2" fmla="*/ 336665 w 336665"/>
                <a:gd name="connsiteY2" fmla="*/ 406154 h 472049"/>
                <a:gd name="connsiteX3" fmla="*/ 226440 w 336665"/>
                <a:gd name="connsiteY3" fmla="*/ 472049 h 472049"/>
                <a:gd name="connsiteX4" fmla="*/ 0 w 336665"/>
                <a:gd name="connsiteY4" fmla="*/ 63499 h 47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665" h="472049">
                  <a:moveTo>
                    <a:pt x="0" y="63499"/>
                  </a:moveTo>
                  <a:cubicBezTo>
                    <a:pt x="46726" y="40735"/>
                    <a:pt x="94650" y="19169"/>
                    <a:pt x="143771" y="0"/>
                  </a:cubicBezTo>
                  <a:lnTo>
                    <a:pt x="336665" y="406154"/>
                  </a:lnTo>
                  <a:cubicBezTo>
                    <a:pt x="299524" y="426522"/>
                    <a:pt x="262383" y="449286"/>
                    <a:pt x="226440" y="472049"/>
                  </a:cubicBezTo>
                  <a:lnTo>
                    <a:pt x="0" y="63499"/>
                  </a:lnTo>
                  <a:close/>
                </a:path>
              </a:pathLst>
            </a:custGeom>
            <a:solidFill>
              <a:srgbClr val="BCAF82"/>
            </a:solidFill>
            <a:ln w="11980" cap="flat">
              <a:noFill/>
              <a:prstDash val="solid"/>
              <a:miter/>
            </a:ln>
          </p:spPr>
          <p:txBody>
            <a:bodyPr rtlCol="0" anchor="ctr"/>
            <a:lstStyle/>
            <a:p>
              <a:endParaRPr lang="fi-FI"/>
            </a:p>
          </p:txBody>
        </p:sp>
        <p:sp>
          <p:nvSpPr>
            <p:cNvPr id="53" name="Freeform: Shape 52">
              <a:extLst>
                <a:ext uri="{FF2B5EF4-FFF2-40B4-BE49-F238E27FC236}">
                  <a16:creationId xmlns:a16="http://schemas.microsoft.com/office/drawing/2014/main" id="{9E32B64A-7E5E-4379-859B-CA42AA4E16CE}"/>
                </a:ext>
              </a:extLst>
            </p:cNvPr>
            <p:cNvSpPr/>
            <p:nvPr/>
          </p:nvSpPr>
          <p:spPr>
            <a:xfrm>
              <a:off x="6675155" y="455248"/>
              <a:ext cx="271967" cy="446889"/>
            </a:xfrm>
            <a:custGeom>
              <a:avLst/>
              <a:gdLst>
                <a:gd name="connsiteX0" fmla="*/ 0 w 271967"/>
                <a:gd name="connsiteY0" fmla="*/ 43131 h 446889"/>
                <a:gd name="connsiteX1" fmla="*/ 154554 w 271967"/>
                <a:gd name="connsiteY1" fmla="*/ 0 h 446889"/>
                <a:gd name="connsiteX2" fmla="*/ 271968 w 271967"/>
                <a:gd name="connsiteY2" fmla="*/ 397768 h 446889"/>
                <a:gd name="connsiteX3" fmla="*/ 155752 w 271967"/>
                <a:gd name="connsiteY3" fmla="*/ 446889 h 446889"/>
                <a:gd name="connsiteX4" fmla="*/ 0 w 271967"/>
                <a:gd name="connsiteY4" fmla="*/ 43131 h 446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967" h="446889">
                  <a:moveTo>
                    <a:pt x="0" y="43131"/>
                  </a:moveTo>
                  <a:cubicBezTo>
                    <a:pt x="50320" y="26358"/>
                    <a:pt x="101838" y="11981"/>
                    <a:pt x="154554" y="0"/>
                  </a:cubicBezTo>
                  <a:lnTo>
                    <a:pt x="271968" y="397768"/>
                  </a:lnTo>
                  <a:cubicBezTo>
                    <a:pt x="232430" y="412145"/>
                    <a:pt x="194092" y="428918"/>
                    <a:pt x="155752" y="446889"/>
                  </a:cubicBezTo>
                  <a:lnTo>
                    <a:pt x="0" y="43131"/>
                  </a:lnTo>
                  <a:close/>
                </a:path>
              </a:pathLst>
            </a:custGeom>
            <a:solidFill>
              <a:srgbClr val="BCAF82"/>
            </a:solidFill>
            <a:ln w="11980" cap="flat">
              <a:noFill/>
              <a:prstDash val="solid"/>
              <a:miter/>
            </a:ln>
          </p:spPr>
          <p:txBody>
            <a:bodyPr rtlCol="0" anchor="ctr"/>
            <a:lstStyle/>
            <a:p>
              <a:endParaRPr lang="fi-FI"/>
            </a:p>
          </p:txBody>
        </p:sp>
        <p:sp>
          <p:nvSpPr>
            <p:cNvPr id="54" name="Freeform: Shape 53">
              <a:extLst>
                <a:ext uri="{FF2B5EF4-FFF2-40B4-BE49-F238E27FC236}">
                  <a16:creationId xmlns:a16="http://schemas.microsoft.com/office/drawing/2014/main" id="{2A62F170-DF2F-4060-8966-98063AE64139}"/>
                </a:ext>
              </a:extLst>
            </p:cNvPr>
            <p:cNvSpPr/>
            <p:nvPr/>
          </p:nvSpPr>
          <p:spPr>
            <a:xfrm>
              <a:off x="6986660" y="408522"/>
              <a:ext cx="201279" cy="406154"/>
            </a:xfrm>
            <a:custGeom>
              <a:avLst/>
              <a:gdLst>
                <a:gd name="connsiteX0" fmla="*/ 0 w 201279"/>
                <a:gd name="connsiteY0" fmla="*/ 15575 h 406154"/>
                <a:gd name="connsiteX1" fmla="*/ 160544 w 201279"/>
                <a:gd name="connsiteY1" fmla="*/ 0 h 406154"/>
                <a:gd name="connsiteX2" fmla="*/ 201280 w 201279"/>
                <a:gd name="connsiteY2" fmla="*/ 378598 h 406154"/>
                <a:gd name="connsiteX3" fmla="*/ 79074 w 201279"/>
                <a:gd name="connsiteY3" fmla="*/ 406154 h 406154"/>
                <a:gd name="connsiteX4" fmla="*/ 0 w 201279"/>
                <a:gd name="connsiteY4" fmla="*/ 15575 h 40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9" h="406154">
                  <a:moveTo>
                    <a:pt x="0" y="15575"/>
                  </a:moveTo>
                  <a:cubicBezTo>
                    <a:pt x="52716" y="8387"/>
                    <a:pt x="106630" y="2396"/>
                    <a:pt x="160544" y="0"/>
                  </a:cubicBezTo>
                  <a:lnTo>
                    <a:pt x="201280" y="378598"/>
                  </a:lnTo>
                  <a:cubicBezTo>
                    <a:pt x="160544" y="385787"/>
                    <a:pt x="119809" y="395371"/>
                    <a:pt x="79074" y="406154"/>
                  </a:cubicBezTo>
                  <a:lnTo>
                    <a:pt x="0" y="15575"/>
                  </a:lnTo>
                  <a:close/>
                </a:path>
              </a:pathLst>
            </a:custGeom>
            <a:solidFill>
              <a:srgbClr val="BCAF82"/>
            </a:solidFill>
            <a:ln w="11980" cap="flat">
              <a:noFill/>
              <a:prstDash val="solid"/>
              <a:miter/>
            </a:ln>
          </p:spPr>
          <p:txBody>
            <a:bodyPr rtlCol="0" anchor="ctr"/>
            <a:lstStyle/>
            <a:p>
              <a:endParaRPr lang="fi-FI"/>
            </a:p>
          </p:txBody>
        </p:sp>
        <p:sp>
          <p:nvSpPr>
            <p:cNvPr id="55" name="Freeform: Shape 54">
              <a:extLst>
                <a:ext uri="{FF2B5EF4-FFF2-40B4-BE49-F238E27FC236}">
                  <a16:creationId xmlns:a16="http://schemas.microsoft.com/office/drawing/2014/main" id="{0FA81808-9985-49F7-B46B-8D82770024DD}"/>
                </a:ext>
              </a:extLst>
            </p:cNvPr>
            <p:cNvSpPr/>
            <p:nvPr/>
          </p:nvSpPr>
          <p:spPr>
            <a:xfrm>
              <a:off x="7306551" y="407324"/>
              <a:ext cx="147365" cy="363022"/>
            </a:xfrm>
            <a:custGeom>
              <a:avLst/>
              <a:gdLst>
                <a:gd name="connsiteX0" fmla="*/ 0 w 147365"/>
                <a:gd name="connsiteY0" fmla="*/ 0 h 363022"/>
                <a:gd name="connsiteX1" fmla="*/ 147366 w 147365"/>
                <a:gd name="connsiteY1" fmla="*/ 8387 h 363022"/>
                <a:gd name="connsiteX2" fmla="*/ 142573 w 147365"/>
                <a:gd name="connsiteY2" fmla="*/ 354636 h 363022"/>
                <a:gd name="connsiteX3" fmla="*/ 4792 w 147365"/>
                <a:gd name="connsiteY3" fmla="*/ 363023 h 363022"/>
              </a:gdLst>
              <a:ahLst/>
              <a:cxnLst>
                <a:cxn ang="0">
                  <a:pos x="connsiteX0" y="connsiteY0"/>
                </a:cxn>
                <a:cxn ang="0">
                  <a:pos x="connsiteX1" y="connsiteY1"/>
                </a:cxn>
                <a:cxn ang="0">
                  <a:pos x="connsiteX2" y="connsiteY2"/>
                </a:cxn>
                <a:cxn ang="0">
                  <a:pos x="connsiteX3" y="connsiteY3"/>
                </a:cxn>
              </a:cxnLst>
              <a:rect l="l" t="t" r="r" b="b"/>
              <a:pathLst>
                <a:path w="147365" h="363022">
                  <a:moveTo>
                    <a:pt x="0" y="0"/>
                  </a:moveTo>
                  <a:lnTo>
                    <a:pt x="147366" y="8387"/>
                  </a:lnTo>
                  <a:lnTo>
                    <a:pt x="142573" y="354636"/>
                  </a:lnTo>
                  <a:lnTo>
                    <a:pt x="4792" y="363023"/>
                  </a:lnTo>
                  <a:close/>
                </a:path>
              </a:pathLst>
            </a:custGeom>
            <a:solidFill>
              <a:srgbClr val="BCAF82"/>
            </a:solidFill>
            <a:ln w="11980" cap="flat">
              <a:noFill/>
              <a:prstDash val="solid"/>
              <a:miter/>
            </a:ln>
          </p:spPr>
          <p:txBody>
            <a:bodyPr rtlCol="0" anchor="ctr"/>
            <a:lstStyle/>
            <a:p>
              <a:endParaRPr lang="fi-FI"/>
            </a:p>
          </p:txBody>
        </p:sp>
        <p:sp>
          <p:nvSpPr>
            <p:cNvPr id="56" name="Freeform: Shape 55">
              <a:extLst>
                <a:ext uri="{FF2B5EF4-FFF2-40B4-BE49-F238E27FC236}">
                  <a16:creationId xmlns:a16="http://schemas.microsoft.com/office/drawing/2014/main" id="{629C7FAF-7747-48BB-AC58-AA3E341645A7}"/>
                </a:ext>
              </a:extLst>
            </p:cNvPr>
            <p:cNvSpPr/>
            <p:nvPr/>
          </p:nvSpPr>
          <p:spPr>
            <a:xfrm>
              <a:off x="7584509" y="430088"/>
              <a:ext cx="172525" cy="333070"/>
            </a:xfrm>
            <a:custGeom>
              <a:avLst/>
              <a:gdLst>
                <a:gd name="connsiteX0" fmla="*/ 20368 w 172525"/>
                <a:gd name="connsiteY0" fmla="*/ 0 h 333070"/>
                <a:gd name="connsiteX1" fmla="*/ 172526 w 172525"/>
                <a:gd name="connsiteY1" fmla="*/ 23962 h 333070"/>
                <a:gd name="connsiteX2" fmla="*/ 131790 w 172525"/>
                <a:gd name="connsiteY2" fmla="*/ 333070 h 333070"/>
                <a:gd name="connsiteX3" fmla="*/ 0 w 172525"/>
                <a:gd name="connsiteY3" fmla="*/ 328278 h 333070"/>
                <a:gd name="connsiteX4" fmla="*/ 20368 w 172525"/>
                <a:gd name="connsiteY4" fmla="*/ 0 h 33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25" h="333070">
                  <a:moveTo>
                    <a:pt x="20368" y="0"/>
                  </a:moveTo>
                  <a:cubicBezTo>
                    <a:pt x="70688" y="5990"/>
                    <a:pt x="121008" y="14377"/>
                    <a:pt x="172526" y="23962"/>
                  </a:cubicBezTo>
                  <a:lnTo>
                    <a:pt x="131790" y="333070"/>
                  </a:lnTo>
                  <a:cubicBezTo>
                    <a:pt x="87462" y="330674"/>
                    <a:pt x="44330" y="328278"/>
                    <a:pt x="0" y="328278"/>
                  </a:cubicBezTo>
                  <a:lnTo>
                    <a:pt x="20368" y="0"/>
                  </a:lnTo>
                  <a:close/>
                </a:path>
              </a:pathLst>
            </a:custGeom>
            <a:solidFill>
              <a:srgbClr val="BCAF82"/>
            </a:solidFill>
            <a:ln w="11980" cap="flat">
              <a:noFill/>
              <a:prstDash val="solid"/>
              <a:miter/>
            </a:ln>
          </p:spPr>
          <p:txBody>
            <a:bodyPr rtlCol="0" anchor="ctr"/>
            <a:lstStyle/>
            <a:p>
              <a:endParaRPr lang="fi-FI"/>
            </a:p>
          </p:txBody>
        </p:sp>
        <p:sp>
          <p:nvSpPr>
            <p:cNvPr id="57" name="Freeform: Shape 56">
              <a:extLst>
                <a:ext uri="{FF2B5EF4-FFF2-40B4-BE49-F238E27FC236}">
                  <a16:creationId xmlns:a16="http://schemas.microsoft.com/office/drawing/2014/main" id="{D81E6D16-88DC-4400-95AC-76FD32108C23}"/>
                </a:ext>
              </a:extLst>
            </p:cNvPr>
            <p:cNvSpPr/>
            <p:nvPr/>
          </p:nvSpPr>
          <p:spPr>
            <a:xfrm>
              <a:off x="7846892" y="487597"/>
              <a:ext cx="209666" cy="312702"/>
            </a:xfrm>
            <a:custGeom>
              <a:avLst/>
              <a:gdLst>
                <a:gd name="connsiteX0" fmla="*/ 61103 w 209666"/>
                <a:gd name="connsiteY0" fmla="*/ 0 h 312702"/>
                <a:gd name="connsiteX1" fmla="*/ 209667 w 209666"/>
                <a:gd name="connsiteY1" fmla="*/ 47924 h 312702"/>
                <a:gd name="connsiteX2" fmla="*/ 126998 w 209666"/>
                <a:gd name="connsiteY2" fmla="*/ 312703 h 312702"/>
                <a:gd name="connsiteX3" fmla="*/ 0 w 209666"/>
                <a:gd name="connsiteY3" fmla="*/ 288741 h 312702"/>
                <a:gd name="connsiteX4" fmla="*/ 61103 w 209666"/>
                <a:gd name="connsiteY4" fmla="*/ 0 h 31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66" h="312702">
                  <a:moveTo>
                    <a:pt x="61103" y="0"/>
                  </a:moveTo>
                  <a:cubicBezTo>
                    <a:pt x="111423" y="13179"/>
                    <a:pt x="160545" y="29952"/>
                    <a:pt x="209667" y="47924"/>
                  </a:cubicBezTo>
                  <a:lnTo>
                    <a:pt x="126998" y="312703"/>
                  </a:lnTo>
                  <a:cubicBezTo>
                    <a:pt x="85064" y="303118"/>
                    <a:pt x="43131" y="294731"/>
                    <a:pt x="0" y="288741"/>
                  </a:cubicBezTo>
                  <a:lnTo>
                    <a:pt x="61103" y="0"/>
                  </a:lnTo>
                  <a:close/>
                </a:path>
              </a:pathLst>
            </a:custGeom>
            <a:solidFill>
              <a:srgbClr val="BCAF82"/>
            </a:solidFill>
            <a:ln w="11980" cap="flat">
              <a:noFill/>
              <a:prstDash val="solid"/>
              <a:miter/>
            </a:ln>
          </p:spPr>
          <p:txBody>
            <a:bodyPr rtlCol="0" anchor="ctr"/>
            <a:lstStyle/>
            <a:p>
              <a:endParaRPr lang="fi-FI"/>
            </a:p>
          </p:txBody>
        </p:sp>
        <p:sp>
          <p:nvSpPr>
            <p:cNvPr id="58" name="Freeform: Shape 57">
              <a:extLst>
                <a:ext uri="{FF2B5EF4-FFF2-40B4-BE49-F238E27FC236}">
                  <a16:creationId xmlns:a16="http://schemas.microsoft.com/office/drawing/2014/main" id="{A5B2A76D-BD8D-46C9-BE97-E4A7CE500802}"/>
                </a:ext>
              </a:extLst>
            </p:cNvPr>
            <p:cNvSpPr/>
            <p:nvPr/>
          </p:nvSpPr>
          <p:spPr>
            <a:xfrm>
              <a:off x="8097294" y="597821"/>
              <a:ext cx="239618" cy="288740"/>
            </a:xfrm>
            <a:custGeom>
              <a:avLst/>
              <a:gdLst>
                <a:gd name="connsiteX0" fmla="*/ 103036 w 239618"/>
                <a:gd name="connsiteY0" fmla="*/ 0 h 288740"/>
                <a:gd name="connsiteX1" fmla="*/ 239619 w 239618"/>
                <a:gd name="connsiteY1" fmla="*/ 77876 h 288740"/>
                <a:gd name="connsiteX2" fmla="*/ 117413 w 239618"/>
                <a:gd name="connsiteY2" fmla="*/ 288741 h 288740"/>
                <a:gd name="connsiteX3" fmla="*/ 0 w 239618"/>
                <a:gd name="connsiteY3" fmla="*/ 238421 h 288740"/>
                <a:gd name="connsiteX4" fmla="*/ 103036 w 239618"/>
                <a:gd name="connsiteY4" fmla="*/ 0 h 28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18" h="288740">
                  <a:moveTo>
                    <a:pt x="103036" y="0"/>
                  </a:moveTo>
                  <a:cubicBezTo>
                    <a:pt x="149762" y="23962"/>
                    <a:pt x="195289" y="49122"/>
                    <a:pt x="239619" y="77876"/>
                  </a:cubicBezTo>
                  <a:lnTo>
                    <a:pt x="117413" y="288741"/>
                  </a:lnTo>
                  <a:cubicBezTo>
                    <a:pt x="79074" y="269571"/>
                    <a:pt x="39537" y="252798"/>
                    <a:pt x="0" y="238421"/>
                  </a:cubicBezTo>
                  <a:lnTo>
                    <a:pt x="103036" y="0"/>
                  </a:lnTo>
                  <a:close/>
                </a:path>
              </a:pathLst>
            </a:custGeom>
            <a:solidFill>
              <a:srgbClr val="BCAF82"/>
            </a:solidFill>
            <a:ln w="11980" cap="flat">
              <a:noFill/>
              <a:prstDash val="solid"/>
              <a:miter/>
            </a:ln>
          </p:spPr>
          <p:txBody>
            <a:bodyPr rtlCol="0" anchor="ctr"/>
            <a:lstStyle/>
            <a:p>
              <a:endParaRPr lang="fi-FI"/>
            </a:p>
          </p:txBody>
        </p:sp>
        <p:sp>
          <p:nvSpPr>
            <p:cNvPr id="59" name="Freeform: Shape 58">
              <a:extLst>
                <a:ext uri="{FF2B5EF4-FFF2-40B4-BE49-F238E27FC236}">
                  <a16:creationId xmlns:a16="http://schemas.microsoft.com/office/drawing/2014/main" id="{D4F7EEFD-A7AB-48B7-9BB9-E5906E46C9B7}"/>
                </a:ext>
              </a:extLst>
            </p:cNvPr>
            <p:cNvSpPr/>
            <p:nvPr/>
          </p:nvSpPr>
          <p:spPr>
            <a:xfrm>
              <a:off x="8326130" y="771545"/>
              <a:ext cx="249203" cy="257590"/>
            </a:xfrm>
            <a:custGeom>
              <a:avLst/>
              <a:gdLst>
                <a:gd name="connsiteX0" fmla="*/ 136583 w 249203"/>
                <a:gd name="connsiteY0" fmla="*/ 0 h 257590"/>
                <a:gd name="connsiteX1" fmla="*/ 249204 w 249203"/>
                <a:gd name="connsiteY1" fmla="*/ 109027 h 257590"/>
                <a:gd name="connsiteX2" fmla="*/ 101838 w 249203"/>
                <a:gd name="connsiteY2" fmla="*/ 257590 h 257590"/>
                <a:gd name="connsiteX3" fmla="*/ 0 w 249203"/>
                <a:gd name="connsiteY3" fmla="*/ 179714 h 257590"/>
                <a:gd name="connsiteX4" fmla="*/ 136583 w 249203"/>
                <a:gd name="connsiteY4" fmla="*/ 0 h 25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03" h="257590">
                  <a:moveTo>
                    <a:pt x="136583" y="0"/>
                  </a:moveTo>
                  <a:cubicBezTo>
                    <a:pt x="176120" y="33547"/>
                    <a:pt x="214459" y="70688"/>
                    <a:pt x="249204" y="109027"/>
                  </a:cubicBezTo>
                  <a:lnTo>
                    <a:pt x="101838" y="257590"/>
                  </a:lnTo>
                  <a:cubicBezTo>
                    <a:pt x="69489" y="228836"/>
                    <a:pt x="34745" y="203676"/>
                    <a:pt x="0" y="179714"/>
                  </a:cubicBezTo>
                  <a:lnTo>
                    <a:pt x="136583" y="0"/>
                  </a:lnTo>
                  <a:close/>
                </a:path>
              </a:pathLst>
            </a:custGeom>
            <a:solidFill>
              <a:srgbClr val="BCAF82"/>
            </a:solidFill>
            <a:ln w="11980" cap="flat">
              <a:noFill/>
              <a:prstDash val="solid"/>
              <a:miter/>
            </a:ln>
          </p:spPr>
          <p:txBody>
            <a:bodyPr rtlCol="0" anchor="ctr"/>
            <a:lstStyle/>
            <a:p>
              <a:endParaRPr lang="fi-FI"/>
            </a:p>
          </p:txBody>
        </p:sp>
        <p:sp>
          <p:nvSpPr>
            <p:cNvPr id="60" name="Freeform: Shape 59">
              <a:extLst>
                <a:ext uri="{FF2B5EF4-FFF2-40B4-BE49-F238E27FC236}">
                  <a16:creationId xmlns:a16="http://schemas.microsoft.com/office/drawing/2014/main" id="{8D985FB8-06C0-4838-BE8D-2F28989F85A5}"/>
                </a:ext>
              </a:extLst>
            </p:cNvPr>
            <p:cNvSpPr/>
            <p:nvPr/>
          </p:nvSpPr>
          <p:spPr>
            <a:xfrm>
              <a:off x="8519023" y="1002778"/>
              <a:ext cx="231232" cy="221647"/>
            </a:xfrm>
            <a:custGeom>
              <a:avLst/>
              <a:gdLst>
                <a:gd name="connsiteX0" fmla="*/ 152158 w 231232"/>
                <a:gd name="connsiteY0" fmla="*/ 0 h 221647"/>
                <a:gd name="connsiteX1" fmla="*/ 194092 w 231232"/>
                <a:gd name="connsiteY1" fmla="*/ 64697 h 221647"/>
                <a:gd name="connsiteX2" fmla="*/ 231233 w 231232"/>
                <a:gd name="connsiteY2" fmla="*/ 131790 h 221647"/>
                <a:gd name="connsiteX3" fmla="*/ 81471 w 231232"/>
                <a:gd name="connsiteY3" fmla="*/ 221648 h 221647"/>
                <a:gd name="connsiteX4" fmla="*/ 41933 w 231232"/>
                <a:gd name="connsiteY4" fmla="*/ 167733 h 221647"/>
                <a:gd name="connsiteX5" fmla="*/ 0 w 231232"/>
                <a:gd name="connsiteY5" fmla="*/ 117413 h 221647"/>
                <a:gd name="connsiteX6" fmla="*/ 152158 w 231232"/>
                <a:gd name="connsiteY6" fmla="*/ 0 h 22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232" h="221647">
                  <a:moveTo>
                    <a:pt x="152158" y="0"/>
                  </a:moveTo>
                  <a:cubicBezTo>
                    <a:pt x="166535" y="21566"/>
                    <a:pt x="180913" y="43131"/>
                    <a:pt x="194092" y="64697"/>
                  </a:cubicBezTo>
                  <a:cubicBezTo>
                    <a:pt x="207271" y="86263"/>
                    <a:pt x="219252" y="109027"/>
                    <a:pt x="231233" y="131790"/>
                  </a:cubicBezTo>
                  <a:lnTo>
                    <a:pt x="81471" y="221648"/>
                  </a:lnTo>
                  <a:cubicBezTo>
                    <a:pt x="68292" y="203676"/>
                    <a:pt x="56311" y="185705"/>
                    <a:pt x="41933" y="167733"/>
                  </a:cubicBezTo>
                  <a:cubicBezTo>
                    <a:pt x="28755" y="150960"/>
                    <a:pt x="14377" y="134187"/>
                    <a:pt x="0" y="117413"/>
                  </a:cubicBezTo>
                  <a:lnTo>
                    <a:pt x="152158" y="0"/>
                  </a:lnTo>
                  <a:close/>
                </a:path>
              </a:pathLst>
            </a:custGeom>
            <a:solidFill>
              <a:srgbClr val="BCAF82"/>
            </a:solidFill>
            <a:ln w="11980" cap="flat">
              <a:noFill/>
              <a:prstDash val="solid"/>
              <a:miter/>
            </a:ln>
          </p:spPr>
          <p:txBody>
            <a:bodyPr rtlCol="0" anchor="ctr"/>
            <a:lstStyle/>
            <a:p>
              <a:endParaRPr lang="fi-FI"/>
            </a:p>
          </p:txBody>
        </p:sp>
        <p:sp>
          <p:nvSpPr>
            <p:cNvPr id="61" name="Freeform: Shape 60">
              <a:extLst>
                <a:ext uri="{FF2B5EF4-FFF2-40B4-BE49-F238E27FC236}">
                  <a16:creationId xmlns:a16="http://schemas.microsoft.com/office/drawing/2014/main" id="{3A1638CE-648D-4A15-A303-23FAC96F8568}"/>
                </a:ext>
              </a:extLst>
            </p:cNvPr>
            <p:cNvSpPr/>
            <p:nvPr/>
          </p:nvSpPr>
          <p:spPr>
            <a:xfrm>
              <a:off x="8672379" y="1269953"/>
              <a:ext cx="195289" cy="192893"/>
            </a:xfrm>
            <a:custGeom>
              <a:avLst/>
              <a:gdLst>
                <a:gd name="connsiteX0" fmla="*/ 142573 w 195289"/>
                <a:gd name="connsiteY0" fmla="*/ 0 h 192893"/>
                <a:gd name="connsiteX1" fmla="*/ 195289 w 195289"/>
                <a:gd name="connsiteY1" fmla="*/ 136583 h 192893"/>
                <a:gd name="connsiteX2" fmla="*/ 65895 w 195289"/>
                <a:gd name="connsiteY2" fmla="*/ 192893 h 192893"/>
                <a:gd name="connsiteX3" fmla="*/ 0 w 195289"/>
                <a:gd name="connsiteY3" fmla="*/ 69489 h 192893"/>
                <a:gd name="connsiteX4" fmla="*/ 142573 w 195289"/>
                <a:gd name="connsiteY4" fmla="*/ 0 h 19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89" h="192893">
                  <a:moveTo>
                    <a:pt x="142573" y="0"/>
                  </a:moveTo>
                  <a:cubicBezTo>
                    <a:pt x="161743" y="45527"/>
                    <a:pt x="178516" y="91055"/>
                    <a:pt x="195289" y="136583"/>
                  </a:cubicBezTo>
                  <a:lnTo>
                    <a:pt x="65895" y="192893"/>
                  </a:lnTo>
                  <a:cubicBezTo>
                    <a:pt x="44329" y="150960"/>
                    <a:pt x="22763" y="110225"/>
                    <a:pt x="0" y="69489"/>
                  </a:cubicBezTo>
                  <a:lnTo>
                    <a:pt x="142573" y="0"/>
                  </a:lnTo>
                  <a:close/>
                </a:path>
              </a:pathLst>
            </a:custGeom>
            <a:solidFill>
              <a:srgbClr val="BCAF82"/>
            </a:solidFill>
            <a:ln w="11980" cap="flat">
              <a:noFill/>
              <a:prstDash val="solid"/>
              <a:miter/>
            </a:ln>
          </p:spPr>
          <p:txBody>
            <a:bodyPr rtlCol="0" anchor="ctr"/>
            <a:lstStyle/>
            <a:p>
              <a:endParaRPr lang="fi-FI"/>
            </a:p>
          </p:txBody>
        </p:sp>
        <p:sp>
          <p:nvSpPr>
            <p:cNvPr id="62" name="Freeform: Shape 61">
              <a:extLst>
                <a:ext uri="{FF2B5EF4-FFF2-40B4-BE49-F238E27FC236}">
                  <a16:creationId xmlns:a16="http://schemas.microsoft.com/office/drawing/2014/main" id="{62C6956A-CF4E-4AD6-884E-B21048C7A8AA}"/>
                </a:ext>
              </a:extLst>
            </p:cNvPr>
            <p:cNvSpPr/>
            <p:nvPr/>
          </p:nvSpPr>
          <p:spPr>
            <a:xfrm>
              <a:off x="8801774" y="1540722"/>
              <a:ext cx="164139" cy="177318"/>
            </a:xfrm>
            <a:custGeom>
              <a:avLst/>
              <a:gdLst>
                <a:gd name="connsiteX0" fmla="*/ 113819 w 164139"/>
                <a:gd name="connsiteY0" fmla="*/ 0 h 177318"/>
                <a:gd name="connsiteX1" fmla="*/ 164139 w 164139"/>
                <a:gd name="connsiteY1" fmla="*/ 130592 h 177318"/>
                <a:gd name="connsiteX2" fmla="*/ 68292 w 164139"/>
                <a:gd name="connsiteY2" fmla="*/ 177318 h 177318"/>
                <a:gd name="connsiteX3" fmla="*/ 0 w 164139"/>
                <a:gd name="connsiteY3" fmla="*/ 49122 h 177318"/>
                <a:gd name="connsiteX4" fmla="*/ 113819 w 164139"/>
                <a:gd name="connsiteY4" fmla="*/ 0 h 17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39" h="177318">
                  <a:moveTo>
                    <a:pt x="113819" y="0"/>
                  </a:moveTo>
                  <a:cubicBezTo>
                    <a:pt x="129394" y="44329"/>
                    <a:pt x="146168" y="87461"/>
                    <a:pt x="164139" y="130592"/>
                  </a:cubicBezTo>
                  <a:lnTo>
                    <a:pt x="68292" y="177318"/>
                  </a:lnTo>
                  <a:cubicBezTo>
                    <a:pt x="44330" y="135385"/>
                    <a:pt x="21566" y="92253"/>
                    <a:pt x="0" y="49122"/>
                  </a:cubicBezTo>
                  <a:lnTo>
                    <a:pt x="113819" y="0"/>
                  </a:lnTo>
                  <a:close/>
                </a:path>
              </a:pathLst>
            </a:custGeom>
            <a:solidFill>
              <a:srgbClr val="BCAF82"/>
            </a:solidFill>
            <a:ln w="11980" cap="flat">
              <a:noFill/>
              <a:prstDash val="solid"/>
              <a:miter/>
            </a:ln>
          </p:spPr>
          <p:txBody>
            <a:bodyPr rtlCol="0" anchor="ctr"/>
            <a:lstStyle/>
            <a:p>
              <a:endParaRPr lang="fi-FI"/>
            </a:p>
          </p:txBody>
        </p:sp>
        <p:sp>
          <p:nvSpPr>
            <p:cNvPr id="63" name="Freeform: Shape 62">
              <a:extLst>
                <a:ext uri="{FF2B5EF4-FFF2-40B4-BE49-F238E27FC236}">
                  <a16:creationId xmlns:a16="http://schemas.microsoft.com/office/drawing/2014/main" id="{FB63C23D-EA49-45AB-A3C8-63FF7391A404}"/>
                </a:ext>
              </a:extLst>
            </p:cNvPr>
            <p:cNvSpPr/>
            <p:nvPr/>
          </p:nvSpPr>
          <p:spPr>
            <a:xfrm>
              <a:off x="8947941" y="1797114"/>
              <a:ext cx="147365" cy="162940"/>
            </a:xfrm>
            <a:custGeom>
              <a:avLst/>
              <a:gdLst>
                <a:gd name="connsiteX0" fmla="*/ 76678 w 147365"/>
                <a:gd name="connsiteY0" fmla="*/ 0 h 162940"/>
                <a:gd name="connsiteX1" fmla="*/ 147366 w 147365"/>
                <a:gd name="connsiteY1" fmla="*/ 118611 h 162940"/>
                <a:gd name="connsiteX2" fmla="*/ 89857 w 147365"/>
                <a:gd name="connsiteY2" fmla="*/ 162941 h 162940"/>
                <a:gd name="connsiteX3" fmla="*/ 0 w 147365"/>
                <a:gd name="connsiteY3" fmla="*/ 45527 h 162940"/>
                <a:gd name="connsiteX4" fmla="*/ 76678 w 147365"/>
                <a:gd name="connsiteY4" fmla="*/ 0 h 1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65" h="162940">
                  <a:moveTo>
                    <a:pt x="76678" y="0"/>
                  </a:moveTo>
                  <a:cubicBezTo>
                    <a:pt x="98243" y="40735"/>
                    <a:pt x="121007" y="80272"/>
                    <a:pt x="147366" y="118611"/>
                  </a:cubicBezTo>
                  <a:lnTo>
                    <a:pt x="89857" y="162941"/>
                  </a:lnTo>
                  <a:cubicBezTo>
                    <a:pt x="57508" y="125800"/>
                    <a:pt x="27556" y="86263"/>
                    <a:pt x="0" y="45527"/>
                  </a:cubicBezTo>
                  <a:lnTo>
                    <a:pt x="76678" y="0"/>
                  </a:lnTo>
                  <a:close/>
                </a:path>
              </a:pathLst>
            </a:custGeom>
            <a:solidFill>
              <a:srgbClr val="BCAF82"/>
            </a:solidFill>
            <a:ln w="11980" cap="flat">
              <a:noFill/>
              <a:prstDash val="solid"/>
              <a:miter/>
            </a:ln>
          </p:spPr>
          <p:txBody>
            <a:bodyPr rtlCol="0" anchor="ctr"/>
            <a:lstStyle/>
            <a:p>
              <a:endParaRPr lang="fi-FI"/>
            </a:p>
          </p:txBody>
        </p:sp>
        <p:sp>
          <p:nvSpPr>
            <p:cNvPr id="64" name="Freeform: Shape 63">
              <a:extLst>
                <a:ext uri="{FF2B5EF4-FFF2-40B4-BE49-F238E27FC236}">
                  <a16:creationId xmlns:a16="http://schemas.microsoft.com/office/drawing/2014/main" id="{096A85E7-C01B-4B1D-A75D-7EBAA01DD5DD}"/>
                </a:ext>
              </a:extLst>
            </p:cNvPr>
            <p:cNvSpPr/>
            <p:nvPr/>
          </p:nvSpPr>
          <p:spPr>
            <a:xfrm>
              <a:off x="9143231" y="2024752"/>
              <a:ext cx="138978" cy="125799"/>
            </a:xfrm>
            <a:custGeom>
              <a:avLst/>
              <a:gdLst>
                <a:gd name="connsiteX0" fmla="*/ 37141 w 138978"/>
                <a:gd name="connsiteY0" fmla="*/ 0 h 125799"/>
                <a:gd name="connsiteX1" fmla="*/ 86263 w 138978"/>
                <a:gd name="connsiteY1" fmla="*/ 49122 h 125799"/>
                <a:gd name="connsiteX2" fmla="*/ 138979 w 138978"/>
                <a:gd name="connsiteY2" fmla="*/ 94649 h 125799"/>
                <a:gd name="connsiteX3" fmla="*/ 117413 w 138978"/>
                <a:gd name="connsiteY3" fmla="*/ 125800 h 125799"/>
                <a:gd name="connsiteX4" fmla="*/ 57508 w 138978"/>
                <a:gd name="connsiteY4" fmla="*/ 85065 h 125799"/>
                <a:gd name="connsiteX5" fmla="*/ 0 w 138978"/>
                <a:gd name="connsiteY5" fmla="*/ 39537 h 125799"/>
                <a:gd name="connsiteX6" fmla="*/ 37141 w 138978"/>
                <a:gd name="connsiteY6" fmla="*/ 0 h 12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78" h="125799">
                  <a:moveTo>
                    <a:pt x="37141" y="0"/>
                  </a:moveTo>
                  <a:cubicBezTo>
                    <a:pt x="52716" y="16773"/>
                    <a:pt x="69489" y="33547"/>
                    <a:pt x="86263" y="49122"/>
                  </a:cubicBezTo>
                  <a:cubicBezTo>
                    <a:pt x="103036" y="64697"/>
                    <a:pt x="121007" y="80272"/>
                    <a:pt x="138979" y="94649"/>
                  </a:cubicBezTo>
                  <a:lnTo>
                    <a:pt x="117413" y="125800"/>
                  </a:lnTo>
                  <a:cubicBezTo>
                    <a:pt x="97045" y="112621"/>
                    <a:pt x="76678" y="99442"/>
                    <a:pt x="57508" y="85065"/>
                  </a:cubicBezTo>
                  <a:cubicBezTo>
                    <a:pt x="38339" y="70688"/>
                    <a:pt x="19169" y="55112"/>
                    <a:pt x="0" y="39537"/>
                  </a:cubicBezTo>
                  <a:lnTo>
                    <a:pt x="37141" y="0"/>
                  </a:lnTo>
                  <a:close/>
                </a:path>
              </a:pathLst>
            </a:custGeom>
            <a:solidFill>
              <a:srgbClr val="BCAF82"/>
            </a:solidFill>
            <a:ln w="11980" cap="flat">
              <a:noFill/>
              <a:prstDash val="solid"/>
              <a:miter/>
            </a:ln>
          </p:spPr>
          <p:txBody>
            <a:bodyPr rtlCol="0" anchor="ctr"/>
            <a:lstStyle/>
            <a:p>
              <a:endParaRPr lang="fi-FI"/>
            </a:p>
          </p:txBody>
        </p:sp>
        <p:sp>
          <p:nvSpPr>
            <p:cNvPr id="65" name="Freeform: Shape 64">
              <a:extLst>
                <a:ext uri="{FF2B5EF4-FFF2-40B4-BE49-F238E27FC236}">
                  <a16:creationId xmlns:a16="http://schemas.microsoft.com/office/drawing/2014/main" id="{C3134F6B-5A32-4CDE-BB1C-C377CE0B08A4}"/>
                </a:ext>
              </a:extLst>
            </p:cNvPr>
            <p:cNvSpPr/>
            <p:nvPr/>
          </p:nvSpPr>
          <p:spPr>
            <a:xfrm>
              <a:off x="9387641" y="2199674"/>
              <a:ext cx="73084" cy="45527"/>
            </a:xfrm>
            <a:custGeom>
              <a:avLst/>
              <a:gdLst>
                <a:gd name="connsiteX0" fmla="*/ 9585 w 73084"/>
                <a:gd name="connsiteY0" fmla="*/ 0 h 45527"/>
                <a:gd name="connsiteX1" fmla="*/ 73084 w 73084"/>
                <a:gd name="connsiteY1" fmla="*/ 33547 h 45527"/>
                <a:gd name="connsiteX2" fmla="*/ 68292 w 73084"/>
                <a:gd name="connsiteY2" fmla="*/ 45528 h 45527"/>
                <a:gd name="connsiteX3" fmla="*/ 0 w 73084"/>
                <a:gd name="connsiteY3" fmla="*/ 19170 h 45527"/>
                <a:gd name="connsiteX4" fmla="*/ 9585 w 73084"/>
                <a:gd name="connsiteY4" fmla="*/ 0 h 45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4" h="45527">
                  <a:moveTo>
                    <a:pt x="9585" y="0"/>
                  </a:moveTo>
                  <a:cubicBezTo>
                    <a:pt x="29952" y="11981"/>
                    <a:pt x="51519" y="22764"/>
                    <a:pt x="73084" y="33547"/>
                  </a:cubicBezTo>
                  <a:lnTo>
                    <a:pt x="68292" y="45528"/>
                  </a:lnTo>
                  <a:cubicBezTo>
                    <a:pt x="45528" y="38339"/>
                    <a:pt x="22764" y="28754"/>
                    <a:pt x="0" y="19170"/>
                  </a:cubicBezTo>
                  <a:lnTo>
                    <a:pt x="9585" y="0"/>
                  </a:lnTo>
                  <a:close/>
                </a:path>
              </a:pathLst>
            </a:custGeom>
            <a:solidFill>
              <a:srgbClr val="BCAF82"/>
            </a:solidFill>
            <a:ln w="11980" cap="flat">
              <a:noFill/>
              <a:prstDash val="solid"/>
              <a:miter/>
            </a:ln>
          </p:spPr>
          <p:txBody>
            <a:bodyPr rtlCol="0" anchor="ctr"/>
            <a:lstStyle/>
            <a:p>
              <a:endParaRPr lang="fi-FI"/>
            </a:p>
          </p:txBody>
        </p:sp>
        <p:sp>
          <p:nvSpPr>
            <p:cNvPr id="66" name="Freeform: Shape 65">
              <a:extLst>
                <a:ext uri="{FF2B5EF4-FFF2-40B4-BE49-F238E27FC236}">
                  <a16:creationId xmlns:a16="http://schemas.microsoft.com/office/drawing/2014/main" id="{471E89B3-7401-4A26-82C6-2750806B38C0}"/>
                </a:ext>
              </a:extLst>
            </p:cNvPr>
            <p:cNvSpPr/>
            <p:nvPr/>
          </p:nvSpPr>
          <p:spPr>
            <a:xfrm>
              <a:off x="8982686" y="1738408"/>
              <a:ext cx="572689" cy="693696"/>
            </a:xfrm>
            <a:custGeom>
              <a:avLst/>
              <a:gdLst>
                <a:gd name="connsiteX0" fmla="*/ 26358 w 572689"/>
                <a:gd name="connsiteY0" fmla="*/ 693697 h 693696"/>
                <a:gd name="connsiteX1" fmla="*/ 0 w 572689"/>
                <a:gd name="connsiteY1" fmla="*/ 602642 h 693696"/>
                <a:gd name="connsiteX2" fmla="*/ 448088 w 572689"/>
                <a:gd name="connsiteY2" fmla="*/ 470851 h 693696"/>
                <a:gd name="connsiteX3" fmla="*/ 285146 w 572689"/>
                <a:gd name="connsiteY3" fmla="*/ 33547 h 693696"/>
                <a:gd name="connsiteX4" fmla="*/ 373806 w 572689"/>
                <a:gd name="connsiteY4" fmla="*/ 0 h 693696"/>
                <a:gd name="connsiteX5" fmla="*/ 572689 w 572689"/>
                <a:gd name="connsiteY5" fmla="*/ 533152 h 69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9" h="693696">
                  <a:moveTo>
                    <a:pt x="26358" y="693697"/>
                  </a:moveTo>
                  <a:lnTo>
                    <a:pt x="0" y="602642"/>
                  </a:lnTo>
                  <a:lnTo>
                    <a:pt x="448088" y="470851"/>
                  </a:lnTo>
                  <a:lnTo>
                    <a:pt x="285146" y="33547"/>
                  </a:lnTo>
                  <a:lnTo>
                    <a:pt x="373806" y="0"/>
                  </a:lnTo>
                  <a:lnTo>
                    <a:pt x="572689" y="533152"/>
                  </a:lnTo>
                  <a:close/>
                </a:path>
              </a:pathLst>
            </a:custGeom>
            <a:solidFill>
              <a:srgbClr val="BCAF82"/>
            </a:solidFill>
            <a:ln w="11980" cap="flat">
              <a:noFill/>
              <a:prstDash val="solid"/>
              <a:miter/>
            </a:ln>
          </p:spPr>
          <p:txBody>
            <a:bodyPr rtlCol="0" anchor="ctr"/>
            <a:lstStyle/>
            <a:p>
              <a:endParaRPr lang="fi-FI"/>
            </a:p>
          </p:txBody>
        </p:sp>
      </p:grpSp>
      <p:sp>
        <p:nvSpPr>
          <p:cNvPr id="67" name="Text Placeholder 189">
            <a:extLst>
              <a:ext uri="{FF2B5EF4-FFF2-40B4-BE49-F238E27FC236}">
                <a16:creationId xmlns:a16="http://schemas.microsoft.com/office/drawing/2014/main" id="{0484D6A0-9CB4-4D84-90B6-54016999A35C}"/>
              </a:ext>
            </a:extLst>
          </p:cNvPr>
          <p:cNvSpPr txBox="1">
            <a:spLocks/>
          </p:cNvSpPr>
          <p:nvPr/>
        </p:nvSpPr>
        <p:spPr>
          <a:xfrm>
            <a:off x="741396" y="375035"/>
            <a:ext cx="2687888" cy="627743"/>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IMMIGRANT’S SERVICE PATH</a:t>
            </a:r>
          </a:p>
        </p:txBody>
      </p:sp>
      <p:sp>
        <p:nvSpPr>
          <p:cNvPr id="68" name="TextBox 67">
            <a:extLst>
              <a:ext uri="{FF2B5EF4-FFF2-40B4-BE49-F238E27FC236}">
                <a16:creationId xmlns:a16="http://schemas.microsoft.com/office/drawing/2014/main" id="{03440A56-F6ED-48A5-98FB-5C3462E8CC62}"/>
              </a:ext>
            </a:extLst>
          </p:cNvPr>
          <p:cNvSpPr txBox="1"/>
          <p:nvPr/>
        </p:nvSpPr>
        <p:spPr>
          <a:xfrm>
            <a:off x="741396" y="977940"/>
            <a:ext cx="3211799" cy="1061829"/>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rPr>
              <a:t>The service path describes and demonstrates the mandatory actions that people immigrating for work will need to take when moving to Inari, but also the activities that promote commitment and settling in - making Inari their home. </a:t>
            </a:r>
            <a:br>
              <a:rPr lang="en-GB" sz="900">
                <a:latin typeface="Arial" panose="020B0604020202020204" pitchFamily="34" charset="0"/>
                <a:cs typeface="Arial" panose="020B0604020202020204" pitchFamily="34" charset="0"/>
              </a:rPr>
            </a:br>
            <a:r>
              <a:rPr lang="en-GB" sz="900">
                <a:latin typeface="Arial" panose="020B0604020202020204" pitchFamily="34" charset="0"/>
                <a:cs typeface="Arial" panose="020B0604020202020204" pitchFamily="34" charset="0"/>
              </a:rPr>
              <a:t/>
            </a:r>
            <a:br>
              <a:rPr lang="en-GB" sz="900">
                <a:latin typeface="Arial" panose="020B0604020202020204" pitchFamily="34" charset="0"/>
                <a:cs typeface="Arial" panose="020B0604020202020204" pitchFamily="34" charset="0"/>
              </a:rPr>
            </a:br>
            <a:r>
              <a:rPr lang="en-GB" sz="900">
                <a:latin typeface="Arial" panose="020B0604020202020204" pitchFamily="34" charset="0"/>
                <a:cs typeface="Arial" panose="020B0604020202020204" pitchFamily="34" charset="0"/>
              </a:rPr>
              <a:t>The actions are divided into three parts as follows:</a:t>
            </a:r>
          </a:p>
        </p:txBody>
      </p:sp>
      <p:sp>
        <p:nvSpPr>
          <p:cNvPr id="69" name="Text Placeholder 189">
            <a:extLst>
              <a:ext uri="{FF2B5EF4-FFF2-40B4-BE49-F238E27FC236}">
                <a16:creationId xmlns:a16="http://schemas.microsoft.com/office/drawing/2014/main" id="{FF18502D-E5AF-4DD9-BEF5-69B2A06B1266}"/>
              </a:ext>
            </a:extLst>
          </p:cNvPr>
          <p:cNvSpPr txBox="1">
            <a:spLocks/>
          </p:cNvSpPr>
          <p:nvPr/>
        </p:nvSpPr>
        <p:spPr>
          <a:xfrm>
            <a:off x="1423663" y="2165239"/>
            <a:ext cx="2687888"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BEFORE MOVING</a:t>
            </a:r>
          </a:p>
        </p:txBody>
      </p:sp>
      <p:sp>
        <p:nvSpPr>
          <p:cNvPr id="70" name="Text Placeholder 189">
            <a:extLst>
              <a:ext uri="{FF2B5EF4-FFF2-40B4-BE49-F238E27FC236}">
                <a16:creationId xmlns:a16="http://schemas.microsoft.com/office/drawing/2014/main" id="{E1345C9D-0E48-4C0A-A047-BCE86A26ADED}"/>
              </a:ext>
            </a:extLst>
          </p:cNvPr>
          <p:cNvSpPr txBox="1">
            <a:spLocks/>
          </p:cNvSpPr>
          <p:nvPr/>
        </p:nvSpPr>
        <p:spPr>
          <a:xfrm>
            <a:off x="1432704" y="2693599"/>
            <a:ext cx="3264706"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DURING THE FIRST MONTHS</a:t>
            </a:r>
          </a:p>
        </p:txBody>
      </p:sp>
      <p:sp>
        <p:nvSpPr>
          <p:cNvPr id="71" name="Text Placeholder 189">
            <a:extLst>
              <a:ext uri="{FF2B5EF4-FFF2-40B4-BE49-F238E27FC236}">
                <a16:creationId xmlns:a16="http://schemas.microsoft.com/office/drawing/2014/main" id="{4F0E0F98-9514-4DD7-995E-6ED3E6EDD6E7}"/>
              </a:ext>
            </a:extLst>
          </p:cNvPr>
          <p:cNvSpPr txBox="1">
            <a:spLocks/>
          </p:cNvSpPr>
          <p:nvPr/>
        </p:nvSpPr>
        <p:spPr>
          <a:xfrm>
            <a:off x="1432704" y="3217574"/>
            <a:ext cx="2687888"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INTEGRATION</a:t>
            </a:r>
          </a:p>
        </p:txBody>
      </p:sp>
      <p:pic>
        <p:nvPicPr>
          <p:cNvPr id="73" name="Graphic 72">
            <a:extLst>
              <a:ext uri="{FF2B5EF4-FFF2-40B4-BE49-F238E27FC236}">
                <a16:creationId xmlns:a16="http://schemas.microsoft.com/office/drawing/2014/main" id="{9458FC79-8DE3-43F3-8FEB-592FC52CEA1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406062" y="2369412"/>
            <a:ext cx="752475" cy="1552575"/>
          </a:xfrm>
          <a:prstGeom prst="rect">
            <a:avLst/>
          </a:prstGeom>
        </p:spPr>
      </p:pic>
      <p:sp>
        <p:nvSpPr>
          <p:cNvPr id="72" name="TextBox 71">
            <a:extLst>
              <a:ext uri="{FF2B5EF4-FFF2-40B4-BE49-F238E27FC236}">
                <a16:creationId xmlns:a16="http://schemas.microsoft.com/office/drawing/2014/main" id="{BA626F71-880F-430A-B5BB-966E9E28F76D}"/>
              </a:ext>
            </a:extLst>
          </p:cNvPr>
          <p:cNvSpPr txBox="1"/>
          <p:nvPr/>
        </p:nvSpPr>
        <p:spPr>
          <a:xfrm>
            <a:off x="741396" y="3731549"/>
            <a:ext cx="3525804" cy="1338828"/>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rPr>
              <a:t>A person/entity assisting in actions that may require special support has been appointed on the service path. </a:t>
            </a:r>
          </a:p>
          <a:p>
            <a:pPr marL="171450" indent="-171450">
              <a:buFont typeface="Arial" panose="020B0604020202020204" pitchFamily="34" charset="0"/>
              <a:buChar char="•"/>
            </a:pPr>
            <a:r>
              <a:rPr lang="en-GB" sz="900" b="1">
                <a:latin typeface="Arial" panose="020B0604020202020204" pitchFamily="34" charset="0"/>
                <a:cs typeface="Arial" panose="020B0604020202020204" pitchFamily="34" charset="0"/>
              </a:rPr>
              <a:t>Immigration coordinator*</a:t>
            </a:r>
            <a:r>
              <a:rPr lang="en-GB" sz="900">
                <a:latin typeface="Arial" panose="020B0604020202020204" pitchFamily="34" charset="0"/>
                <a:cs typeface="Arial" panose="020B0604020202020204" pitchFamily="34" charset="0"/>
              </a:rPr>
              <a:t> takes care of guiding immigrants to the services of the municipality and provides help. An employee of the municipality of Inari.</a:t>
            </a:r>
          </a:p>
          <a:p>
            <a:pPr marL="171450" indent="-171450">
              <a:buFont typeface="Arial" panose="020B0604020202020204" pitchFamily="34" charset="0"/>
              <a:buChar char="•"/>
            </a:pPr>
            <a:r>
              <a:rPr lang="en-GB" sz="900" b="1">
                <a:latin typeface="Arial" panose="020B0604020202020204" pitchFamily="34" charset="0"/>
                <a:cs typeface="Arial" panose="020B0604020202020204" pitchFamily="34" charset="0"/>
              </a:rPr>
              <a:t>Immigration mentor*</a:t>
            </a:r>
            <a:r>
              <a:rPr lang="en-GB" sz="900">
                <a:latin typeface="Arial" panose="020B0604020202020204" pitchFamily="34" charset="0"/>
                <a:cs typeface="Arial" panose="020B0604020202020204" pitchFamily="34" charset="0"/>
              </a:rPr>
              <a:t> is a volunteer support person and mental support for immigrants. </a:t>
            </a:r>
            <a:br>
              <a:rPr lang="en-GB" sz="900">
                <a:latin typeface="Arial" panose="020B0604020202020204" pitchFamily="34" charset="0"/>
                <a:cs typeface="Arial" panose="020B0604020202020204" pitchFamily="34" charset="0"/>
              </a:rPr>
            </a:br>
            <a:r>
              <a:rPr lang="en-GB" sz="900">
                <a:latin typeface="Arial" panose="020B0604020202020204" pitchFamily="34" charset="0"/>
                <a:cs typeface="Arial" panose="020B0604020202020204" pitchFamily="34" charset="0"/>
              </a:rPr>
              <a:t>This mentor could be an Inari local who was either born there or who also immigrated there.</a:t>
            </a:r>
          </a:p>
        </p:txBody>
      </p:sp>
    </p:spTree>
    <p:extLst>
      <p:ext uri="{BB962C8B-B14F-4D97-AF65-F5344CB8AC3E}">
        <p14:creationId xmlns:p14="http://schemas.microsoft.com/office/powerpoint/2010/main" val="159193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2D85398D-5506-48CB-B552-ACDFC83324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65908" y="-256109"/>
            <a:ext cx="10210800" cy="7381017"/>
          </a:xfrm>
          <a:prstGeom prst="rect">
            <a:avLst/>
          </a:prstGeom>
        </p:spPr>
      </p:pic>
      <p:sp>
        <p:nvSpPr>
          <p:cNvPr id="53" name="Text Placeholder 189">
            <a:extLst>
              <a:ext uri="{FF2B5EF4-FFF2-40B4-BE49-F238E27FC236}">
                <a16:creationId xmlns:a16="http://schemas.microsoft.com/office/drawing/2014/main" id="{DB3E48B0-4DA1-4E4F-A264-65EF4B0B1B52}"/>
              </a:ext>
            </a:extLst>
          </p:cNvPr>
          <p:cNvSpPr txBox="1">
            <a:spLocks/>
          </p:cNvSpPr>
          <p:nvPr/>
        </p:nvSpPr>
        <p:spPr>
          <a:xfrm>
            <a:off x="6030649" y="1295002"/>
            <a:ext cx="2020297"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chemeClr val="bg1">
                    <a:lumMod val="95000"/>
                  </a:schemeClr>
                </a:solidFill>
                <a:latin typeface="Arial Black" panose="020B0A04020102020204" pitchFamily="34" charset="0"/>
              </a:rPr>
              <a:t>APPLYING FOR A RESIDENCE PERMIT</a:t>
            </a:r>
          </a:p>
        </p:txBody>
      </p:sp>
      <p:sp>
        <p:nvSpPr>
          <p:cNvPr id="61" name="TextBox 60">
            <a:extLst>
              <a:ext uri="{FF2B5EF4-FFF2-40B4-BE49-F238E27FC236}">
                <a16:creationId xmlns:a16="http://schemas.microsoft.com/office/drawing/2014/main" id="{878CED12-045A-461E-90F3-948599905A8F}"/>
              </a:ext>
            </a:extLst>
          </p:cNvPr>
          <p:cNvSpPr txBox="1"/>
          <p:nvPr/>
        </p:nvSpPr>
        <p:spPr>
          <a:xfrm>
            <a:off x="6057547" y="2294687"/>
            <a:ext cx="1759728" cy="461665"/>
          </a:xfrm>
          <a:prstGeom prst="rect">
            <a:avLst/>
          </a:prstGeom>
          <a:noFill/>
        </p:spPr>
        <p:txBody>
          <a:bodyPr wrap="square" rtlCol="0">
            <a:spAutoFit/>
          </a:bodyPr>
          <a:lstStyle/>
          <a:p>
            <a:r>
              <a:rPr lang="en-GB" sz="1200" b="1" dirty="0">
                <a:solidFill>
                  <a:schemeClr val="bg1">
                    <a:lumMod val="95000"/>
                  </a:schemeClr>
                </a:solidFill>
                <a:latin typeface="Lucida Handwriting" panose="03010101010101010101" pitchFamily="66" charset="0"/>
                <a:cs typeface="Arial" panose="020B0604020202020204" pitchFamily="34" charset="0"/>
              </a:rPr>
              <a:t>I’m coming from </a:t>
            </a:r>
            <a:r>
              <a:rPr lang="en-GB" sz="1200" b="1" dirty="0" smtClean="0">
                <a:solidFill>
                  <a:schemeClr val="bg1">
                    <a:lumMod val="95000"/>
                  </a:schemeClr>
                </a:solidFill>
                <a:latin typeface="Lucida Handwriting" panose="03010101010101010101" pitchFamily="66" charset="0"/>
                <a:cs typeface="Arial" panose="020B0604020202020204" pitchFamily="34" charset="0"/>
              </a:rPr>
              <a:t>outside  the  </a:t>
            </a:r>
            <a:r>
              <a:rPr lang="en-GB" sz="1200" b="1" dirty="0">
                <a:solidFill>
                  <a:schemeClr val="bg1">
                    <a:lumMod val="95000"/>
                  </a:schemeClr>
                </a:solidFill>
                <a:latin typeface="Lucida Handwriting" panose="03010101010101010101" pitchFamily="66" charset="0"/>
                <a:cs typeface="Arial" panose="020B0604020202020204" pitchFamily="34" charset="0"/>
              </a:rPr>
              <a:t>EU</a:t>
            </a:r>
          </a:p>
        </p:txBody>
      </p:sp>
      <p:sp>
        <p:nvSpPr>
          <p:cNvPr id="63" name="Freeform: Shape 62">
            <a:extLst>
              <a:ext uri="{FF2B5EF4-FFF2-40B4-BE49-F238E27FC236}">
                <a16:creationId xmlns:a16="http://schemas.microsoft.com/office/drawing/2014/main" id="{51204C54-ACAB-4750-AE43-9C6629B81EDD}"/>
              </a:ext>
            </a:extLst>
          </p:cNvPr>
          <p:cNvSpPr/>
          <p:nvPr/>
        </p:nvSpPr>
        <p:spPr>
          <a:xfrm>
            <a:off x="6564101" y="3691270"/>
            <a:ext cx="2793305" cy="2751074"/>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66" name="TextBox 65">
            <a:extLst>
              <a:ext uri="{FF2B5EF4-FFF2-40B4-BE49-F238E27FC236}">
                <a16:creationId xmlns:a16="http://schemas.microsoft.com/office/drawing/2014/main" id="{1A6BC66F-962F-4C6D-B2E4-9ADD9FB99320}"/>
              </a:ext>
            </a:extLst>
          </p:cNvPr>
          <p:cNvSpPr txBox="1"/>
          <p:nvPr/>
        </p:nvSpPr>
        <p:spPr>
          <a:xfrm>
            <a:off x="6299567" y="1714757"/>
            <a:ext cx="1700066" cy="461665"/>
          </a:xfrm>
          <a:prstGeom prst="rect">
            <a:avLst/>
          </a:prstGeom>
          <a:noFill/>
        </p:spPr>
        <p:txBody>
          <a:bodyPr wrap="square" rtlCol="0">
            <a:spAutoFit/>
          </a:bodyPr>
          <a:lstStyle/>
          <a:p>
            <a:r>
              <a:rPr lang="en-GB" sz="1200" b="1" dirty="0">
                <a:solidFill>
                  <a:schemeClr val="bg1">
                    <a:lumMod val="95000"/>
                  </a:schemeClr>
                </a:solidFill>
                <a:latin typeface="Lucida Handwriting" panose="03010101010101010101" pitchFamily="66" charset="0"/>
                <a:cs typeface="Arial" panose="020B0604020202020204" pitchFamily="34" charset="0"/>
              </a:rPr>
              <a:t>I’m coming from </a:t>
            </a:r>
            <a:r>
              <a:rPr lang="en-GB" sz="1200" b="1" dirty="0" smtClean="0">
                <a:solidFill>
                  <a:schemeClr val="bg1">
                    <a:lumMod val="95000"/>
                  </a:schemeClr>
                </a:solidFill>
                <a:latin typeface="Lucida Handwriting" panose="03010101010101010101" pitchFamily="66" charset="0"/>
                <a:cs typeface="Arial" panose="020B0604020202020204" pitchFamily="34" charset="0"/>
              </a:rPr>
              <a:t>within  the  </a:t>
            </a:r>
            <a:r>
              <a:rPr lang="en-GB" sz="1200" b="1" dirty="0">
                <a:solidFill>
                  <a:schemeClr val="bg1">
                    <a:lumMod val="95000"/>
                  </a:schemeClr>
                </a:solidFill>
                <a:latin typeface="Lucida Handwriting" panose="03010101010101010101" pitchFamily="66" charset="0"/>
                <a:cs typeface="Arial" panose="020B0604020202020204" pitchFamily="34" charset="0"/>
              </a:rPr>
              <a:t>EU</a:t>
            </a:r>
          </a:p>
        </p:txBody>
      </p:sp>
      <p:sp>
        <p:nvSpPr>
          <p:cNvPr id="68" name="Text Placeholder 189">
            <a:extLst>
              <a:ext uri="{FF2B5EF4-FFF2-40B4-BE49-F238E27FC236}">
                <a16:creationId xmlns:a16="http://schemas.microsoft.com/office/drawing/2014/main" id="{3CBA4CE0-6174-486B-96F2-438DEDDC7DBC}"/>
              </a:ext>
            </a:extLst>
          </p:cNvPr>
          <p:cNvSpPr txBox="1">
            <a:spLocks/>
          </p:cNvSpPr>
          <p:nvPr/>
        </p:nvSpPr>
        <p:spPr>
          <a:xfrm>
            <a:off x="6608423" y="3691270"/>
            <a:ext cx="2428067" cy="26876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MIGRI</a:t>
            </a:r>
          </a:p>
        </p:txBody>
      </p:sp>
      <p:cxnSp>
        <p:nvCxnSpPr>
          <p:cNvPr id="75" name="Straight Connector 74">
            <a:extLst>
              <a:ext uri="{FF2B5EF4-FFF2-40B4-BE49-F238E27FC236}">
                <a16:creationId xmlns:a16="http://schemas.microsoft.com/office/drawing/2014/main" id="{B28064CD-D20A-4492-9B14-11BD1FD434F9}"/>
              </a:ext>
            </a:extLst>
          </p:cNvPr>
          <p:cNvCxnSpPr>
            <a:cxnSpLocks/>
          </p:cNvCxnSpPr>
          <p:nvPr/>
        </p:nvCxnSpPr>
        <p:spPr>
          <a:xfrm>
            <a:off x="7912044" y="1919103"/>
            <a:ext cx="1382530" cy="0"/>
          </a:xfrm>
          <a:prstGeom prst="line">
            <a:avLst/>
          </a:prstGeom>
          <a:ln w="57150" cap="rnd">
            <a:solidFill>
              <a:srgbClr val="BBAE8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EACADD93-B7DA-470B-B0E1-0F5BFBC8A6C0}"/>
              </a:ext>
            </a:extLst>
          </p:cNvPr>
          <p:cNvSpPr/>
          <p:nvPr/>
        </p:nvSpPr>
        <p:spPr>
          <a:xfrm>
            <a:off x="5442611" y="557666"/>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4" name="Connector: Elbow 103">
            <a:extLst>
              <a:ext uri="{FF2B5EF4-FFF2-40B4-BE49-F238E27FC236}">
                <a16:creationId xmlns:a16="http://schemas.microsoft.com/office/drawing/2014/main" id="{CB18DE47-49F3-4440-8564-15622D10C51F}"/>
              </a:ext>
            </a:extLst>
          </p:cNvPr>
          <p:cNvCxnSpPr>
            <a:cxnSpLocks/>
            <a:stCxn id="53" idx="1"/>
            <a:endCxn id="100" idx="4"/>
          </p:cNvCxnSpPr>
          <p:nvPr/>
        </p:nvCxnSpPr>
        <p:spPr>
          <a:xfrm rot="10800000">
            <a:off x="5619153" y="910747"/>
            <a:ext cx="411497" cy="602308"/>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113" name="Text Placeholder 189">
            <a:extLst>
              <a:ext uri="{FF2B5EF4-FFF2-40B4-BE49-F238E27FC236}">
                <a16:creationId xmlns:a16="http://schemas.microsoft.com/office/drawing/2014/main" id="{7DD873CD-E0BA-45D5-902A-8EF4D7457AA1}"/>
              </a:ext>
            </a:extLst>
          </p:cNvPr>
          <p:cNvSpPr txBox="1">
            <a:spLocks/>
          </p:cNvSpPr>
          <p:nvPr/>
        </p:nvSpPr>
        <p:spPr>
          <a:xfrm>
            <a:off x="207712" y="539617"/>
            <a:ext cx="1124591"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a:solidFill>
                  <a:schemeClr val="bg1"/>
                </a:solidFill>
                <a:latin typeface="Arial Black" panose="020B0A04020102020204" pitchFamily="34" charset="0"/>
              </a:rPr>
              <a:t>BEFORE MOVING</a:t>
            </a:r>
          </a:p>
        </p:txBody>
      </p:sp>
      <p:sp>
        <p:nvSpPr>
          <p:cNvPr id="29" name="Text Placeholder 189">
            <a:extLst>
              <a:ext uri="{FF2B5EF4-FFF2-40B4-BE49-F238E27FC236}">
                <a16:creationId xmlns:a16="http://schemas.microsoft.com/office/drawing/2014/main" id="{C1D260FA-3ADB-41A8-8F15-6DCC436231FA}"/>
              </a:ext>
            </a:extLst>
          </p:cNvPr>
          <p:cNvSpPr txBox="1">
            <a:spLocks/>
          </p:cNvSpPr>
          <p:nvPr/>
        </p:nvSpPr>
        <p:spPr>
          <a:xfrm>
            <a:off x="7338689" y="5733249"/>
            <a:ext cx="1697801" cy="55831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dirty="0"/>
              <a:t>EMPLOYMENT AND RECRUITMENT COMPANY</a:t>
            </a:r>
          </a:p>
        </p:txBody>
      </p:sp>
      <p:sp>
        <p:nvSpPr>
          <p:cNvPr id="35" name="Text Placeholder 189">
            <a:extLst>
              <a:ext uri="{FF2B5EF4-FFF2-40B4-BE49-F238E27FC236}">
                <a16:creationId xmlns:a16="http://schemas.microsoft.com/office/drawing/2014/main" id="{B335171E-0759-425D-8B7E-9AFE71C75B48}"/>
              </a:ext>
            </a:extLst>
          </p:cNvPr>
          <p:cNvSpPr txBox="1">
            <a:spLocks/>
          </p:cNvSpPr>
          <p:nvPr/>
        </p:nvSpPr>
        <p:spPr>
          <a:xfrm>
            <a:off x="1121042" y="2367833"/>
            <a:ext cx="2137277"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chemeClr val="bg1">
                    <a:lumMod val="95000"/>
                  </a:schemeClr>
                </a:solidFill>
                <a:latin typeface="Arial Black" panose="020B0A04020102020204" pitchFamily="34" charset="0"/>
              </a:rPr>
              <a:t>MAKE INARI YOUR HOME</a:t>
            </a:r>
          </a:p>
        </p:txBody>
      </p:sp>
      <p:sp>
        <p:nvSpPr>
          <p:cNvPr id="36" name="TextBox 35">
            <a:extLst>
              <a:ext uri="{FF2B5EF4-FFF2-40B4-BE49-F238E27FC236}">
                <a16:creationId xmlns:a16="http://schemas.microsoft.com/office/drawing/2014/main" id="{71F51278-D9C2-4E12-AA34-CD0DA346B602}"/>
              </a:ext>
            </a:extLst>
          </p:cNvPr>
          <p:cNvSpPr txBox="1"/>
          <p:nvPr/>
        </p:nvSpPr>
        <p:spPr>
          <a:xfrm>
            <a:off x="1079888" y="2693571"/>
            <a:ext cx="2137271" cy="461665"/>
          </a:xfrm>
          <a:prstGeom prst="rect">
            <a:avLst/>
          </a:prstGeom>
          <a:noFill/>
        </p:spPr>
        <p:txBody>
          <a:bodyPr wrap="square" rtlCol="0">
            <a:spAutoFit/>
          </a:bodyPr>
          <a:lstStyle/>
          <a:p>
            <a:pPr algn="ctr"/>
            <a:r>
              <a:rPr lang="en-GB" sz="1200" b="1">
                <a:solidFill>
                  <a:schemeClr val="bg1">
                    <a:lumMod val="95000"/>
                  </a:schemeClr>
                </a:solidFill>
                <a:latin typeface="Lucida Handwriting" panose="03010101010101010101" pitchFamily="66" charset="0"/>
                <a:cs typeface="Arial" panose="020B0604020202020204" pitchFamily="34" charset="0"/>
              </a:rPr>
              <a:t>All useful information in one place</a:t>
            </a:r>
          </a:p>
        </p:txBody>
      </p:sp>
      <p:sp>
        <p:nvSpPr>
          <p:cNvPr id="37" name="Freeform: Shape 36">
            <a:extLst>
              <a:ext uri="{FF2B5EF4-FFF2-40B4-BE49-F238E27FC236}">
                <a16:creationId xmlns:a16="http://schemas.microsoft.com/office/drawing/2014/main" id="{794A7C23-F971-40B0-8304-4AB6BC1EE244}"/>
              </a:ext>
            </a:extLst>
          </p:cNvPr>
          <p:cNvSpPr/>
          <p:nvPr/>
        </p:nvSpPr>
        <p:spPr>
          <a:xfrm>
            <a:off x="529881" y="3608161"/>
            <a:ext cx="3153856" cy="2592499"/>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38" name="Text Placeholder 189">
            <a:extLst>
              <a:ext uri="{FF2B5EF4-FFF2-40B4-BE49-F238E27FC236}">
                <a16:creationId xmlns:a16="http://schemas.microsoft.com/office/drawing/2014/main" id="{DEDDDAA6-218E-4BBF-9FEA-5D9B7B69C8DF}"/>
              </a:ext>
            </a:extLst>
          </p:cNvPr>
          <p:cNvSpPr txBox="1">
            <a:spLocks/>
          </p:cNvSpPr>
          <p:nvPr/>
        </p:nvSpPr>
        <p:spPr>
          <a:xfrm>
            <a:off x="587652" y="3680063"/>
            <a:ext cx="2687888" cy="23973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MAKE INARI YOUR HOME</a:t>
            </a:r>
          </a:p>
        </p:txBody>
      </p:sp>
      <p:sp>
        <p:nvSpPr>
          <p:cNvPr id="39" name="TextBox 38">
            <a:extLst>
              <a:ext uri="{FF2B5EF4-FFF2-40B4-BE49-F238E27FC236}">
                <a16:creationId xmlns:a16="http://schemas.microsoft.com/office/drawing/2014/main" id="{7568DBC9-B943-4AC5-91ED-5ABE2999CC74}"/>
              </a:ext>
            </a:extLst>
          </p:cNvPr>
          <p:cNvSpPr txBox="1"/>
          <p:nvPr/>
        </p:nvSpPr>
        <p:spPr>
          <a:xfrm>
            <a:off x="592913" y="3881896"/>
            <a:ext cx="3083008" cy="2031325"/>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hlinkClick r:id="rId6"/>
              </a:rPr>
              <a:t>Make Inari Your Home </a:t>
            </a:r>
            <a:r>
              <a:rPr lang="en-GB" sz="900" dirty="0">
                <a:latin typeface="Arial" panose="020B0604020202020204" pitchFamily="34" charset="0"/>
                <a:cs typeface="Arial" panose="020B0604020202020204" pitchFamily="34" charset="0"/>
              </a:rPr>
              <a:t>brings together all the information you need for moving to and settling in Inari. You can find tips and instructions for all phases of this service path and how to take the necessary actions. The VR training package and video material help you get to know Inari, life in the town and what it means being a local even before moving there. In addition to the Make Inari Your Home website, you can learn about the Finnish society through national services such as</a:t>
            </a:r>
            <a:r>
              <a:rPr lang="en-GB" sz="900" dirty="0">
                <a:latin typeface="Arial" panose="020B0604020202020204" pitchFamily="34" charset="0"/>
                <a:cs typeface="Arial" panose="020B0604020202020204" pitchFamily="34" charset="0"/>
                <a:hlinkClick r:id="rId7"/>
              </a:rPr>
              <a:t> Info Finland</a:t>
            </a:r>
            <a:r>
              <a:rPr lang="en-GB" sz="900" dirty="0">
                <a:latin typeface="Arial" panose="020B0604020202020204" pitchFamily="34" charset="0"/>
                <a:cs typeface="Arial" panose="020B0604020202020204" pitchFamily="34" charset="0"/>
              </a:rPr>
              <a:t>.  </a:t>
            </a:r>
          </a:p>
          <a:p>
            <a:endParaRPr lang="fi-FI"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Sámi culture is very present in the life in Inari. You can learn more about the Sámi culture and the current way of life on the websites of the </a:t>
            </a:r>
            <a:r>
              <a:rPr lang="en-GB" sz="900" dirty="0">
                <a:latin typeface="Arial" panose="020B0604020202020204" pitchFamily="34" charset="0"/>
                <a:cs typeface="Arial" panose="020B0604020202020204" pitchFamily="34" charset="0"/>
                <a:hlinkClick r:id="rId8"/>
              </a:rPr>
              <a:t>Sámi Parliament</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hlinkClick r:id="rId9"/>
              </a:rPr>
              <a:t>Siida</a:t>
            </a:r>
            <a:r>
              <a:rPr lang="en-GB" sz="900" dirty="0">
                <a:latin typeface="Arial" panose="020B0604020202020204" pitchFamily="34" charset="0"/>
                <a:cs typeface="Arial" panose="020B0604020202020204" pitchFamily="34" charset="0"/>
              </a:rPr>
              <a:t> and </a:t>
            </a:r>
            <a:r>
              <a:rPr lang="en-GB" sz="900" dirty="0">
                <a:latin typeface="Arial" panose="020B0604020202020204" pitchFamily="34" charset="0"/>
                <a:cs typeface="Arial" panose="020B0604020202020204" pitchFamily="34" charset="0"/>
                <a:hlinkClick r:id="rId10"/>
              </a:rPr>
              <a:t>Sámi Cultural Centre </a:t>
            </a:r>
            <a:r>
              <a:rPr lang="en-GB" sz="900" dirty="0" err="1">
                <a:latin typeface="Arial" panose="020B0604020202020204" pitchFamily="34" charset="0"/>
                <a:cs typeface="Arial" panose="020B0604020202020204" pitchFamily="34" charset="0"/>
                <a:hlinkClick r:id="rId10"/>
              </a:rPr>
              <a:t>Sajos</a:t>
            </a:r>
            <a:r>
              <a:rPr lang="en-GB" sz="900" dirty="0">
                <a:latin typeface="Arial" panose="020B0604020202020204" pitchFamily="34" charset="0"/>
                <a:cs typeface="Arial" panose="020B0604020202020204" pitchFamily="34" charset="0"/>
              </a:rPr>
              <a:t>.</a:t>
            </a:r>
          </a:p>
        </p:txBody>
      </p:sp>
      <p:cxnSp>
        <p:nvCxnSpPr>
          <p:cNvPr id="40" name="Straight Connector 39">
            <a:extLst>
              <a:ext uri="{FF2B5EF4-FFF2-40B4-BE49-F238E27FC236}">
                <a16:creationId xmlns:a16="http://schemas.microsoft.com/office/drawing/2014/main" id="{4CAF8101-1D46-4CBA-9A70-271A8149F7D2}"/>
              </a:ext>
            </a:extLst>
          </p:cNvPr>
          <p:cNvCxnSpPr>
            <a:cxnSpLocks/>
            <a:endCxn id="36" idx="2"/>
          </p:cNvCxnSpPr>
          <p:nvPr/>
        </p:nvCxnSpPr>
        <p:spPr>
          <a:xfrm flipV="1">
            <a:off x="2148524" y="3155236"/>
            <a:ext cx="0" cy="409630"/>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7C85A01-E381-4FD8-9EA7-88D8E3F7F7A6}"/>
              </a:ext>
            </a:extLst>
          </p:cNvPr>
          <p:cNvSpPr/>
          <p:nvPr/>
        </p:nvSpPr>
        <p:spPr>
          <a:xfrm>
            <a:off x="618548" y="1931359"/>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2" name="Connector: Elbow 41">
            <a:extLst>
              <a:ext uri="{FF2B5EF4-FFF2-40B4-BE49-F238E27FC236}">
                <a16:creationId xmlns:a16="http://schemas.microsoft.com/office/drawing/2014/main" id="{DC4D67C5-4F70-413E-A7F5-BD10B4C887C9}"/>
              </a:ext>
            </a:extLst>
          </p:cNvPr>
          <p:cNvCxnSpPr>
            <a:cxnSpLocks/>
            <a:endCxn id="41" idx="4"/>
          </p:cNvCxnSpPr>
          <p:nvPr/>
        </p:nvCxnSpPr>
        <p:spPr>
          <a:xfrm rot="10800000">
            <a:off x="795090" y="2284440"/>
            <a:ext cx="306567" cy="296920"/>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266929E0-9278-4058-B25F-62BDEE76057B}"/>
              </a:ext>
            </a:extLst>
          </p:cNvPr>
          <p:cNvCxnSpPr>
            <a:cxnSpLocks/>
          </p:cNvCxnSpPr>
          <p:nvPr/>
        </p:nvCxnSpPr>
        <p:spPr>
          <a:xfrm rot="16200000" flipV="1">
            <a:off x="7044815" y="2740932"/>
            <a:ext cx="880837" cy="853622"/>
          </a:xfrm>
          <a:prstGeom prst="bentConnector3">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56" name="Text Placeholder 189">
            <a:extLst>
              <a:ext uri="{FF2B5EF4-FFF2-40B4-BE49-F238E27FC236}">
                <a16:creationId xmlns:a16="http://schemas.microsoft.com/office/drawing/2014/main" id="{CDBE4B5C-4F36-423B-B43B-0ABAA48FA31D}"/>
              </a:ext>
            </a:extLst>
          </p:cNvPr>
          <p:cNvSpPr txBox="1">
            <a:spLocks/>
          </p:cNvSpPr>
          <p:nvPr/>
        </p:nvSpPr>
        <p:spPr>
          <a:xfrm>
            <a:off x="7885199" y="2071345"/>
            <a:ext cx="1573754" cy="436106"/>
          </a:xfrm>
          <a:prstGeom prst="rect">
            <a:avLst/>
          </a:prstGeom>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100" i="1" dirty="0">
                <a:solidFill>
                  <a:schemeClr val="bg1">
                    <a:lumMod val="95000"/>
                  </a:schemeClr>
                </a:solidFill>
                <a:latin typeface="Arial Bold" panose="020B0704020202020204" pitchFamily="34" charset="0"/>
                <a:cs typeface="Arial Bold" panose="020B0704020202020204" pitchFamily="34" charset="0"/>
              </a:rPr>
              <a:t>YOU DO NOT NEED A RESIDENCE PERMIT</a:t>
            </a:r>
          </a:p>
        </p:txBody>
      </p:sp>
      <p:sp>
        <p:nvSpPr>
          <p:cNvPr id="67" name="Freeform: Shape 66">
            <a:extLst>
              <a:ext uri="{FF2B5EF4-FFF2-40B4-BE49-F238E27FC236}">
                <a16:creationId xmlns:a16="http://schemas.microsoft.com/office/drawing/2014/main" id="{D4AB6886-6F46-4965-A5A3-44E00B770323}"/>
              </a:ext>
            </a:extLst>
          </p:cNvPr>
          <p:cNvSpPr/>
          <p:nvPr/>
        </p:nvSpPr>
        <p:spPr>
          <a:xfrm>
            <a:off x="3995926" y="3608161"/>
            <a:ext cx="2211667" cy="2592499"/>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70" name="Text Placeholder 189">
            <a:extLst>
              <a:ext uri="{FF2B5EF4-FFF2-40B4-BE49-F238E27FC236}">
                <a16:creationId xmlns:a16="http://schemas.microsoft.com/office/drawing/2014/main" id="{D9B0C5C7-9B73-4DCB-887E-40C5804F7868}"/>
              </a:ext>
            </a:extLst>
          </p:cNvPr>
          <p:cNvSpPr txBox="1">
            <a:spLocks/>
          </p:cNvSpPr>
          <p:nvPr/>
        </p:nvSpPr>
        <p:spPr>
          <a:xfrm>
            <a:off x="4048837" y="3680063"/>
            <a:ext cx="2687888" cy="23973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VACANCIES</a:t>
            </a:r>
          </a:p>
        </p:txBody>
      </p:sp>
      <p:sp>
        <p:nvSpPr>
          <p:cNvPr id="72" name="TextBox 71">
            <a:extLst>
              <a:ext uri="{FF2B5EF4-FFF2-40B4-BE49-F238E27FC236}">
                <a16:creationId xmlns:a16="http://schemas.microsoft.com/office/drawing/2014/main" id="{242AEC1A-8951-426D-84A1-5A4EF68D632C}"/>
              </a:ext>
            </a:extLst>
          </p:cNvPr>
          <p:cNvSpPr txBox="1"/>
          <p:nvPr/>
        </p:nvSpPr>
        <p:spPr>
          <a:xfrm>
            <a:off x="4111544" y="3881896"/>
            <a:ext cx="2028433" cy="2031325"/>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You can find job vacancies in the Inari region on the website of the </a:t>
            </a:r>
            <a:r>
              <a:rPr lang="en-GB" sz="900" dirty="0">
                <a:latin typeface="Arial" panose="020B0604020202020204" pitchFamily="34" charset="0"/>
                <a:cs typeface="Arial" panose="020B0604020202020204" pitchFamily="34" charset="0"/>
                <a:hlinkClick r:id="rId11"/>
              </a:rPr>
              <a:t>municipality of Inari</a:t>
            </a:r>
            <a:r>
              <a:rPr lang="en-GB" sz="900" dirty="0">
                <a:latin typeface="Arial" panose="020B0604020202020204" pitchFamily="34" charset="0"/>
                <a:cs typeface="Arial" panose="020B0604020202020204" pitchFamily="34" charset="0"/>
              </a:rPr>
              <a:t>, on the website of the </a:t>
            </a:r>
            <a:r>
              <a:rPr lang="en-GB" sz="900" dirty="0">
                <a:latin typeface="Arial" panose="020B0604020202020204" pitchFamily="34" charset="0"/>
                <a:cs typeface="Arial" panose="020B0604020202020204" pitchFamily="34" charset="0"/>
                <a:hlinkClick r:id="rId12"/>
              </a:rPr>
              <a:t>EURES employment service network</a:t>
            </a:r>
            <a:r>
              <a:rPr lang="en-GB" sz="900" dirty="0">
                <a:latin typeface="Arial" panose="020B0604020202020204" pitchFamily="34" charset="0"/>
                <a:cs typeface="Arial" panose="020B0604020202020204" pitchFamily="34" charset="0"/>
              </a:rPr>
              <a:t> and by directly contacting a company you are interested in. </a:t>
            </a:r>
          </a:p>
          <a:p>
            <a:endParaRPr lang="fi-FI"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You can also utilise national employment service websites (e.g. Duunitori.fi, Mol.fi, Monster.fi) and personnel service companies operating in the area (e.g. Lapland Staff, Barona Lapland, </a:t>
            </a:r>
            <a:r>
              <a:rPr lang="en-GB" sz="900" dirty="0" err="1">
                <a:latin typeface="Arial" panose="020B0604020202020204" pitchFamily="34" charset="0"/>
                <a:cs typeface="Arial" panose="020B0604020202020204" pitchFamily="34" charset="0"/>
              </a:rPr>
              <a:t>Staffpoint</a:t>
            </a:r>
            <a:r>
              <a:rPr lang="en-GB" sz="900" dirty="0">
                <a:latin typeface="Arial" panose="020B0604020202020204" pitchFamily="34" charset="0"/>
                <a:cs typeface="Arial" panose="020B0604020202020204" pitchFamily="34" charset="0"/>
              </a:rPr>
              <a:t>).</a:t>
            </a:r>
          </a:p>
        </p:txBody>
      </p:sp>
      <p:sp>
        <p:nvSpPr>
          <p:cNvPr id="73" name="Text Placeholder 189">
            <a:extLst>
              <a:ext uri="{FF2B5EF4-FFF2-40B4-BE49-F238E27FC236}">
                <a16:creationId xmlns:a16="http://schemas.microsoft.com/office/drawing/2014/main" id="{F7007A8A-656D-469F-9E6F-BD08C3CC4490}"/>
              </a:ext>
            </a:extLst>
          </p:cNvPr>
          <p:cNvSpPr txBox="1">
            <a:spLocks/>
          </p:cNvSpPr>
          <p:nvPr/>
        </p:nvSpPr>
        <p:spPr>
          <a:xfrm>
            <a:off x="4031151" y="1757548"/>
            <a:ext cx="2137277"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chemeClr val="bg1">
                    <a:lumMod val="95000"/>
                  </a:schemeClr>
                </a:solidFill>
                <a:latin typeface="Arial Black" panose="020B0A04020102020204" pitchFamily="34" charset="0"/>
              </a:rPr>
              <a:t>EMPLOYMENT</a:t>
            </a:r>
          </a:p>
        </p:txBody>
      </p:sp>
      <p:sp>
        <p:nvSpPr>
          <p:cNvPr id="74" name="Oval 73">
            <a:extLst>
              <a:ext uri="{FF2B5EF4-FFF2-40B4-BE49-F238E27FC236}">
                <a16:creationId xmlns:a16="http://schemas.microsoft.com/office/drawing/2014/main" id="{9989E824-274E-483E-8E7E-0B42437F4403}"/>
              </a:ext>
            </a:extLst>
          </p:cNvPr>
          <p:cNvSpPr/>
          <p:nvPr/>
        </p:nvSpPr>
        <p:spPr>
          <a:xfrm>
            <a:off x="3296185" y="1299311"/>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6" name="Connector: Elbow 75">
            <a:extLst>
              <a:ext uri="{FF2B5EF4-FFF2-40B4-BE49-F238E27FC236}">
                <a16:creationId xmlns:a16="http://schemas.microsoft.com/office/drawing/2014/main" id="{AAF7DFB0-271E-416F-B582-4E7E2BDE6D4C}"/>
              </a:ext>
            </a:extLst>
          </p:cNvPr>
          <p:cNvCxnSpPr>
            <a:cxnSpLocks/>
            <a:stCxn id="73" idx="1"/>
            <a:endCxn id="74" idx="4"/>
          </p:cNvCxnSpPr>
          <p:nvPr/>
        </p:nvCxnSpPr>
        <p:spPr>
          <a:xfrm rot="10800000">
            <a:off x="3472727" y="1652393"/>
            <a:ext cx="558425" cy="323209"/>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8249DC2-EE90-4D8E-8B43-4CCB180799E1}"/>
              </a:ext>
            </a:extLst>
          </p:cNvPr>
          <p:cNvSpPr txBox="1"/>
          <p:nvPr/>
        </p:nvSpPr>
        <p:spPr>
          <a:xfrm>
            <a:off x="3770857" y="2043539"/>
            <a:ext cx="2137271" cy="461665"/>
          </a:xfrm>
          <a:prstGeom prst="rect">
            <a:avLst/>
          </a:prstGeom>
          <a:noFill/>
        </p:spPr>
        <p:txBody>
          <a:bodyPr wrap="square" rtlCol="0">
            <a:spAutoFit/>
          </a:bodyPr>
          <a:lstStyle/>
          <a:p>
            <a:pPr algn="ctr"/>
            <a:r>
              <a:rPr lang="en-GB" sz="1200" b="1">
                <a:solidFill>
                  <a:schemeClr val="bg1">
                    <a:lumMod val="95000"/>
                  </a:schemeClr>
                </a:solidFill>
                <a:latin typeface="Lucida Handwriting" panose="03010101010101010101" pitchFamily="66" charset="0"/>
                <a:cs typeface="Arial" panose="020B0604020202020204" pitchFamily="34" charset="0"/>
              </a:rPr>
              <a:t>Where can I find a job in Inari?</a:t>
            </a:r>
          </a:p>
        </p:txBody>
      </p:sp>
      <p:cxnSp>
        <p:nvCxnSpPr>
          <p:cNvPr id="79" name="Straight Connector 78">
            <a:extLst>
              <a:ext uri="{FF2B5EF4-FFF2-40B4-BE49-F238E27FC236}">
                <a16:creationId xmlns:a16="http://schemas.microsoft.com/office/drawing/2014/main" id="{3D784F8C-1C34-4418-9AAC-4CFF5A1AF319}"/>
              </a:ext>
            </a:extLst>
          </p:cNvPr>
          <p:cNvCxnSpPr>
            <a:cxnSpLocks/>
          </p:cNvCxnSpPr>
          <p:nvPr/>
        </p:nvCxnSpPr>
        <p:spPr>
          <a:xfrm flipV="1">
            <a:off x="4907331" y="2505204"/>
            <a:ext cx="0" cy="1059662"/>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F9A881E-AE65-4002-A896-6180D2B5BC0B}"/>
              </a:ext>
            </a:extLst>
          </p:cNvPr>
          <p:cNvSpPr txBox="1"/>
          <p:nvPr/>
        </p:nvSpPr>
        <p:spPr>
          <a:xfrm>
            <a:off x="6608422" y="3865480"/>
            <a:ext cx="2704665" cy="1615827"/>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If you come to Finland for work and you are a citizen of a country other than an EU country or a Nordic country, you need a residence permit. You can apply for a residence permit in advance from </a:t>
            </a:r>
            <a:r>
              <a:rPr lang="en-GB" sz="900" dirty="0" err="1">
                <a:latin typeface="Arial" panose="020B0604020202020204" pitchFamily="34" charset="0"/>
                <a:cs typeface="Arial" panose="020B0604020202020204" pitchFamily="34" charset="0"/>
                <a:hlinkClick r:id="rId13"/>
              </a:rPr>
              <a:t>Migri</a:t>
            </a:r>
            <a:r>
              <a:rPr lang="en-GB" sz="900" dirty="0">
                <a:latin typeface="Arial" panose="020B0604020202020204" pitchFamily="34" charset="0"/>
                <a:cs typeface="Arial" panose="020B0604020202020204" pitchFamily="34" charset="0"/>
              </a:rPr>
              <a:t> on the </a:t>
            </a:r>
            <a:r>
              <a:rPr lang="en-GB" sz="900" dirty="0" err="1">
                <a:latin typeface="Arial" panose="020B0604020202020204" pitchFamily="34" charset="0"/>
                <a:cs typeface="Arial" panose="020B0604020202020204" pitchFamily="34" charset="0"/>
                <a:hlinkClick r:id="rId14"/>
              </a:rPr>
              <a:t>EnterFinland</a:t>
            </a:r>
            <a:r>
              <a:rPr lang="en-GB" sz="900" dirty="0">
                <a:latin typeface="Arial" panose="020B0604020202020204" pitchFamily="34" charset="0"/>
                <a:cs typeface="Arial" panose="020B0604020202020204" pitchFamily="34" charset="0"/>
                <a:hlinkClick r:id="rId14"/>
              </a:rPr>
              <a:t> website</a:t>
            </a:r>
            <a:r>
              <a:rPr lang="en-GB" sz="900" dirty="0">
                <a:latin typeface="Arial" panose="020B0604020202020204" pitchFamily="34" charset="0"/>
                <a:cs typeface="Arial" panose="020B0604020202020204" pitchFamily="34" charset="0"/>
              </a:rPr>
              <a:t> and visit your nearest Finnish mission for identification. Before getting a residence permit, you must have a job in Finland.  </a:t>
            </a:r>
          </a:p>
          <a:p>
            <a:endParaRPr lang="fi-FI"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If you come to Finland with a visa, you must apply for a residence permit from </a:t>
            </a:r>
            <a:r>
              <a:rPr lang="en-GB" sz="900" dirty="0" err="1">
                <a:latin typeface="Arial" panose="020B0604020202020204" pitchFamily="34" charset="0"/>
                <a:cs typeface="Arial" panose="020B0604020202020204" pitchFamily="34" charset="0"/>
              </a:rPr>
              <a:t>Migri</a:t>
            </a:r>
            <a:r>
              <a:rPr lang="en-GB" sz="900" dirty="0">
                <a:latin typeface="Arial" panose="020B0604020202020204" pitchFamily="34" charset="0"/>
                <a:cs typeface="Arial" panose="020B0604020202020204" pitchFamily="34" charset="0"/>
              </a:rPr>
              <a:t> if you want to work in Finland or stay for more than 90 days.</a:t>
            </a:r>
          </a:p>
        </p:txBody>
      </p:sp>
      <p:pic>
        <p:nvPicPr>
          <p:cNvPr id="45" name="Picture 48">
            <a:extLst>
              <a:ext uri="{FF2B5EF4-FFF2-40B4-BE49-F238E27FC236}">
                <a16:creationId xmlns:a16="http://schemas.microsoft.com/office/drawing/2014/main" id="{0EC26DF8-C75D-4B7B-B14D-77BC0DD10D1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73783" y="5666724"/>
            <a:ext cx="621793" cy="624841"/>
          </a:xfrm>
          <a:prstGeom prst="rect">
            <a:avLst/>
          </a:prstGeom>
        </p:spPr>
      </p:pic>
    </p:spTree>
    <p:extLst>
      <p:ext uri="{BB962C8B-B14F-4D97-AF65-F5344CB8AC3E}">
        <p14:creationId xmlns:p14="http://schemas.microsoft.com/office/powerpoint/2010/main" val="330999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51">
            <a:extLst>
              <a:ext uri="{FF2B5EF4-FFF2-40B4-BE49-F238E27FC236}">
                <a16:creationId xmlns:a16="http://schemas.microsoft.com/office/drawing/2014/main" id="{CAF49F06-F196-424B-8B6C-609622DEC1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304800" y="-371723"/>
            <a:ext cx="10210800" cy="7381017"/>
          </a:xfrm>
          <a:prstGeom prst="rect">
            <a:avLst/>
          </a:prstGeom>
        </p:spPr>
      </p:pic>
      <p:sp>
        <p:nvSpPr>
          <p:cNvPr id="3" name="Text Placeholder 189">
            <a:extLst>
              <a:ext uri="{FF2B5EF4-FFF2-40B4-BE49-F238E27FC236}">
                <a16:creationId xmlns:a16="http://schemas.microsoft.com/office/drawing/2014/main" id="{F623E9A5-3AB3-4F4D-8707-B30F6FC208C5}"/>
              </a:ext>
            </a:extLst>
          </p:cNvPr>
          <p:cNvSpPr txBox="1">
            <a:spLocks/>
          </p:cNvSpPr>
          <p:nvPr/>
        </p:nvSpPr>
        <p:spPr>
          <a:xfrm>
            <a:off x="867953" y="2222661"/>
            <a:ext cx="2687888"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Black" panose="020B0A04020102020204" pitchFamily="34" charset="0"/>
              </a:rPr>
              <a:t>HOUSING OPTIONS</a:t>
            </a:r>
          </a:p>
        </p:txBody>
      </p:sp>
      <p:sp>
        <p:nvSpPr>
          <p:cNvPr id="4" name="TextBox 3">
            <a:extLst>
              <a:ext uri="{FF2B5EF4-FFF2-40B4-BE49-F238E27FC236}">
                <a16:creationId xmlns:a16="http://schemas.microsoft.com/office/drawing/2014/main" id="{C1DE1B56-5EEA-4459-AADF-2E0964EBAF39}"/>
              </a:ext>
            </a:extLst>
          </p:cNvPr>
          <p:cNvSpPr txBox="1"/>
          <p:nvPr/>
        </p:nvSpPr>
        <p:spPr>
          <a:xfrm>
            <a:off x="734518" y="2531951"/>
            <a:ext cx="1889097" cy="276999"/>
          </a:xfrm>
          <a:prstGeom prst="rect">
            <a:avLst/>
          </a:prstGeom>
          <a:noFill/>
        </p:spPr>
        <p:txBody>
          <a:bodyPr wrap="square" rtlCol="0">
            <a:spAutoFit/>
          </a:bodyPr>
          <a:lstStyle/>
          <a:p>
            <a:pPr algn="ctr"/>
            <a:r>
              <a:rPr lang="en-GB" sz="1200" b="1" dirty="0">
                <a:latin typeface="Lucida Handwriting" panose="03010101010101010101" pitchFamily="66" charset="0"/>
                <a:cs typeface="Arial" panose="020B0604020202020204" pitchFamily="34" charset="0"/>
              </a:rPr>
              <a:t>New home in Inari</a:t>
            </a:r>
          </a:p>
        </p:txBody>
      </p:sp>
      <p:sp>
        <p:nvSpPr>
          <p:cNvPr id="5" name="Freeform: Shape 4">
            <a:extLst>
              <a:ext uri="{FF2B5EF4-FFF2-40B4-BE49-F238E27FC236}">
                <a16:creationId xmlns:a16="http://schemas.microsoft.com/office/drawing/2014/main" id="{25046B01-BFC6-4E2A-A779-4531FB512632}"/>
              </a:ext>
            </a:extLst>
          </p:cNvPr>
          <p:cNvSpPr/>
          <p:nvPr/>
        </p:nvSpPr>
        <p:spPr>
          <a:xfrm>
            <a:off x="314484" y="2922128"/>
            <a:ext cx="3363828" cy="3809111"/>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9" name="Text Placeholder 189">
            <a:extLst>
              <a:ext uri="{FF2B5EF4-FFF2-40B4-BE49-F238E27FC236}">
                <a16:creationId xmlns:a16="http://schemas.microsoft.com/office/drawing/2014/main" id="{A9A74B32-1FC4-4EDE-AEBC-A4A308EEE037}"/>
              </a:ext>
            </a:extLst>
          </p:cNvPr>
          <p:cNvSpPr txBox="1">
            <a:spLocks/>
          </p:cNvSpPr>
          <p:nvPr/>
        </p:nvSpPr>
        <p:spPr>
          <a:xfrm>
            <a:off x="358131" y="2988258"/>
            <a:ext cx="3302176"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HOUSING PROVIDERS:</a:t>
            </a:r>
          </a:p>
        </p:txBody>
      </p:sp>
      <p:sp>
        <p:nvSpPr>
          <p:cNvPr id="10" name="TextBox 9">
            <a:extLst>
              <a:ext uri="{FF2B5EF4-FFF2-40B4-BE49-F238E27FC236}">
                <a16:creationId xmlns:a16="http://schemas.microsoft.com/office/drawing/2014/main" id="{E83516F9-CBB1-477E-AADE-1BA98D022DAB}"/>
              </a:ext>
            </a:extLst>
          </p:cNvPr>
          <p:cNvSpPr txBox="1"/>
          <p:nvPr/>
        </p:nvSpPr>
        <p:spPr>
          <a:xfrm>
            <a:off x="337761" y="3168730"/>
            <a:ext cx="3302176" cy="784830"/>
          </a:xfrm>
          <a:prstGeom prst="rect">
            <a:avLst/>
          </a:prstGeom>
          <a:noFill/>
        </p:spPr>
        <p:txBody>
          <a:bodyPr wrap="square" rtlCol="0">
            <a:spAutoFit/>
          </a:bodyPr>
          <a:lstStyle/>
          <a:p>
            <a:r>
              <a:rPr lang="en-GB" sz="900" b="1" dirty="0">
                <a:latin typeface="Arial" panose="020B0604020202020204" pitchFamily="34" charset="0"/>
                <a:cs typeface="Arial" panose="020B0604020202020204" pitchFamily="34" charset="0"/>
              </a:rPr>
              <a:t>Rental housing: </a:t>
            </a:r>
            <a:r>
              <a:rPr lang="en-GB" sz="900" dirty="0" err="1">
                <a:latin typeface="Arial" panose="020B0604020202020204" pitchFamily="34" charset="0"/>
                <a:cs typeface="Arial" panose="020B0604020202020204" pitchFamily="34" charset="0"/>
                <a:hlinkClick r:id="rId6"/>
              </a:rPr>
              <a:t>Inarin</a:t>
            </a:r>
            <a:r>
              <a:rPr lang="en-GB" sz="900" dirty="0">
                <a:latin typeface="Arial" panose="020B0604020202020204" pitchFamily="34" charset="0"/>
                <a:cs typeface="Arial" panose="020B0604020202020204" pitchFamily="34" charset="0"/>
                <a:hlinkClick r:id="rId6"/>
              </a:rPr>
              <a:t> </a:t>
            </a:r>
            <a:r>
              <a:rPr lang="en-GB" sz="900" dirty="0" err="1">
                <a:latin typeface="Arial" panose="020B0604020202020204" pitchFamily="34" charset="0"/>
                <a:cs typeface="Arial" panose="020B0604020202020204" pitchFamily="34" charset="0"/>
                <a:hlinkClick r:id="rId6"/>
              </a:rPr>
              <a:t>vuokra-asunnot</a:t>
            </a:r>
            <a:r>
              <a:rPr lang="en-GB" sz="900" dirty="0">
                <a:latin typeface="Arial" panose="020B0604020202020204" pitchFamily="34" charset="0"/>
                <a:cs typeface="Arial" panose="020B0604020202020204" pitchFamily="34" charset="0"/>
                <a:hlinkClick r:id="rId6"/>
              </a:rPr>
              <a:t> Oy</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Bilto.Oy</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Ivalon</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vuokra-asunnot</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Kalottikeskus</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Rakennusliike</a:t>
            </a:r>
            <a:r>
              <a:rPr lang="en-GB" sz="900" dirty="0">
                <a:latin typeface="Arial" panose="020B0604020202020204" pitchFamily="34" charset="0"/>
                <a:cs typeface="Arial" panose="020B0604020202020204" pitchFamily="34" charset="0"/>
              </a:rPr>
              <a:t> Holmberg Oy, </a:t>
            </a:r>
            <a:r>
              <a:rPr lang="en-GB" sz="900" dirty="0" err="1">
                <a:latin typeface="Arial" panose="020B0604020202020204" pitchFamily="34" charset="0"/>
                <a:cs typeface="Arial" panose="020B0604020202020204" pitchFamily="34" charset="0"/>
              </a:rPr>
              <a:t>Sorakukkola</a:t>
            </a:r>
            <a:r>
              <a:rPr lang="en-GB" sz="900" dirty="0">
                <a:latin typeface="Arial" panose="020B0604020202020204" pitchFamily="34" charset="0"/>
                <a:cs typeface="Arial" panose="020B0604020202020204" pitchFamily="34" charset="0"/>
              </a:rPr>
              <a:t> Oy, </a:t>
            </a:r>
            <a:r>
              <a:rPr lang="en-GB" sz="900" dirty="0" err="1">
                <a:latin typeface="Arial" panose="020B0604020202020204" pitchFamily="34" charset="0"/>
                <a:cs typeface="Arial" panose="020B0604020202020204" pitchFamily="34" charset="0"/>
              </a:rPr>
              <a:t>Uni</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Kodit</a:t>
            </a:r>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If you’re looking to buy property: </a:t>
            </a:r>
            <a:r>
              <a:rPr lang="en-GB" sz="900" dirty="0" err="1">
                <a:latin typeface="Arial" panose="020B0604020202020204" pitchFamily="34" charset="0"/>
                <a:cs typeface="Arial" panose="020B0604020202020204" pitchFamily="34" charset="0"/>
              </a:rPr>
              <a:t>Inaritalot</a:t>
            </a:r>
            <a:r>
              <a:rPr lang="en-GB" sz="900" dirty="0">
                <a:latin typeface="Arial" panose="020B0604020202020204" pitchFamily="34" charset="0"/>
                <a:cs typeface="Arial" panose="020B0604020202020204" pitchFamily="34" charset="0"/>
              </a:rPr>
              <a:t> Oy (constructors), </a:t>
            </a:r>
            <a:r>
              <a:rPr lang="en-GB" sz="900" dirty="0" err="1">
                <a:latin typeface="Arial" panose="020B0604020202020204" pitchFamily="34" charset="0"/>
                <a:cs typeface="Arial" panose="020B0604020202020204" pitchFamily="34" charset="0"/>
              </a:rPr>
              <a:t>Kiinteistömaailma</a:t>
            </a:r>
            <a:r>
              <a:rPr lang="en-GB" sz="900" dirty="0">
                <a:latin typeface="Arial" panose="020B0604020202020204" pitchFamily="34" charset="0"/>
                <a:cs typeface="Arial" panose="020B0604020202020204" pitchFamily="34" charset="0"/>
              </a:rPr>
              <a:t> Ivalo (real estate agent)</a:t>
            </a:r>
          </a:p>
        </p:txBody>
      </p:sp>
      <p:sp>
        <p:nvSpPr>
          <p:cNvPr id="16" name="Text Placeholder 189">
            <a:extLst>
              <a:ext uri="{FF2B5EF4-FFF2-40B4-BE49-F238E27FC236}">
                <a16:creationId xmlns:a16="http://schemas.microsoft.com/office/drawing/2014/main" id="{04DB8C29-E3F5-416F-94F9-3788A7B2932C}"/>
              </a:ext>
            </a:extLst>
          </p:cNvPr>
          <p:cNvSpPr txBox="1">
            <a:spLocks/>
          </p:cNvSpPr>
          <p:nvPr/>
        </p:nvSpPr>
        <p:spPr>
          <a:xfrm>
            <a:off x="4534156" y="1306998"/>
            <a:ext cx="1457370" cy="69074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Black" panose="020B0A04020102020204" pitchFamily="34" charset="0"/>
              </a:rPr>
              <a:t>SERVICES FOR FAMILIES WITH CHILDREN</a:t>
            </a:r>
          </a:p>
        </p:txBody>
      </p:sp>
      <p:sp>
        <p:nvSpPr>
          <p:cNvPr id="22" name="Oval 21">
            <a:extLst>
              <a:ext uri="{FF2B5EF4-FFF2-40B4-BE49-F238E27FC236}">
                <a16:creationId xmlns:a16="http://schemas.microsoft.com/office/drawing/2014/main" id="{0131B246-C17D-4019-ADD8-A70AF6EB5222}"/>
              </a:ext>
            </a:extLst>
          </p:cNvPr>
          <p:cNvSpPr/>
          <p:nvPr/>
        </p:nvSpPr>
        <p:spPr>
          <a:xfrm>
            <a:off x="356354" y="1900430"/>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2">
            <a:extLst>
              <a:ext uri="{FF2B5EF4-FFF2-40B4-BE49-F238E27FC236}">
                <a16:creationId xmlns:a16="http://schemas.microsoft.com/office/drawing/2014/main" id="{2D7CBD6B-E0A3-473E-9D24-495AA4809A73}"/>
              </a:ext>
            </a:extLst>
          </p:cNvPr>
          <p:cNvSpPr/>
          <p:nvPr/>
        </p:nvSpPr>
        <p:spPr>
          <a:xfrm>
            <a:off x="4057950" y="864226"/>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4" name="Connector: Elbow 23">
            <a:extLst>
              <a:ext uri="{FF2B5EF4-FFF2-40B4-BE49-F238E27FC236}">
                <a16:creationId xmlns:a16="http://schemas.microsoft.com/office/drawing/2014/main" id="{B4B737F8-6FD4-4C90-8E49-6F1B5606508E}"/>
              </a:ext>
            </a:extLst>
          </p:cNvPr>
          <p:cNvCxnSpPr>
            <a:cxnSpLocks/>
            <a:stCxn id="16" idx="1"/>
            <a:endCxn id="23" idx="4"/>
          </p:cNvCxnSpPr>
          <p:nvPr/>
        </p:nvCxnSpPr>
        <p:spPr>
          <a:xfrm rot="10800000">
            <a:off x="4234492" y="1217307"/>
            <a:ext cx="299665" cy="435064"/>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A826984-B5E9-4A56-8DE6-4014A8B5A752}"/>
              </a:ext>
            </a:extLst>
          </p:cNvPr>
          <p:cNvCxnSpPr>
            <a:cxnSpLocks/>
            <a:stCxn id="3" idx="1"/>
            <a:endCxn id="22" idx="4"/>
          </p:cNvCxnSpPr>
          <p:nvPr/>
        </p:nvCxnSpPr>
        <p:spPr>
          <a:xfrm rot="10800000">
            <a:off x="532895" y="2253512"/>
            <a:ext cx="335058" cy="187203"/>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1F44F24E-B24E-4379-8C42-657BB7479A63}"/>
              </a:ext>
            </a:extLst>
          </p:cNvPr>
          <p:cNvSpPr/>
          <p:nvPr/>
        </p:nvSpPr>
        <p:spPr>
          <a:xfrm>
            <a:off x="3851187" y="2197518"/>
            <a:ext cx="3231982" cy="4531741"/>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29" name="Text Placeholder 189">
            <a:extLst>
              <a:ext uri="{FF2B5EF4-FFF2-40B4-BE49-F238E27FC236}">
                <a16:creationId xmlns:a16="http://schemas.microsoft.com/office/drawing/2014/main" id="{1B93D618-ACC5-4B28-A3E6-4EC02CC3EB19}"/>
              </a:ext>
            </a:extLst>
          </p:cNvPr>
          <p:cNvSpPr txBox="1">
            <a:spLocks/>
          </p:cNvSpPr>
          <p:nvPr/>
        </p:nvSpPr>
        <p:spPr>
          <a:xfrm>
            <a:off x="3907925" y="2333116"/>
            <a:ext cx="2873202"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MUNICIPALITY of INARI</a:t>
            </a:r>
          </a:p>
        </p:txBody>
      </p:sp>
      <p:sp>
        <p:nvSpPr>
          <p:cNvPr id="30" name="TextBox 29">
            <a:extLst>
              <a:ext uri="{FF2B5EF4-FFF2-40B4-BE49-F238E27FC236}">
                <a16:creationId xmlns:a16="http://schemas.microsoft.com/office/drawing/2014/main" id="{1F36C05C-FFED-45E9-9732-8181A4405DA6}"/>
              </a:ext>
            </a:extLst>
          </p:cNvPr>
          <p:cNvSpPr txBox="1"/>
          <p:nvPr/>
        </p:nvSpPr>
        <p:spPr>
          <a:xfrm>
            <a:off x="3901951" y="2478954"/>
            <a:ext cx="3119158" cy="923330"/>
          </a:xfrm>
          <a:prstGeom prst="rect">
            <a:avLst/>
          </a:prstGeom>
          <a:noFill/>
        </p:spPr>
        <p:txBody>
          <a:bodyPr wrap="square" rtlCol="0">
            <a:spAutoFit/>
          </a:bodyPr>
          <a:lstStyle/>
          <a:p>
            <a:pPr algn="just"/>
            <a:r>
              <a:rPr lang="en-GB" sz="900" dirty="0">
                <a:latin typeface="Arial" panose="020B0604020202020204" pitchFamily="34" charset="0"/>
                <a:cs typeface="Arial" panose="020B0604020202020204" pitchFamily="34" charset="0"/>
              </a:rPr>
              <a:t>You can find information on municipal services on the website of the municipality of </a:t>
            </a:r>
            <a:r>
              <a:rPr lang="en-GB" sz="900" dirty="0">
                <a:latin typeface="Arial" panose="020B0604020202020204" pitchFamily="34" charset="0"/>
                <a:cs typeface="Arial" panose="020B0604020202020204" pitchFamily="34" charset="0"/>
                <a:hlinkClick r:id="rId7"/>
              </a:rPr>
              <a:t>Inari</a:t>
            </a:r>
            <a:r>
              <a:rPr lang="en-GB" sz="900" dirty="0">
                <a:latin typeface="Arial" panose="020B0604020202020204" pitchFamily="34" charset="0"/>
                <a:cs typeface="Arial" panose="020B0604020202020204" pitchFamily="34" charset="0"/>
              </a:rPr>
              <a:t>. When moving to a municipality for a longer period of time, contact the municipal school and early childhood education and care services to arrange day care and education for your children.</a:t>
            </a:r>
          </a:p>
        </p:txBody>
      </p:sp>
      <p:sp>
        <p:nvSpPr>
          <p:cNvPr id="31" name="Freeform: Shape 30">
            <a:extLst>
              <a:ext uri="{FF2B5EF4-FFF2-40B4-BE49-F238E27FC236}">
                <a16:creationId xmlns:a16="http://schemas.microsoft.com/office/drawing/2014/main" id="{FDF63787-310B-4335-9E48-339037C86E19}"/>
              </a:ext>
            </a:extLst>
          </p:cNvPr>
          <p:cNvSpPr/>
          <p:nvPr/>
        </p:nvSpPr>
        <p:spPr>
          <a:xfrm>
            <a:off x="7207428" y="2332378"/>
            <a:ext cx="2391195" cy="4327769"/>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34" name="Text Placeholder 189">
            <a:extLst>
              <a:ext uri="{FF2B5EF4-FFF2-40B4-BE49-F238E27FC236}">
                <a16:creationId xmlns:a16="http://schemas.microsoft.com/office/drawing/2014/main" id="{46EBD043-1049-41D1-AD37-17FCC20BAB8F}"/>
              </a:ext>
            </a:extLst>
          </p:cNvPr>
          <p:cNvSpPr txBox="1">
            <a:spLocks/>
          </p:cNvSpPr>
          <p:nvPr/>
        </p:nvSpPr>
        <p:spPr>
          <a:xfrm>
            <a:off x="6817264" y="1184349"/>
            <a:ext cx="2262998" cy="69074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EDUCATION OPPORTUNITIES</a:t>
            </a:r>
          </a:p>
        </p:txBody>
      </p:sp>
      <p:sp>
        <p:nvSpPr>
          <p:cNvPr id="35" name="Oval 34">
            <a:extLst>
              <a:ext uri="{FF2B5EF4-FFF2-40B4-BE49-F238E27FC236}">
                <a16:creationId xmlns:a16="http://schemas.microsoft.com/office/drawing/2014/main" id="{A7A9216D-DD65-4F7A-BBDF-22E629C7ACDB}"/>
              </a:ext>
            </a:extLst>
          </p:cNvPr>
          <p:cNvSpPr/>
          <p:nvPr/>
        </p:nvSpPr>
        <p:spPr>
          <a:xfrm>
            <a:off x="6300536" y="608488"/>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Connector: Elbow 35">
            <a:extLst>
              <a:ext uri="{FF2B5EF4-FFF2-40B4-BE49-F238E27FC236}">
                <a16:creationId xmlns:a16="http://schemas.microsoft.com/office/drawing/2014/main" id="{7A2580A3-DBD0-4DBF-9A5A-46045D2CF65B}"/>
              </a:ext>
            </a:extLst>
          </p:cNvPr>
          <p:cNvCxnSpPr>
            <a:cxnSpLocks/>
            <a:stCxn id="34" idx="1"/>
            <a:endCxn id="35" idx="4"/>
          </p:cNvCxnSpPr>
          <p:nvPr/>
        </p:nvCxnSpPr>
        <p:spPr>
          <a:xfrm rot="10800000">
            <a:off x="6477078" y="961570"/>
            <a:ext cx="340187" cy="568153"/>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39" name="Text Placeholder 189">
            <a:extLst>
              <a:ext uri="{FF2B5EF4-FFF2-40B4-BE49-F238E27FC236}">
                <a16:creationId xmlns:a16="http://schemas.microsoft.com/office/drawing/2014/main" id="{1E65D9C2-490D-4219-8BB3-6BF7A2C7EA55}"/>
              </a:ext>
            </a:extLst>
          </p:cNvPr>
          <p:cNvSpPr txBox="1">
            <a:spLocks/>
          </p:cNvSpPr>
          <p:nvPr/>
        </p:nvSpPr>
        <p:spPr>
          <a:xfrm>
            <a:off x="3879738" y="3343963"/>
            <a:ext cx="3163584" cy="3441301"/>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600"/>
              </a:spcBef>
              <a:buNone/>
            </a:pPr>
            <a:r>
              <a:rPr lang="en-GB" sz="1100" dirty="0" smtClean="0">
                <a:solidFill>
                  <a:srgbClr val="BBAE81"/>
                </a:solidFill>
                <a:latin typeface="Arial Black" panose="020B0A04020102020204" pitchFamily="34" charset="0"/>
              </a:rPr>
              <a:t>SUPPORT FAMILY SERVICES</a:t>
            </a:r>
          </a:p>
          <a:p>
            <a:pPr marL="0" lvl="0" indent="0" algn="just" defTabSz="457200">
              <a:lnSpc>
                <a:spcPct val="100000"/>
              </a:lnSpc>
              <a:spcBef>
                <a:spcPts val="600"/>
              </a:spcBef>
              <a:buNone/>
            </a:pPr>
            <a:r>
              <a:rPr lang="en-GB" sz="900" dirty="0" smtClean="0">
                <a:solidFill>
                  <a:prstClr val="black"/>
                </a:solidFill>
              </a:rPr>
              <a:t>For </a:t>
            </a:r>
            <a:r>
              <a:rPr lang="en-GB" sz="900" dirty="0">
                <a:solidFill>
                  <a:prstClr val="black"/>
                </a:solidFill>
              </a:rPr>
              <a:t>more information on support family services, visit the </a:t>
            </a:r>
            <a:r>
              <a:rPr lang="en-GB" sz="900" dirty="0">
                <a:solidFill>
                  <a:prstClr val="black"/>
                </a:solidFill>
                <a:hlinkClick r:id="rId8"/>
              </a:rPr>
              <a:t>Suomi.fi service</a:t>
            </a:r>
            <a:r>
              <a:rPr lang="en-GB" sz="900" dirty="0">
                <a:solidFill>
                  <a:prstClr val="black"/>
                </a:solidFill>
              </a:rPr>
              <a:t>.</a:t>
            </a:r>
          </a:p>
          <a:p>
            <a:pPr marL="0" indent="0">
              <a:spcBef>
                <a:spcPts val="600"/>
              </a:spcBef>
              <a:buNone/>
            </a:pPr>
            <a:r>
              <a:rPr lang="en-GB" sz="1100" dirty="0" smtClean="0">
                <a:solidFill>
                  <a:srgbClr val="BBAE81"/>
                </a:solidFill>
                <a:latin typeface="Arial Black" panose="020B0A04020102020204" pitchFamily="34" charset="0"/>
              </a:rPr>
              <a:t>PARISH</a:t>
            </a:r>
            <a:endParaRPr lang="en-GB" sz="1100" dirty="0">
              <a:solidFill>
                <a:srgbClr val="BBAE81"/>
              </a:solidFill>
              <a:latin typeface="Arial Black" panose="020B0A04020102020204" pitchFamily="34" charset="0"/>
            </a:endParaRPr>
          </a:p>
          <a:p>
            <a:pPr marL="0" indent="0" algn="just">
              <a:spcBef>
                <a:spcPts val="600"/>
              </a:spcBef>
              <a:buNone/>
            </a:pPr>
            <a:r>
              <a:rPr lang="en-GB" sz="900" dirty="0"/>
              <a:t>The Evangelic-Lutheran </a:t>
            </a:r>
            <a:r>
              <a:rPr lang="en-GB" sz="900" dirty="0">
                <a:hlinkClick r:id="rId9"/>
              </a:rPr>
              <a:t>Parish of Inari</a:t>
            </a:r>
            <a:r>
              <a:rPr lang="en-GB" sz="900" dirty="0"/>
              <a:t> offers support in different situations, including peer group activities, volunteer work, discussion help and financial assistance. Services are held in the parish churches on Sundays, The parish also organises activities for families with children and young people. T</a:t>
            </a:r>
            <a:r>
              <a:rPr lang="en-GB" sz="900" dirty="0" smtClean="0"/>
              <a:t>he </a:t>
            </a:r>
            <a:r>
              <a:rPr lang="en-GB" sz="900" dirty="0"/>
              <a:t>services and other events organised by the parish are open to everyone. </a:t>
            </a:r>
          </a:p>
          <a:p>
            <a:pPr marL="0" indent="0">
              <a:spcBef>
                <a:spcPts val="600"/>
              </a:spcBef>
              <a:buNone/>
            </a:pPr>
            <a:r>
              <a:rPr lang="en-GB" sz="1100" dirty="0">
                <a:solidFill>
                  <a:srgbClr val="BBAE81"/>
                </a:solidFill>
                <a:latin typeface="Arial Black" panose="020B0A04020102020204" pitchFamily="34" charset="0"/>
              </a:rPr>
              <a:t>OTHER RELIGIONS</a:t>
            </a:r>
          </a:p>
          <a:p>
            <a:pPr marL="0" indent="0" algn="just">
              <a:spcBef>
                <a:spcPts val="600"/>
              </a:spcBef>
              <a:buNone/>
            </a:pPr>
            <a:r>
              <a:rPr lang="en-GB" sz="900" dirty="0"/>
              <a:t>Other notable parishes in Inari are the </a:t>
            </a:r>
            <a:r>
              <a:rPr lang="en-GB" sz="900" dirty="0">
                <a:hlinkClick r:id="rId10"/>
              </a:rPr>
              <a:t>Pentecostal Church</a:t>
            </a:r>
            <a:r>
              <a:rPr lang="en-GB" sz="900" dirty="0"/>
              <a:t>, </a:t>
            </a:r>
            <a:r>
              <a:rPr lang="en-GB" sz="900" dirty="0">
                <a:hlinkClick r:id="rId11"/>
              </a:rPr>
              <a:t>Orthodox Church</a:t>
            </a:r>
            <a:r>
              <a:rPr lang="en-GB" sz="900" dirty="0"/>
              <a:t> and </a:t>
            </a:r>
            <a:r>
              <a:rPr lang="en-GB" sz="900" dirty="0" err="1"/>
              <a:t>Jehova's</a:t>
            </a:r>
            <a:r>
              <a:rPr lang="en-GB" sz="900" dirty="0"/>
              <a:t> witnesses.</a:t>
            </a:r>
          </a:p>
          <a:p>
            <a:pPr marL="0" indent="0">
              <a:spcBef>
                <a:spcPts val="600"/>
              </a:spcBef>
              <a:buNone/>
            </a:pPr>
            <a:r>
              <a:rPr lang="en-GB" sz="1100" dirty="0">
                <a:solidFill>
                  <a:srgbClr val="BBAE81"/>
                </a:solidFill>
                <a:latin typeface="Arial Black" panose="020B0A04020102020204" pitchFamily="34" charset="0"/>
              </a:rPr>
              <a:t>THE MANNERHEIM LEAGUE FOR CHILD WELFARE IN IVALO (MLL)</a:t>
            </a:r>
          </a:p>
          <a:p>
            <a:pPr marL="0" indent="0" algn="just">
              <a:spcBef>
                <a:spcPts val="600"/>
              </a:spcBef>
              <a:buNone/>
            </a:pPr>
            <a:r>
              <a:rPr lang="en-GB" sz="900" dirty="0">
                <a:hlinkClick r:id="rId12"/>
              </a:rPr>
              <a:t>MLL</a:t>
            </a:r>
            <a:r>
              <a:rPr lang="en-GB" sz="900" dirty="0"/>
              <a:t> runs family café activities, childcare and </a:t>
            </a:r>
            <a:r>
              <a:rPr lang="en-GB" sz="900" dirty="0" smtClean="0"/>
              <a:t>“Friend </a:t>
            </a:r>
            <a:r>
              <a:rPr lang="en-GB" sz="900" dirty="0"/>
              <a:t>for an Immigrant </a:t>
            </a:r>
            <a:r>
              <a:rPr lang="en-GB" sz="900" dirty="0" smtClean="0"/>
              <a:t>Mother” -activities</a:t>
            </a:r>
            <a:r>
              <a:rPr lang="en-GB" sz="900" dirty="0"/>
              <a:t>.</a:t>
            </a:r>
          </a:p>
          <a:p>
            <a:pPr marL="0" indent="0">
              <a:spcBef>
                <a:spcPts val="600"/>
              </a:spcBef>
              <a:buNone/>
            </a:pPr>
            <a:r>
              <a:rPr lang="en-GB" sz="1100" dirty="0">
                <a:solidFill>
                  <a:srgbClr val="BBAE81"/>
                </a:solidFill>
                <a:latin typeface="Arial Black" panose="020B0A04020102020204" pitchFamily="34" charset="0"/>
              </a:rPr>
              <a:t>RED CROSS, LAPLAND DISTRICT</a:t>
            </a:r>
          </a:p>
          <a:p>
            <a:pPr marL="0" lvl="0" indent="0" algn="just" defTabSz="457200">
              <a:lnSpc>
                <a:spcPct val="100000"/>
              </a:lnSpc>
              <a:spcBef>
                <a:spcPts val="600"/>
              </a:spcBef>
              <a:buNone/>
            </a:pPr>
            <a:r>
              <a:rPr lang="en-GB" sz="900" dirty="0">
                <a:solidFill>
                  <a:prstClr val="black"/>
                </a:solidFill>
                <a:hlinkClick r:id="rId13"/>
              </a:rPr>
              <a:t>The Red Cross, Lapland district</a:t>
            </a:r>
            <a:r>
              <a:rPr lang="en-GB" sz="900" dirty="0">
                <a:solidFill>
                  <a:prstClr val="black"/>
                </a:solidFill>
              </a:rPr>
              <a:t> offers multicultural activities as well as youth and friend activities.</a:t>
            </a:r>
          </a:p>
        </p:txBody>
      </p:sp>
      <p:cxnSp>
        <p:nvCxnSpPr>
          <p:cNvPr id="41" name="Straight Connector 40">
            <a:extLst>
              <a:ext uri="{FF2B5EF4-FFF2-40B4-BE49-F238E27FC236}">
                <a16:creationId xmlns:a16="http://schemas.microsoft.com/office/drawing/2014/main" id="{65FE0F32-BCD8-49FB-B1E4-69A8CBDB685D}"/>
              </a:ext>
            </a:extLst>
          </p:cNvPr>
          <p:cNvCxnSpPr>
            <a:cxnSpLocks/>
          </p:cNvCxnSpPr>
          <p:nvPr/>
        </p:nvCxnSpPr>
        <p:spPr>
          <a:xfrm flipH="1" flipV="1">
            <a:off x="5176285" y="1874319"/>
            <a:ext cx="15825" cy="267194"/>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B5E66C5-BE14-4C85-9790-C17DCC0BCC61}"/>
              </a:ext>
            </a:extLst>
          </p:cNvPr>
          <p:cNvCxnSpPr>
            <a:cxnSpLocks/>
          </p:cNvCxnSpPr>
          <p:nvPr/>
        </p:nvCxnSpPr>
        <p:spPr>
          <a:xfrm flipV="1">
            <a:off x="7832188" y="1706178"/>
            <a:ext cx="0" cy="435335"/>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43" name="Text Placeholder 189">
            <a:extLst>
              <a:ext uri="{FF2B5EF4-FFF2-40B4-BE49-F238E27FC236}">
                <a16:creationId xmlns:a16="http://schemas.microsoft.com/office/drawing/2014/main" id="{FD4C4AC2-9457-4928-BCD4-C9C8FAD9C047}"/>
              </a:ext>
            </a:extLst>
          </p:cNvPr>
          <p:cNvSpPr txBox="1">
            <a:spLocks/>
          </p:cNvSpPr>
          <p:nvPr/>
        </p:nvSpPr>
        <p:spPr>
          <a:xfrm>
            <a:off x="7244748" y="2380383"/>
            <a:ext cx="2204971" cy="252433"/>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TE OFFICE</a:t>
            </a:r>
          </a:p>
        </p:txBody>
      </p:sp>
      <p:sp>
        <p:nvSpPr>
          <p:cNvPr id="44" name="TextBox 43">
            <a:extLst>
              <a:ext uri="{FF2B5EF4-FFF2-40B4-BE49-F238E27FC236}">
                <a16:creationId xmlns:a16="http://schemas.microsoft.com/office/drawing/2014/main" id="{682F63AE-BE99-4399-A2B3-D4E6AD33DB14}"/>
              </a:ext>
            </a:extLst>
          </p:cNvPr>
          <p:cNvSpPr txBox="1"/>
          <p:nvPr/>
        </p:nvSpPr>
        <p:spPr>
          <a:xfrm>
            <a:off x="7244748" y="2531951"/>
            <a:ext cx="2353875" cy="646331"/>
          </a:xfrm>
          <a:prstGeom prst="rect">
            <a:avLst/>
          </a:prstGeom>
          <a:noFill/>
        </p:spPr>
        <p:txBody>
          <a:bodyPr wrap="square" rtlCol="0">
            <a:spAutoFit/>
          </a:bodyPr>
          <a:lstStyle/>
          <a:p>
            <a:r>
              <a:rPr lang="en-GB" sz="900">
                <a:latin typeface="Arial" panose="020B0604020202020204" pitchFamily="34" charset="0"/>
                <a:cs typeface="Arial" panose="020B0604020202020204" pitchFamily="34" charset="0"/>
                <a:hlinkClick r:id="rId14"/>
              </a:rPr>
              <a:t>The TE Office's training services</a:t>
            </a:r>
            <a:r>
              <a:rPr lang="en-GB" sz="900">
                <a:latin typeface="Arial" panose="020B0604020202020204" pitchFamily="34" charset="0"/>
                <a:cs typeface="Arial" panose="020B0604020202020204" pitchFamily="34" charset="0"/>
              </a:rPr>
              <a:t> provide support and alternatives for planning your own professional growth and career.</a:t>
            </a:r>
          </a:p>
        </p:txBody>
      </p:sp>
      <p:sp>
        <p:nvSpPr>
          <p:cNvPr id="47" name="Text Placeholder 189">
            <a:extLst>
              <a:ext uri="{FF2B5EF4-FFF2-40B4-BE49-F238E27FC236}">
                <a16:creationId xmlns:a16="http://schemas.microsoft.com/office/drawing/2014/main" id="{FBD31222-94E3-4A6A-A6BD-01B9E05A577B}"/>
              </a:ext>
            </a:extLst>
          </p:cNvPr>
          <p:cNvSpPr txBox="1">
            <a:spLocks/>
          </p:cNvSpPr>
          <p:nvPr/>
        </p:nvSpPr>
        <p:spPr>
          <a:xfrm>
            <a:off x="7244747" y="5601350"/>
            <a:ext cx="2204971" cy="44320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EDUCATION OFFERED </a:t>
            </a:r>
            <a:r>
              <a:rPr lang="en-GB" sz="1100" dirty="0" smtClean="0">
                <a:solidFill>
                  <a:srgbClr val="BBAE81"/>
                </a:solidFill>
                <a:latin typeface="Arial Black" panose="020B0A04020102020204" pitchFamily="34" charset="0"/>
              </a:rPr>
              <a:t>ANYWHERE IN </a:t>
            </a:r>
            <a:r>
              <a:rPr lang="en-GB" sz="1100" dirty="0">
                <a:solidFill>
                  <a:srgbClr val="BBAE81"/>
                </a:solidFill>
                <a:latin typeface="Arial Black" panose="020B0A04020102020204" pitchFamily="34" charset="0"/>
              </a:rPr>
              <a:t>FINLAND</a:t>
            </a:r>
          </a:p>
        </p:txBody>
      </p:sp>
      <p:sp>
        <p:nvSpPr>
          <p:cNvPr id="48" name="TextBox 47">
            <a:extLst>
              <a:ext uri="{FF2B5EF4-FFF2-40B4-BE49-F238E27FC236}">
                <a16:creationId xmlns:a16="http://schemas.microsoft.com/office/drawing/2014/main" id="{3888C8A1-ABED-477D-9E2C-A80196393021}"/>
              </a:ext>
            </a:extLst>
          </p:cNvPr>
          <p:cNvSpPr txBox="1"/>
          <p:nvPr/>
        </p:nvSpPr>
        <p:spPr>
          <a:xfrm>
            <a:off x="7251181" y="5930972"/>
            <a:ext cx="2366550"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Educational institutions around Finland offer remote study, so you can complete your studies elsewhere while based in Inari!</a:t>
            </a:r>
          </a:p>
        </p:txBody>
      </p:sp>
      <p:sp>
        <p:nvSpPr>
          <p:cNvPr id="52" name="Text Placeholder 189">
            <a:extLst>
              <a:ext uri="{FF2B5EF4-FFF2-40B4-BE49-F238E27FC236}">
                <a16:creationId xmlns:a16="http://schemas.microsoft.com/office/drawing/2014/main" id="{9B0D74F4-C640-475B-8630-5CCBB8FE320B}"/>
              </a:ext>
            </a:extLst>
          </p:cNvPr>
          <p:cNvSpPr txBox="1">
            <a:spLocks/>
          </p:cNvSpPr>
          <p:nvPr/>
        </p:nvSpPr>
        <p:spPr>
          <a:xfrm>
            <a:off x="207712" y="539617"/>
            <a:ext cx="1124591"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a:solidFill>
                  <a:schemeClr val="bg1"/>
                </a:solidFill>
                <a:latin typeface="Arial Black" panose="020B0A04020102020204" pitchFamily="34" charset="0"/>
              </a:rPr>
              <a:t>BEFORE MOVING</a:t>
            </a:r>
          </a:p>
        </p:txBody>
      </p:sp>
      <p:sp>
        <p:nvSpPr>
          <p:cNvPr id="54" name="Text Placeholder 189">
            <a:extLst>
              <a:ext uri="{FF2B5EF4-FFF2-40B4-BE49-F238E27FC236}">
                <a16:creationId xmlns:a16="http://schemas.microsoft.com/office/drawing/2014/main" id="{69401027-2C2A-4B94-90FC-4D234EAD9753}"/>
              </a:ext>
            </a:extLst>
          </p:cNvPr>
          <p:cNvSpPr txBox="1">
            <a:spLocks/>
          </p:cNvSpPr>
          <p:nvPr/>
        </p:nvSpPr>
        <p:spPr>
          <a:xfrm>
            <a:off x="7232073" y="3179699"/>
            <a:ext cx="2292097" cy="345892"/>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a:solidFill>
                  <a:srgbClr val="BBAE81"/>
                </a:solidFill>
                <a:latin typeface="Arial Black" panose="020B0A04020102020204" pitchFamily="34" charset="0"/>
              </a:rPr>
              <a:t>THE SÁMI </a:t>
            </a:r>
          </a:p>
          <a:p>
            <a:pPr marL="0" indent="0">
              <a:spcBef>
                <a:spcPts val="0"/>
              </a:spcBef>
              <a:buNone/>
            </a:pPr>
            <a:r>
              <a:rPr lang="en-GB" sz="1100">
                <a:solidFill>
                  <a:srgbClr val="BBAE81"/>
                </a:solidFill>
                <a:latin typeface="Arial Black" panose="020B0A04020102020204" pitchFamily="34" charset="0"/>
              </a:rPr>
              <a:t>EDUCATION INSTITUTE &amp; REDU</a:t>
            </a:r>
          </a:p>
        </p:txBody>
      </p:sp>
      <p:sp>
        <p:nvSpPr>
          <p:cNvPr id="55" name="TextBox 54">
            <a:extLst>
              <a:ext uri="{FF2B5EF4-FFF2-40B4-BE49-F238E27FC236}">
                <a16:creationId xmlns:a16="http://schemas.microsoft.com/office/drawing/2014/main" id="{2B0F198D-DA37-4CA9-A876-BADF159C700D}"/>
              </a:ext>
            </a:extLst>
          </p:cNvPr>
          <p:cNvSpPr txBox="1"/>
          <p:nvPr/>
        </p:nvSpPr>
        <p:spPr>
          <a:xfrm>
            <a:off x="7232073" y="3642326"/>
            <a:ext cx="2366550" cy="1892826"/>
          </a:xfrm>
          <a:prstGeom prst="rect">
            <a:avLst/>
          </a:prstGeom>
          <a:noFill/>
        </p:spPr>
        <p:txBody>
          <a:bodyPr wrap="square" lIns="91440" tIns="45720" rIns="91440" bIns="45720" rtlCol="0" anchor="t">
            <a:spAutoFit/>
          </a:bodyPr>
          <a:lstStyle/>
          <a:p>
            <a:r>
              <a:rPr lang="en-GB" sz="900" dirty="0">
                <a:latin typeface="Arial"/>
                <a:cs typeface="Arial"/>
              </a:rPr>
              <a:t>In the different education centres, you can supplement and increase your knowledge and skills through diverse trainings and courses. </a:t>
            </a:r>
            <a:r>
              <a:rPr lang="en-GB" sz="900" dirty="0">
                <a:solidFill>
                  <a:srgbClr val="3681CC"/>
                </a:solidFill>
                <a:latin typeface="Arial"/>
                <a:cs typeface="Arial"/>
                <a:hlinkClick r:id="rId15">
                  <a:extLst>
                    <a:ext uri="{A12FA001-AC4F-418D-AE19-62706E023703}">
                      <ahyp:hlinkClr xmlns="" xmlns:ahyp="http://schemas.microsoft.com/office/drawing/2018/hyperlinkcolor" val="tx"/>
                    </a:ext>
                  </a:extLst>
                </a:hlinkClick>
              </a:rPr>
              <a:t>The Sámi Education Institute</a:t>
            </a:r>
            <a:r>
              <a:rPr lang="en-GB" sz="900" dirty="0">
                <a:latin typeface="Arial"/>
                <a:cs typeface="Arial"/>
              </a:rPr>
              <a:t> provides education on the Sámi language and culture, vocational education and training, and short trainings for supplementing prior competence. </a:t>
            </a:r>
            <a:r>
              <a:rPr lang="en-GB" sz="900" dirty="0">
                <a:latin typeface="Arial"/>
                <a:cs typeface="Arial"/>
                <a:hlinkClick r:id="rId16"/>
              </a:rPr>
              <a:t>Apprenticeship training</a:t>
            </a:r>
            <a:r>
              <a:rPr lang="en-GB" sz="900" dirty="0">
                <a:latin typeface="Arial"/>
                <a:cs typeface="Arial"/>
              </a:rPr>
              <a:t> makes it possible to study for a profession while working. </a:t>
            </a:r>
          </a:p>
          <a:p>
            <a:endParaRPr lang="fi-FI" sz="900" dirty="0">
              <a:highlight>
                <a:srgbClr val="FFFF00"/>
              </a:highlight>
              <a:latin typeface="Arial"/>
              <a:cs typeface="Arial"/>
            </a:endParaRPr>
          </a:p>
          <a:p>
            <a:r>
              <a:rPr lang="en-GB" sz="900" dirty="0">
                <a:latin typeface="Arial"/>
                <a:cs typeface="Arial"/>
                <a:hlinkClick r:id="rId17"/>
              </a:rPr>
              <a:t>REDU Lapland Education Centre</a:t>
            </a:r>
            <a:r>
              <a:rPr lang="en-GB" sz="900" dirty="0">
                <a:latin typeface="Arial"/>
                <a:cs typeface="Arial"/>
              </a:rPr>
              <a:t> in </a:t>
            </a:r>
            <a:r>
              <a:rPr lang="en-GB" sz="900" dirty="0" smtClean="0">
                <a:latin typeface="Arial"/>
                <a:cs typeface="Arial"/>
              </a:rPr>
              <a:t>Lapland operates </a:t>
            </a:r>
            <a:r>
              <a:rPr lang="en-GB" sz="900" dirty="0">
                <a:latin typeface="Arial"/>
                <a:cs typeface="Arial"/>
              </a:rPr>
              <a:t>throughout the region.</a:t>
            </a:r>
          </a:p>
        </p:txBody>
      </p:sp>
      <p:sp>
        <p:nvSpPr>
          <p:cNvPr id="57" name="Text Placeholder 189">
            <a:extLst>
              <a:ext uri="{FF2B5EF4-FFF2-40B4-BE49-F238E27FC236}">
                <a16:creationId xmlns:a16="http://schemas.microsoft.com/office/drawing/2014/main" id="{1696BB83-A5FE-4ECC-B9B1-A251A526E3F5}"/>
              </a:ext>
            </a:extLst>
          </p:cNvPr>
          <p:cNvSpPr txBox="1">
            <a:spLocks/>
          </p:cNvSpPr>
          <p:nvPr/>
        </p:nvSpPr>
        <p:spPr>
          <a:xfrm>
            <a:off x="363938" y="3994947"/>
            <a:ext cx="3302176"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HOUSING NETWORKS</a:t>
            </a:r>
          </a:p>
        </p:txBody>
      </p:sp>
      <p:sp>
        <p:nvSpPr>
          <p:cNvPr id="58" name="TextBox 57">
            <a:extLst>
              <a:ext uri="{FF2B5EF4-FFF2-40B4-BE49-F238E27FC236}">
                <a16:creationId xmlns:a16="http://schemas.microsoft.com/office/drawing/2014/main" id="{9BF39B50-C132-4DE2-B387-6510C7F55C3F}"/>
              </a:ext>
            </a:extLst>
          </p:cNvPr>
          <p:cNvSpPr txBox="1"/>
          <p:nvPr/>
        </p:nvSpPr>
        <p:spPr>
          <a:xfrm>
            <a:off x="319348" y="4116779"/>
            <a:ext cx="3363827"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a:t>
            </a:r>
            <a:r>
              <a:rPr lang="en-GB" sz="900" dirty="0" err="1">
                <a:latin typeface="Arial" panose="020B0604020202020204" pitchFamily="34" charset="0"/>
                <a:cs typeface="Arial" panose="020B0604020202020204" pitchFamily="34" charset="0"/>
              </a:rPr>
              <a:t>Sodankylä</a:t>
            </a:r>
            <a:r>
              <a:rPr lang="en-GB" sz="900" dirty="0">
                <a:latin typeface="Arial" panose="020B0604020202020204" pitchFamily="34" charset="0"/>
                <a:cs typeface="Arial" panose="020B0604020202020204" pitchFamily="34" charset="0"/>
              </a:rPr>
              <a:t>-Inari-</a:t>
            </a:r>
            <a:r>
              <a:rPr lang="en-GB" sz="900" dirty="0" err="1">
                <a:latin typeface="Arial" panose="020B0604020202020204" pitchFamily="34" charset="0"/>
                <a:cs typeface="Arial" panose="020B0604020202020204" pitchFamily="34" charset="0"/>
              </a:rPr>
              <a:t>Utsjoki</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alueen</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vuokra-asunnot</a:t>
            </a:r>
            <a:r>
              <a:rPr lang="en-GB" sz="900" dirty="0">
                <a:latin typeface="Arial" panose="020B0604020202020204" pitchFamily="34" charset="0"/>
                <a:cs typeface="Arial" panose="020B0604020202020204" pitchFamily="34" charset="0"/>
              </a:rPr>
              <a:t>” FB group (rental apartments in </a:t>
            </a:r>
            <a:r>
              <a:rPr lang="en-GB" sz="900" dirty="0" err="1">
                <a:latin typeface="Arial" panose="020B0604020202020204" pitchFamily="34" charset="0"/>
                <a:cs typeface="Arial" panose="020B0604020202020204" pitchFamily="34" charset="0"/>
              </a:rPr>
              <a:t>Sodankylä</a:t>
            </a:r>
            <a:r>
              <a:rPr lang="en-GB" sz="900" dirty="0">
                <a:latin typeface="Arial" panose="020B0604020202020204" pitchFamily="34" charset="0"/>
                <a:cs typeface="Arial" panose="020B0604020202020204" pitchFamily="34" charset="0"/>
              </a:rPr>
              <a:t>, Inari and </a:t>
            </a:r>
            <a:r>
              <a:rPr lang="en-GB" sz="900" dirty="0" err="1">
                <a:latin typeface="Arial" panose="020B0604020202020204" pitchFamily="34" charset="0"/>
                <a:cs typeface="Arial" panose="020B0604020202020204" pitchFamily="34" charset="0"/>
              </a:rPr>
              <a:t>Utsjoki</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Mun</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Lappi</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Elämää</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Lapissa</a:t>
            </a:r>
            <a:r>
              <a:rPr lang="en-GB" sz="900" dirty="0">
                <a:latin typeface="Arial" panose="020B0604020202020204" pitchFamily="34" charset="0"/>
                <a:cs typeface="Arial" panose="020B0604020202020204" pitchFamily="34" charset="0"/>
              </a:rPr>
              <a:t>” FB group (Life in Lapland), </a:t>
            </a:r>
            <a:r>
              <a:rPr lang="en-GB" sz="900" dirty="0">
                <a:latin typeface="Arial" panose="020B0604020202020204" pitchFamily="34" charset="0"/>
                <a:cs typeface="Arial" panose="020B0604020202020204" pitchFamily="34" charset="0"/>
                <a:hlinkClick r:id="rId18"/>
              </a:rPr>
              <a:t>www.tori.fi</a:t>
            </a:r>
            <a:r>
              <a:rPr lang="en-GB" sz="900" dirty="0">
                <a:latin typeface="Arial" panose="020B0604020202020204" pitchFamily="34" charset="0"/>
                <a:cs typeface="Arial" panose="020B0604020202020204" pitchFamily="34" charset="0"/>
              </a:rPr>
              <a:t>, etuovi.com</a:t>
            </a:r>
          </a:p>
        </p:txBody>
      </p:sp>
      <p:sp>
        <p:nvSpPr>
          <p:cNvPr id="38" name="Text Placeholder 189">
            <a:extLst>
              <a:ext uri="{FF2B5EF4-FFF2-40B4-BE49-F238E27FC236}">
                <a16:creationId xmlns:a16="http://schemas.microsoft.com/office/drawing/2014/main" id="{05E835EC-C9AB-419A-A14C-032279BAA506}"/>
              </a:ext>
            </a:extLst>
          </p:cNvPr>
          <p:cNvSpPr txBox="1">
            <a:spLocks/>
          </p:cNvSpPr>
          <p:nvPr/>
        </p:nvSpPr>
        <p:spPr>
          <a:xfrm>
            <a:off x="337761" y="4755609"/>
            <a:ext cx="3302176" cy="239732"/>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BUYING PROPERTY</a:t>
            </a:r>
          </a:p>
        </p:txBody>
      </p:sp>
      <p:sp>
        <p:nvSpPr>
          <p:cNvPr id="40" name="TextBox 39">
            <a:extLst>
              <a:ext uri="{FF2B5EF4-FFF2-40B4-BE49-F238E27FC236}">
                <a16:creationId xmlns:a16="http://schemas.microsoft.com/office/drawing/2014/main" id="{2C4164DB-F937-412C-9305-E770C9C4144B}"/>
              </a:ext>
            </a:extLst>
          </p:cNvPr>
          <p:cNvSpPr txBox="1"/>
          <p:nvPr/>
        </p:nvSpPr>
        <p:spPr>
          <a:xfrm>
            <a:off x="337761" y="4898517"/>
            <a:ext cx="3302176" cy="1061829"/>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When buying property, you can use </a:t>
            </a:r>
            <a:r>
              <a:rPr lang="en-GB" sz="900" dirty="0" err="1">
                <a:latin typeface="Arial" panose="020B0604020202020204" pitchFamily="34" charset="0"/>
                <a:cs typeface="Arial" panose="020B0604020202020204" pitchFamily="34" charset="0"/>
              </a:rPr>
              <a:t>InfoFinland's</a:t>
            </a:r>
            <a:r>
              <a:rPr lang="en-GB" sz="900" dirty="0">
                <a:latin typeface="Arial" panose="020B0604020202020204" pitchFamily="34" charset="0"/>
                <a:cs typeface="Arial" panose="020B0604020202020204" pitchFamily="34" charset="0"/>
              </a:rPr>
              <a:t> </a:t>
            </a:r>
            <a:r>
              <a:rPr lang="en-GB" sz="900" dirty="0">
                <a:latin typeface="Arial" panose="020B0604020202020204" pitchFamily="34" charset="0"/>
                <a:cs typeface="Arial" panose="020B0604020202020204" pitchFamily="34" charset="0"/>
                <a:hlinkClick r:id="rId19"/>
              </a:rPr>
              <a:t>instructions</a:t>
            </a:r>
            <a:r>
              <a:rPr lang="en-GB" sz="900" dirty="0">
                <a:latin typeface="Arial" panose="020B0604020202020204" pitchFamily="34" charset="0"/>
                <a:cs typeface="Arial" panose="020B0604020202020204" pitchFamily="34" charset="0"/>
              </a:rPr>
              <a:t> for people looking to buy property. The bank and real estate agent will assist you in your purchase. For more information on building permits and land use planning, contact the municipal </a:t>
            </a:r>
            <a:r>
              <a:rPr lang="en-GB" sz="900" dirty="0">
                <a:latin typeface="Arial" panose="020B0604020202020204" pitchFamily="34" charset="0"/>
                <a:cs typeface="Arial" panose="020B0604020202020204" pitchFamily="34" charset="0"/>
                <a:hlinkClick r:id="rId20"/>
              </a:rPr>
              <a:t>technical services</a:t>
            </a:r>
            <a:r>
              <a:rPr lang="en-GB" sz="900" dirty="0">
                <a:latin typeface="Arial" panose="020B0604020202020204" pitchFamily="34" charset="0"/>
                <a:cs typeface="Arial" panose="020B0604020202020204" pitchFamily="34" charset="0"/>
              </a:rPr>
              <a:t>. If you are from outside the EU or EEA, you may need to obtain a permit from the </a:t>
            </a:r>
            <a:r>
              <a:rPr lang="en-GB" sz="900" dirty="0">
                <a:latin typeface="Arial" panose="020B0604020202020204" pitchFamily="34" charset="0"/>
                <a:cs typeface="Arial" panose="020B0604020202020204" pitchFamily="34" charset="0"/>
                <a:hlinkClick r:id="rId21"/>
              </a:rPr>
              <a:t>Ministry of Defence</a:t>
            </a:r>
            <a:r>
              <a:rPr lang="en-GB" sz="900" dirty="0">
                <a:latin typeface="Arial" panose="020B0604020202020204" pitchFamily="34" charset="0"/>
                <a:cs typeface="Arial" panose="020B0604020202020204" pitchFamily="34" charset="0"/>
              </a:rPr>
              <a:t>. Apply for a permit before purchasing a property.</a:t>
            </a:r>
          </a:p>
        </p:txBody>
      </p:sp>
      <p:pic>
        <p:nvPicPr>
          <p:cNvPr id="49" name="Picture 48">
            <a:extLst>
              <a:ext uri="{FF2B5EF4-FFF2-40B4-BE49-F238E27FC236}">
                <a16:creationId xmlns:a16="http://schemas.microsoft.com/office/drawing/2014/main" id="{0EC26DF8-C75D-4B7B-B14D-77BC0DD10D1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41370" y="6044551"/>
            <a:ext cx="621793" cy="624841"/>
          </a:xfrm>
          <a:prstGeom prst="rect">
            <a:avLst/>
          </a:prstGeom>
        </p:spPr>
      </p:pic>
      <p:sp>
        <p:nvSpPr>
          <p:cNvPr id="50" name="Text Placeholder 189">
            <a:extLst>
              <a:ext uri="{FF2B5EF4-FFF2-40B4-BE49-F238E27FC236}">
                <a16:creationId xmlns:a16="http://schemas.microsoft.com/office/drawing/2014/main" id="{C9937CBA-2C4D-4502-94C6-5B0CE1C9FF4B}"/>
              </a:ext>
            </a:extLst>
          </p:cNvPr>
          <p:cNvSpPr txBox="1">
            <a:spLocks/>
          </p:cNvSpPr>
          <p:nvPr/>
        </p:nvSpPr>
        <p:spPr>
          <a:xfrm>
            <a:off x="1047855" y="6116990"/>
            <a:ext cx="2592082" cy="583325"/>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dirty="0"/>
              <a:t>IMMIGRATION COORDINATOR</a:t>
            </a:r>
          </a:p>
          <a:p>
            <a:pPr marL="0" indent="0">
              <a:buNone/>
            </a:pPr>
            <a:r>
              <a:rPr lang="en-GB" sz="1000" b="1" dirty="0"/>
              <a:t>IMMIGRATION MENTOR</a:t>
            </a:r>
          </a:p>
        </p:txBody>
      </p:sp>
    </p:spTree>
    <p:extLst>
      <p:ext uri="{BB962C8B-B14F-4D97-AF65-F5344CB8AC3E}">
        <p14:creationId xmlns:p14="http://schemas.microsoft.com/office/powerpoint/2010/main" val="179910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51">
            <a:extLst>
              <a:ext uri="{FF2B5EF4-FFF2-40B4-BE49-F238E27FC236}">
                <a16:creationId xmlns:a16="http://schemas.microsoft.com/office/drawing/2014/main" id="{CAF49F06-F196-424B-8B6C-609622DEC1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304800" y="-371723"/>
            <a:ext cx="10210800" cy="7381017"/>
          </a:xfrm>
          <a:prstGeom prst="rect">
            <a:avLst/>
          </a:prstGeom>
        </p:spPr>
      </p:pic>
      <p:sp>
        <p:nvSpPr>
          <p:cNvPr id="3" name="Text Placeholder 189">
            <a:extLst>
              <a:ext uri="{FF2B5EF4-FFF2-40B4-BE49-F238E27FC236}">
                <a16:creationId xmlns:a16="http://schemas.microsoft.com/office/drawing/2014/main" id="{F623E9A5-3AB3-4F4D-8707-B30F6FC208C5}"/>
              </a:ext>
            </a:extLst>
          </p:cNvPr>
          <p:cNvSpPr txBox="1">
            <a:spLocks/>
          </p:cNvSpPr>
          <p:nvPr/>
        </p:nvSpPr>
        <p:spPr>
          <a:xfrm>
            <a:off x="1652722" y="2375449"/>
            <a:ext cx="2687888"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HOBBIES</a:t>
            </a:r>
          </a:p>
        </p:txBody>
      </p:sp>
      <p:sp>
        <p:nvSpPr>
          <p:cNvPr id="4" name="TextBox 3">
            <a:extLst>
              <a:ext uri="{FF2B5EF4-FFF2-40B4-BE49-F238E27FC236}">
                <a16:creationId xmlns:a16="http://schemas.microsoft.com/office/drawing/2014/main" id="{C1DE1B56-5EEA-4459-AADF-2E0964EBAF39}"/>
              </a:ext>
            </a:extLst>
          </p:cNvPr>
          <p:cNvSpPr txBox="1"/>
          <p:nvPr/>
        </p:nvSpPr>
        <p:spPr>
          <a:xfrm>
            <a:off x="873396" y="2689890"/>
            <a:ext cx="2462371" cy="461665"/>
          </a:xfrm>
          <a:prstGeom prst="rect">
            <a:avLst/>
          </a:prstGeom>
          <a:noFill/>
        </p:spPr>
        <p:txBody>
          <a:bodyPr wrap="square" rtlCol="0">
            <a:spAutoFit/>
          </a:bodyPr>
          <a:lstStyle/>
          <a:p>
            <a:pPr algn="ctr"/>
            <a:r>
              <a:rPr lang="en-GB" sz="1200" b="1" dirty="0" smtClean="0">
                <a:latin typeface="Lucida Handwriting" panose="03010101010101010101" pitchFamily="66" charset="0"/>
                <a:cs typeface="Arial" panose="020B0604020202020204" pitchFamily="34" charset="0"/>
              </a:rPr>
              <a:t>Finding meaningful </a:t>
            </a:r>
            <a:r>
              <a:rPr lang="en-GB" sz="1200" b="1" dirty="0">
                <a:latin typeface="Lucida Handwriting" panose="03010101010101010101" pitchFamily="66" charset="0"/>
                <a:cs typeface="Arial" panose="020B0604020202020204" pitchFamily="34" charset="0"/>
              </a:rPr>
              <a:t>hobbies</a:t>
            </a:r>
          </a:p>
        </p:txBody>
      </p:sp>
      <p:sp>
        <p:nvSpPr>
          <p:cNvPr id="5" name="Freeform: Shape 4">
            <a:extLst>
              <a:ext uri="{FF2B5EF4-FFF2-40B4-BE49-F238E27FC236}">
                <a16:creationId xmlns:a16="http://schemas.microsoft.com/office/drawing/2014/main" id="{25046B01-BFC6-4E2A-A779-4531FB512632}"/>
              </a:ext>
            </a:extLst>
          </p:cNvPr>
          <p:cNvSpPr/>
          <p:nvPr/>
        </p:nvSpPr>
        <p:spPr>
          <a:xfrm>
            <a:off x="522491" y="3346203"/>
            <a:ext cx="4419084" cy="3054597"/>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cxnSp>
        <p:nvCxnSpPr>
          <p:cNvPr id="11" name="Straight Connector 10">
            <a:extLst>
              <a:ext uri="{FF2B5EF4-FFF2-40B4-BE49-F238E27FC236}">
                <a16:creationId xmlns:a16="http://schemas.microsoft.com/office/drawing/2014/main" id="{DEE064CA-16EA-4FA2-9129-754C599EC2BD}"/>
              </a:ext>
            </a:extLst>
          </p:cNvPr>
          <p:cNvCxnSpPr>
            <a:cxnSpLocks/>
          </p:cNvCxnSpPr>
          <p:nvPr/>
        </p:nvCxnSpPr>
        <p:spPr>
          <a:xfrm flipV="1">
            <a:off x="2872822" y="2852787"/>
            <a:ext cx="0" cy="337734"/>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189">
            <a:extLst>
              <a:ext uri="{FF2B5EF4-FFF2-40B4-BE49-F238E27FC236}">
                <a16:creationId xmlns:a16="http://schemas.microsoft.com/office/drawing/2014/main" id="{04DB8C29-E3F5-416F-94F9-3788A7B2932C}"/>
              </a:ext>
            </a:extLst>
          </p:cNvPr>
          <p:cNvSpPr txBox="1">
            <a:spLocks/>
          </p:cNvSpPr>
          <p:nvPr/>
        </p:nvSpPr>
        <p:spPr>
          <a:xfrm>
            <a:off x="6192882" y="1066637"/>
            <a:ext cx="2687888" cy="69074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DEVELOPING YOUR</a:t>
            </a:r>
            <a:br>
              <a:rPr lang="en-GB" sz="1100">
                <a:latin typeface="Arial Black" panose="020B0A04020102020204" pitchFamily="34" charset="0"/>
              </a:rPr>
            </a:br>
            <a:r>
              <a:rPr lang="en-GB" sz="1100">
                <a:latin typeface="Arial Black" panose="020B0A04020102020204" pitchFamily="34" charset="0"/>
              </a:rPr>
              <a:t>LANGUAGE SKILLS</a:t>
            </a:r>
          </a:p>
        </p:txBody>
      </p:sp>
      <p:sp>
        <p:nvSpPr>
          <p:cNvPr id="22" name="Oval 21">
            <a:extLst>
              <a:ext uri="{FF2B5EF4-FFF2-40B4-BE49-F238E27FC236}">
                <a16:creationId xmlns:a16="http://schemas.microsoft.com/office/drawing/2014/main" id="{0131B246-C17D-4019-ADD8-A70AF6EB5222}"/>
              </a:ext>
            </a:extLst>
          </p:cNvPr>
          <p:cNvSpPr/>
          <p:nvPr/>
        </p:nvSpPr>
        <p:spPr>
          <a:xfrm>
            <a:off x="1169614" y="1938139"/>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2">
            <a:extLst>
              <a:ext uri="{FF2B5EF4-FFF2-40B4-BE49-F238E27FC236}">
                <a16:creationId xmlns:a16="http://schemas.microsoft.com/office/drawing/2014/main" id="{2D7CBD6B-E0A3-473E-9D24-495AA4809A73}"/>
              </a:ext>
            </a:extLst>
          </p:cNvPr>
          <p:cNvSpPr/>
          <p:nvPr/>
        </p:nvSpPr>
        <p:spPr>
          <a:xfrm>
            <a:off x="5705988" y="553614"/>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4" name="Connector: Elbow 23">
            <a:extLst>
              <a:ext uri="{FF2B5EF4-FFF2-40B4-BE49-F238E27FC236}">
                <a16:creationId xmlns:a16="http://schemas.microsoft.com/office/drawing/2014/main" id="{B4B737F8-6FD4-4C90-8E49-6F1B5606508E}"/>
              </a:ext>
            </a:extLst>
          </p:cNvPr>
          <p:cNvCxnSpPr>
            <a:cxnSpLocks/>
            <a:stCxn id="16" idx="1"/>
            <a:endCxn id="23" idx="4"/>
          </p:cNvCxnSpPr>
          <p:nvPr/>
        </p:nvCxnSpPr>
        <p:spPr>
          <a:xfrm rot="10800000">
            <a:off x="5882530" y="906696"/>
            <a:ext cx="310353" cy="505315"/>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A826984-B5E9-4A56-8DE6-4014A8B5A752}"/>
              </a:ext>
            </a:extLst>
          </p:cNvPr>
          <p:cNvCxnSpPr>
            <a:cxnSpLocks/>
            <a:stCxn id="3" idx="1"/>
            <a:endCxn id="22" idx="4"/>
          </p:cNvCxnSpPr>
          <p:nvPr/>
        </p:nvCxnSpPr>
        <p:spPr>
          <a:xfrm rot="10800000">
            <a:off x="1346156" y="2291220"/>
            <a:ext cx="306567" cy="302282"/>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F2591B5-87F9-4DD2-AC79-346D8EA80DBB}"/>
              </a:ext>
            </a:extLst>
          </p:cNvPr>
          <p:cNvSpPr txBox="1"/>
          <p:nvPr/>
        </p:nvSpPr>
        <p:spPr>
          <a:xfrm>
            <a:off x="550216" y="3620240"/>
            <a:ext cx="2076347"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Provides general education through a </a:t>
            </a:r>
            <a:r>
              <a:rPr lang="en-GB" sz="900" dirty="0">
                <a:latin typeface="Arial" panose="020B0604020202020204" pitchFamily="34" charset="0"/>
                <a:cs typeface="Arial" panose="020B0604020202020204" pitchFamily="34" charset="0"/>
                <a:hlinkClick r:id="rId5"/>
              </a:rPr>
              <a:t>wide range of courses</a:t>
            </a:r>
            <a:r>
              <a:rPr lang="en-GB" sz="900" dirty="0">
                <a:latin typeface="Arial" panose="020B0604020202020204" pitchFamily="34" charset="0"/>
                <a:cs typeface="Arial" panose="020B0604020202020204" pitchFamily="34" charset="0"/>
              </a:rPr>
              <a:t>.</a:t>
            </a:r>
          </a:p>
        </p:txBody>
      </p:sp>
      <p:sp>
        <p:nvSpPr>
          <p:cNvPr id="39" name="Text Placeholder 189">
            <a:extLst>
              <a:ext uri="{FF2B5EF4-FFF2-40B4-BE49-F238E27FC236}">
                <a16:creationId xmlns:a16="http://schemas.microsoft.com/office/drawing/2014/main" id="{7270C8EF-9001-4BE2-8BE9-D90114A4E3F5}"/>
              </a:ext>
            </a:extLst>
          </p:cNvPr>
          <p:cNvSpPr txBox="1">
            <a:spLocks/>
          </p:cNvSpPr>
          <p:nvPr/>
        </p:nvSpPr>
        <p:spPr>
          <a:xfrm>
            <a:off x="508493" y="3470904"/>
            <a:ext cx="2243392" cy="306152"/>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ADULT EDUCATION CENTRE</a:t>
            </a:r>
          </a:p>
        </p:txBody>
      </p:sp>
      <p:sp>
        <p:nvSpPr>
          <p:cNvPr id="40" name="TextBox 39">
            <a:extLst>
              <a:ext uri="{FF2B5EF4-FFF2-40B4-BE49-F238E27FC236}">
                <a16:creationId xmlns:a16="http://schemas.microsoft.com/office/drawing/2014/main" id="{CDAF29CF-FCA8-41F2-AE02-3ED232A71D43}"/>
              </a:ext>
            </a:extLst>
          </p:cNvPr>
          <p:cNvSpPr txBox="1"/>
          <p:nvPr/>
        </p:nvSpPr>
        <p:spPr>
          <a:xfrm>
            <a:off x="550216" y="4256249"/>
            <a:ext cx="2213085" cy="507831"/>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Municipal leisure and sport services organises </a:t>
            </a:r>
            <a:r>
              <a:rPr lang="en-GB" sz="900" dirty="0">
                <a:latin typeface="Arial" panose="020B0604020202020204" pitchFamily="34" charset="0"/>
                <a:cs typeface="Arial" panose="020B0604020202020204" pitchFamily="34" charset="0"/>
              </a:rPr>
              <a:t>diverse activities and events for the residents of the municipality.</a:t>
            </a:r>
          </a:p>
        </p:txBody>
      </p:sp>
      <p:sp>
        <p:nvSpPr>
          <p:cNvPr id="41" name="Text Placeholder 189">
            <a:extLst>
              <a:ext uri="{FF2B5EF4-FFF2-40B4-BE49-F238E27FC236}">
                <a16:creationId xmlns:a16="http://schemas.microsoft.com/office/drawing/2014/main" id="{B34BBBFA-8B0F-41C4-9AC5-17778D0B2B83}"/>
              </a:ext>
            </a:extLst>
          </p:cNvPr>
          <p:cNvSpPr txBox="1">
            <a:spLocks/>
          </p:cNvSpPr>
          <p:nvPr/>
        </p:nvSpPr>
        <p:spPr>
          <a:xfrm>
            <a:off x="563682" y="4089340"/>
            <a:ext cx="2468310" cy="429838"/>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000" dirty="0">
                <a:solidFill>
                  <a:srgbClr val="BBAE81"/>
                </a:solidFill>
                <a:latin typeface="Arial Black" panose="020B0A04020102020204" pitchFamily="34" charset="0"/>
              </a:rPr>
              <a:t>LEISURE AND </a:t>
            </a:r>
            <a:r>
              <a:rPr lang="en-GB" sz="1000" dirty="0" smtClean="0">
                <a:solidFill>
                  <a:srgbClr val="BBAE81"/>
                </a:solidFill>
                <a:latin typeface="Arial Black" panose="020B0A04020102020204" pitchFamily="34" charset="0"/>
              </a:rPr>
              <a:t>SPORT</a:t>
            </a:r>
            <a:endParaRPr lang="en-GB" sz="1000" dirty="0">
              <a:solidFill>
                <a:srgbClr val="BBAE81"/>
              </a:solidFill>
              <a:latin typeface="Arial Black" panose="020B0A04020102020204" pitchFamily="34" charset="0"/>
            </a:endParaRPr>
          </a:p>
        </p:txBody>
      </p:sp>
      <p:sp>
        <p:nvSpPr>
          <p:cNvPr id="42" name="TextBox 41">
            <a:extLst>
              <a:ext uri="{FF2B5EF4-FFF2-40B4-BE49-F238E27FC236}">
                <a16:creationId xmlns:a16="http://schemas.microsoft.com/office/drawing/2014/main" id="{51D850E0-C50A-4404-9CD2-800BDAB3F5F9}"/>
              </a:ext>
            </a:extLst>
          </p:cNvPr>
          <p:cNvSpPr txBox="1"/>
          <p:nvPr/>
        </p:nvSpPr>
        <p:spPr>
          <a:xfrm>
            <a:off x="592016" y="4993826"/>
            <a:ext cx="2151077"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Multicultural Inari offers </a:t>
            </a:r>
            <a:r>
              <a:rPr lang="en-GB" sz="900" dirty="0">
                <a:latin typeface="Arial" panose="020B0604020202020204" pitchFamily="34" charset="0"/>
                <a:cs typeface="Arial" panose="020B0604020202020204" pitchFamily="34" charset="0"/>
                <a:hlinkClick r:id="rId6"/>
              </a:rPr>
              <a:t>good opportunities</a:t>
            </a:r>
            <a:r>
              <a:rPr lang="en-GB" sz="900" dirty="0">
                <a:latin typeface="Arial" panose="020B0604020202020204" pitchFamily="34" charset="0"/>
                <a:cs typeface="Arial" panose="020B0604020202020204" pitchFamily="34" charset="0"/>
              </a:rPr>
              <a:t> for engaging in different forms of culture.</a:t>
            </a:r>
          </a:p>
        </p:txBody>
      </p:sp>
      <p:sp>
        <p:nvSpPr>
          <p:cNvPr id="43" name="Text Placeholder 189">
            <a:extLst>
              <a:ext uri="{FF2B5EF4-FFF2-40B4-BE49-F238E27FC236}">
                <a16:creationId xmlns:a16="http://schemas.microsoft.com/office/drawing/2014/main" id="{922D8E6F-3EC2-4649-8922-589DE49CD6C5}"/>
              </a:ext>
            </a:extLst>
          </p:cNvPr>
          <p:cNvSpPr txBox="1">
            <a:spLocks/>
          </p:cNvSpPr>
          <p:nvPr/>
        </p:nvSpPr>
        <p:spPr>
          <a:xfrm>
            <a:off x="570771" y="4828212"/>
            <a:ext cx="2243392" cy="30615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rgbClr val="BBAE81"/>
                </a:solidFill>
                <a:latin typeface="Arial Black" panose="020B0A04020102020204" pitchFamily="34" charset="0"/>
              </a:rPr>
              <a:t>CULTURE SERVICES</a:t>
            </a:r>
          </a:p>
        </p:txBody>
      </p:sp>
      <p:sp>
        <p:nvSpPr>
          <p:cNvPr id="44" name="TextBox 43">
            <a:extLst>
              <a:ext uri="{FF2B5EF4-FFF2-40B4-BE49-F238E27FC236}">
                <a16:creationId xmlns:a16="http://schemas.microsoft.com/office/drawing/2014/main" id="{051283F8-58CF-4982-8912-171738EE8421}"/>
              </a:ext>
            </a:extLst>
          </p:cNvPr>
          <p:cNvSpPr txBox="1"/>
          <p:nvPr/>
        </p:nvSpPr>
        <p:spPr>
          <a:xfrm>
            <a:off x="592016" y="5786958"/>
            <a:ext cx="2076347" cy="507831"/>
          </a:xfrm>
          <a:prstGeom prst="rect">
            <a:avLst/>
          </a:prstGeom>
          <a:noFill/>
        </p:spPr>
        <p:txBody>
          <a:bodyPr wrap="square" lIns="91440" tIns="45720" rIns="91440" bIns="45720" rtlCol="0" anchor="t">
            <a:spAutoFit/>
          </a:bodyPr>
          <a:lstStyle/>
          <a:p>
            <a:r>
              <a:rPr lang="en-GB" sz="900" dirty="0">
                <a:latin typeface="Arial"/>
                <a:cs typeface="Arial"/>
              </a:rPr>
              <a:t>The municipality of Inari organises events actively. You can find all events </a:t>
            </a:r>
            <a:r>
              <a:rPr lang="en-GB" sz="900" dirty="0">
                <a:latin typeface="Arial"/>
                <a:cs typeface="Arial"/>
                <a:hlinkClick r:id="rId7"/>
              </a:rPr>
              <a:t>in one place.</a:t>
            </a:r>
            <a:r>
              <a:rPr lang="en-GB" sz="900" dirty="0">
                <a:latin typeface="Arial"/>
                <a:cs typeface="Arial"/>
              </a:rPr>
              <a:t> </a:t>
            </a:r>
          </a:p>
        </p:txBody>
      </p:sp>
      <p:sp>
        <p:nvSpPr>
          <p:cNvPr id="45" name="Text Placeholder 189">
            <a:extLst>
              <a:ext uri="{FF2B5EF4-FFF2-40B4-BE49-F238E27FC236}">
                <a16:creationId xmlns:a16="http://schemas.microsoft.com/office/drawing/2014/main" id="{0B27621F-F7AF-4677-8EEC-4D6DAB853793}"/>
              </a:ext>
            </a:extLst>
          </p:cNvPr>
          <p:cNvSpPr txBox="1">
            <a:spLocks/>
          </p:cNvSpPr>
          <p:nvPr/>
        </p:nvSpPr>
        <p:spPr>
          <a:xfrm>
            <a:off x="573832" y="5612403"/>
            <a:ext cx="2422834" cy="50643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smtClean="0">
                <a:solidFill>
                  <a:srgbClr val="BBAE81"/>
                </a:solidFill>
                <a:latin typeface="Arial Black" panose="020B0A04020102020204" pitchFamily="34" charset="0"/>
              </a:rPr>
              <a:t>EVENT CALENDAR</a:t>
            </a:r>
            <a:endParaRPr lang="en-GB" sz="1000" dirty="0">
              <a:solidFill>
                <a:srgbClr val="BBAE81"/>
              </a:solidFill>
              <a:latin typeface="Arial Black" panose="020B0A04020102020204" pitchFamily="34" charset="0"/>
            </a:endParaRPr>
          </a:p>
        </p:txBody>
      </p:sp>
      <p:sp>
        <p:nvSpPr>
          <p:cNvPr id="46" name="TextBox 45">
            <a:extLst>
              <a:ext uri="{FF2B5EF4-FFF2-40B4-BE49-F238E27FC236}">
                <a16:creationId xmlns:a16="http://schemas.microsoft.com/office/drawing/2014/main" id="{1F4550DB-6FA1-469E-89E4-AF74D26714C5}"/>
              </a:ext>
            </a:extLst>
          </p:cNvPr>
          <p:cNvSpPr txBox="1"/>
          <p:nvPr/>
        </p:nvSpPr>
        <p:spPr>
          <a:xfrm>
            <a:off x="2943627" y="3598700"/>
            <a:ext cx="2076347"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hlinkClick r:id="rId8"/>
              </a:rPr>
              <a:t>Sports clubs</a:t>
            </a:r>
            <a:r>
              <a:rPr lang="en-GB" sz="900" dirty="0">
                <a:latin typeface="Arial" panose="020B0604020202020204" pitchFamily="34" charset="0"/>
                <a:cs typeface="Arial" panose="020B0604020202020204" pitchFamily="34" charset="0"/>
              </a:rPr>
              <a:t> from hockey to archery and even darts.</a:t>
            </a:r>
          </a:p>
        </p:txBody>
      </p:sp>
      <p:sp>
        <p:nvSpPr>
          <p:cNvPr id="47" name="Text Placeholder 189">
            <a:extLst>
              <a:ext uri="{FF2B5EF4-FFF2-40B4-BE49-F238E27FC236}">
                <a16:creationId xmlns:a16="http://schemas.microsoft.com/office/drawing/2014/main" id="{A60A1C4C-AA8E-44F9-BE1E-7748C16BF514}"/>
              </a:ext>
            </a:extLst>
          </p:cNvPr>
          <p:cNvSpPr txBox="1">
            <a:spLocks/>
          </p:cNvSpPr>
          <p:nvPr/>
        </p:nvSpPr>
        <p:spPr>
          <a:xfrm>
            <a:off x="2926676" y="3434493"/>
            <a:ext cx="2243392" cy="30615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rgbClr val="BBAE81"/>
                </a:solidFill>
                <a:latin typeface="Arial Black" panose="020B0A04020102020204" pitchFamily="34" charset="0"/>
              </a:rPr>
              <a:t>SPORTS CLUBS</a:t>
            </a:r>
          </a:p>
        </p:txBody>
      </p:sp>
      <p:sp>
        <p:nvSpPr>
          <p:cNvPr id="48" name="TextBox 47">
            <a:extLst>
              <a:ext uri="{FF2B5EF4-FFF2-40B4-BE49-F238E27FC236}">
                <a16:creationId xmlns:a16="http://schemas.microsoft.com/office/drawing/2014/main" id="{B6A1746E-DC16-404A-8139-AA6321F85C7A}"/>
              </a:ext>
            </a:extLst>
          </p:cNvPr>
          <p:cNvSpPr txBox="1"/>
          <p:nvPr/>
        </p:nvSpPr>
        <p:spPr>
          <a:xfrm>
            <a:off x="2884409" y="4275293"/>
            <a:ext cx="2076347"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The diverse activities of </a:t>
            </a:r>
            <a:r>
              <a:rPr lang="en-GB" sz="900" dirty="0">
                <a:latin typeface="Arial" panose="020B0604020202020204" pitchFamily="34" charset="0"/>
                <a:cs typeface="Arial" panose="020B0604020202020204" pitchFamily="34" charset="0"/>
                <a:hlinkClick r:id="rId8"/>
              </a:rPr>
              <a:t>different associations</a:t>
            </a:r>
            <a:r>
              <a:rPr lang="en-GB" sz="900" dirty="0">
                <a:latin typeface="Arial" panose="020B0604020202020204" pitchFamily="34" charset="0"/>
                <a:cs typeface="Arial" panose="020B0604020202020204" pitchFamily="34" charset="0"/>
              </a:rPr>
              <a:t> provide municipal residents with an opportunity to participate in society and engage in different hobbies and pastimes.</a:t>
            </a:r>
          </a:p>
        </p:txBody>
      </p:sp>
      <p:sp>
        <p:nvSpPr>
          <p:cNvPr id="49" name="Text Placeholder 189">
            <a:extLst>
              <a:ext uri="{FF2B5EF4-FFF2-40B4-BE49-F238E27FC236}">
                <a16:creationId xmlns:a16="http://schemas.microsoft.com/office/drawing/2014/main" id="{B7F0A5FD-9248-4DD8-A1D7-0D923BEF1CF6}"/>
              </a:ext>
            </a:extLst>
          </p:cNvPr>
          <p:cNvSpPr txBox="1">
            <a:spLocks/>
          </p:cNvSpPr>
          <p:nvPr/>
        </p:nvSpPr>
        <p:spPr>
          <a:xfrm>
            <a:off x="2884468" y="4089749"/>
            <a:ext cx="2243392" cy="306152"/>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000" dirty="0" smtClean="0">
                <a:solidFill>
                  <a:srgbClr val="BBAE81"/>
                </a:solidFill>
                <a:latin typeface="Arial Black" panose="020B0A04020102020204" pitchFamily="34" charset="0"/>
              </a:rPr>
              <a:t>ACCOSIATIONS</a:t>
            </a:r>
            <a:endParaRPr lang="en-GB" sz="1000" dirty="0">
              <a:solidFill>
                <a:srgbClr val="BBAE81"/>
              </a:solidFill>
              <a:latin typeface="Arial Black" panose="020B0A04020102020204" pitchFamily="34" charset="0"/>
            </a:endParaRPr>
          </a:p>
        </p:txBody>
      </p:sp>
      <p:sp>
        <p:nvSpPr>
          <p:cNvPr id="50" name="TextBox 49">
            <a:extLst>
              <a:ext uri="{FF2B5EF4-FFF2-40B4-BE49-F238E27FC236}">
                <a16:creationId xmlns:a16="http://schemas.microsoft.com/office/drawing/2014/main" id="{8D97007C-F123-4671-BA0C-F93CC5BFA045}"/>
              </a:ext>
            </a:extLst>
          </p:cNvPr>
          <p:cNvSpPr txBox="1"/>
          <p:nvPr/>
        </p:nvSpPr>
        <p:spPr>
          <a:xfrm>
            <a:off x="2889921" y="5497346"/>
            <a:ext cx="2076347"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Local residents can purchase a personal seasonal permit for hunting or fishing in their own municipality from </a:t>
            </a:r>
            <a:r>
              <a:rPr lang="en-GB" sz="900" dirty="0" err="1">
                <a:latin typeface="Arial" panose="020B0604020202020204" pitchFamily="34" charset="0"/>
                <a:cs typeface="Arial" panose="020B0604020202020204" pitchFamily="34" charset="0"/>
                <a:hlinkClick r:id="rId9"/>
              </a:rPr>
              <a:t>Metsähallitus</a:t>
            </a:r>
            <a:r>
              <a:rPr lang="en-GB" sz="900" dirty="0">
                <a:latin typeface="Arial" panose="020B0604020202020204" pitchFamily="34" charset="0"/>
                <a:cs typeface="Arial" panose="020B0604020202020204" pitchFamily="34" charset="0"/>
              </a:rPr>
              <a:t>.</a:t>
            </a:r>
          </a:p>
        </p:txBody>
      </p:sp>
      <p:sp>
        <p:nvSpPr>
          <p:cNvPr id="51" name="Text Placeholder 189">
            <a:extLst>
              <a:ext uri="{FF2B5EF4-FFF2-40B4-BE49-F238E27FC236}">
                <a16:creationId xmlns:a16="http://schemas.microsoft.com/office/drawing/2014/main" id="{0D289E62-C5D6-465B-B8DB-00037058417A}"/>
              </a:ext>
            </a:extLst>
          </p:cNvPr>
          <p:cNvSpPr txBox="1">
            <a:spLocks/>
          </p:cNvSpPr>
          <p:nvPr/>
        </p:nvSpPr>
        <p:spPr>
          <a:xfrm>
            <a:off x="2871737" y="5114997"/>
            <a:ext cx="2243392" cy="62404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000" dirty="0">
                <a:solidFill>
                  <a:srgbClr val="BBAE81"/>
                </a:solidFill>
                <a:latin typeface="Arial Black" panose="020B0A04020102020204" pitchFamily="34" charset="0"/>
              </a:rPr>
              <a:t>MUNICIPAL RIGHTS TO FISHING AND HUNTING</a:t>
            </a:r>
          </a:p>
        </p:txBody>
      </p:sp>
      <p:cxnSp>
        <p:nvCxnSpPr>
          <p:cNvPr id="64" name="Straight Connector 63">
            <a:extLst>
              <a:ext uri="{FF2B5EF4-FFF2-40B4-BE49-F238E27FC236}">
                <a16:creationId xmlns:a16="http://schemas.microsoft.com/office/drawing/2014/main" id="{1333A7AD-2B05-4098-893E-AA0C82BB7992}"/>
              </a:ext>
            </a:extLst>
          </p:cNvPr>
          <p:cNvCxnSpPr>
            <a:cxnSpLocks/>
          </p:cNvCxnSpPr>
          <p:nvPr/>
        </p:nvCxnSpPr>
        <p:spPr>
          <a:xfrm flipV="1">
            <a:off x="6868421" y="1561051"/>
            <a:ext cx="0" cy="553628"/>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65" name="Text Placeholder 189">
            <a:extLst>
              <a:ext uri="{FF2B5EF4-FFF2-40B4-BE49-F238E27FC236}">
                <a16:creationId xmlns:a16="http://schemas.microsoft.com/office/drawing/2014/main" id="{D968502A-AEA8-4FD0-9872-5F5045B129EA}"/>
              </a:ext>
            </a:extLst>
          </p:cNvPr>
          <p:cNvSpPr txBox="1">
            <a:spLocks/>
          </p:cNvSpPr>
          <p:nvPr/>
        </p:nvSpPr>
        <p:spPr>
          <a:xfrm>
            <a:off x="207712" y="539617"/>
            <a:ext cx="1124591" cy="436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a:solidFill>
                  <a:schemeClr val="bg1"/>
                </a:solidFill>
                <a:latin typeface="Arial Black" panose="020B0A04020102020204" pitchFamily="34" charset="0"/>
              </a:rPr>
              <a:t>BEFORE MOVING</a:t>
            </a:r>
          </a:p>
        </p:txBody>
      </p:sp>
      <p:sp>
        <p:nvSpPr>
          <p:cNvPr id="66" name="Freeform: Shape 65">
            <a:extLst>
              <a:ext uri="{FF2B5EF4-FFF2-40B4-BE49-F238E27FC236}">
                <a16:creationId xmlns:a16="http://schemas.microsoft.com/office/drawing/2014/main" id="{1D970E6D-13A8-44D0-8E3C-F559907F7E16}"/>
              </a:ext>
            </a:extLst>
          </p:cNvPr>
          <p:cNvSpPr/>
          <p:nvPr/>
        </p:nvSpPr>
        <p:spPr>
          <a:xfrm>
            <a:off x="5579710" y="2010737"/>
            <a:ext cx="3600000" cy="4380245"/>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68" name="Text Placeholder 189">
            <a:extLst>
              <a:ext uri="{FF2B5EF4-FFF2-40B4-BE49-F238E27FC236}">
                <a16:creationId xmlns:a16="http://schemas.microsoft.com/office/drawing/2014/main" id="{A96FF820-9509-4EAC-AC84-A4C8323A0B9C}"/>
              </a:ext>
            </a:extLst>
          </p:cNvPr>
          <p:cNvSpPr txBox="1">
            <a:spLocks/>
          </p:cNvSpPr>
          <p:nvPr/>
        </p:nvSpPr>
        <p:spPr>
          <a:xfrm>
            <a:off x="5606923" y="2072847"/>
            <a:ext cx="2243392" cy="306152"/>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smtClean="0">
                <a:solidFill>
                  <a:srgbClr val="BBAE81"/>
                </a:solidFill>
                <a:latin typeface="Arial Black" panose="020B0A04020102020204" pitchFamily="34" charset="0"/>
              </a:rPr>
              <a:t> ADULT </a:t>
            </a:r>
            <a:r>
              <a:rPr lang="en-GB" sz="1100" dirty="0">
                <a:solidFill>
                  <a:srgbClr val="BBAE81"/>
                </a:solidFill>
                <a:latin typeface="Arial Black" panose="020B0A04020102020204" pitchFamily="34" charset="0"/>
              </a:rPr>
              <a:t>EDUCATION CENTRE</a:t>
            </a:r>
          </a:p>
        </p:txBody>
      </p:sp>
      <p:sp>
        <p:nvSpPr>
          <p:cNvPr id="69" name="Text Placeholder 189">
            <a:extLst>
              <a:ext uri="{FF2B5EF4-FFF2-40B4-BE49-F238E27FC236}">
                <a16:creationId xmlns:a16="http://schemas.microsoft.com/office/drawing/2014/main" id="{B120A13C-A2A4-44FC-B92A-AB39DC90E66A}"/>
              </a:ext>
            </a:extLst>
          </p:cNvPr>
          <p:cNvSpPr txBox="1">
            <a:spLocks/>
          </p:cNvSpPr>
          <p:nvPr/>
        </p:nvSpPr>
        <p:spPr>
          <a:xfrm>
            <a:off x="5646358" y="4867654"/>
            <a:ext cx="2243392" cy="30615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LANGUAGE EXCHANGES*</a:t>
            </a:r>
          </a:p>
        </p:txBody>
      </p:sp>
      <p:sp>
        <p:nvSpPr>
          <p:cNvPr id="70" name="Text Placeholder 189">
            <a:extLst>
              <a:ext uri="{FF2B5EF4-FFF2-40B4-BE49-F238E27FC236}">
                <a16:creationId xmlns:a16="http://schemas.microsoft.com/office/drawing/2014/main" id="{47ECE545-D30C-4AF4-A6A6-C4CF7B09D216}"/>
              </a:ext>
            </a:extLst>
          </p:cNvPr>
          <p:cNvSpPr txBox="1">
            <a:spLocks/>
          </p:cNvSpPr>
          <p:nvPr/>
        </p:nvSpPr>
        <p:spPr>
          <a:xfrm>
            <a:off x="5646358" y="4139819"/>
            <a:ext cx="2243392" cy="30615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INTEGRATION TRAINING</a:t>
            </a:r>
          </a:p>
        </p:txBody>
      </p:sp>
      <p:sp>
        <p:nvSpPr>
          <p:cNvPr id="71" name="Text Placeholder 189">
            <a:extLst>
              <a:ext uri="{FF2B5EF4-FFF2-40B4-BE49-F238E27FC236}">
                <a16:creationId xmlns:a16="http://schemas.microsoft.com/office/drawing/2014/main" id="{B2CB2401-C0E9-408D-A02E-B355124E952F}"/>
              </a:ext>
            </a:extLst>
          </p:cNvPr>
          <p:cNvSpPr txBox="1">
            <a:spLocks/>
          </p:cNvSpPr>
          <p:nvPr/>
        </p:nvSpPr>
        <p:spPr>
          <a:xfrm>
            <a:off x="5606923" y="2627525"/>
            <a:ext cx="2645829" cy="30615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FINNISH FOR </a:t>
            </a:r>
            <a:r>
              <a:rPr lang="en-GB" sz="1100" dirty="0" smtClean="0">
                <a:solidFill>
                  <a:srgbClr val="BBAE81"/>
                </a:solidFill>
                <a:latin typeface="Arial Black" panose="020B0A04020102020204" pitchFamily="34" charset="0"/>
              </a:rPr>
              <a:t>THE WORKPLACE</a:t>
            </a:r>
            <a:endParaRPr lang="en-GB" sz="1100" dirty="0">
              <a:solidFill>
                <a:srgbClr val="BBAE81"/>
              </a:solidFill>
              <a:latin typeface="Arial Black" panose="020B0A04020102020204" pitchFamily="34" charset="0"/>
            </a:endParaRPr>
          </a:p>
        </p:txBody>
      </p:sp>
      <p:sp>
        <p:nvSpPr>
          <p:cNvPr id="72" name="Text Placeholder 189">
            <a:extLst>
              <a:ext uri="{FF2B5EF4-FFF2-40B4-BE49-F238E27FC236}">
                <a16:creationId xmlns:a16="http://schemas.microsoft.com/office/drawing/2014/main" id="{82D429B4-5A6C-41A6-A31E-C527B781F221}"/>
              </a:ext>
            </a:extLst>
          </p:cNvPr>
          <p:cNvSpPr txBox="1">
            <a:spLocks/>
          </p:cNvSpPr>
          <p:nvPr/>
        </p:nvSpPr>
        <p:spPr>
          <a:xfrm>
            <a:off x="5638598" y="5479523"/>
            <a:ext cx="2243392" cy="30615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ONLINE TRAININGS</a:t>
            </a:r>
          </a:p>
        </p:txBody>
      </p:sp>
      <p:sp>
        <p:nvSpPr>
          <p:cNvPr id="74" name="TextBox 73">
            <a:extLst>
              <a:ext uri="{FF2B5EF4-FFF2-40B4-BE49-F238E27FC236}">
                <a16:creationId xmlns:a16="http://schemas.microsoft.com/office/drawing/2014/main" id="{938CCACD-E90A-4360-BE4F-56431C5278D2}"/>
              </a:ext>
            </a:extLst>
          </p:cNvPr>
          <p:cNvSpPr txBox="1"/>
          <p:nvPr/>
        </p:nvSpPr>
        <p:spPr>
          <a:xfrm>
            <a:off x="5658767" y="5064283"/>
            <a:ext cx="3508534"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You can learn the basics of a new language or share your language skills with other participants.</a:t>
            </a:r>
          </a:p>
        </p:txBody>
      </p:sp>
      <p:sp>
        <p:nvSpPr>
          <p:cNvPr id="75" name="TextBox 74">
            <a:extLst>
              <a:ext uri="{FF2B5EF4-FFF2-40B4-BE49-F238E27FC236}">
                <a16:creationId xmlns:a16="http://schemas.microsoft.com/office/drawing/2014/main" id="{159D09E9-C667-4B37-9BE1-B961A422EEE3}"/>
              </a:ext>
            </a:extLst>
          </p:cNvPr>
          <p:cNvSpPr txBox="1"/>
          <p:nvPr/>
        </p:nvSpPr>
        <p:spPr>
          <a:xfrm>
            <a:off x="5628366" y="2236840"/>
            <a:ext cx="3508534"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hlinkClick r:id="rId5"/>
              </a:rPr>
              <a:t>Courses</a:t>
            </a:r>
            <a:r>
              <a:rPr lang="en-GB" sz="900" dirty="0">
                <a:latin typeface="Arial" panose="020B0604020202020204" pitchFamily="34" charset="0"/>
                <a:cs typeface="Arial" panose="020B0604020202020204" pitchFamily="34" charset="0"/>
              </a:rPr>
              <a:t> on the basics of Finnish and the Sámi language as well as advanced courses*. </a:t>
            </a:r>
          </a:p>
        </p:txBody>
      </p:sp>
      <p:sp>
        <p:nvSpPr>
          <p:cNvPr id="76" name="TextBox 75">
            <a:extLst>
              <a:ext uri="{FF2B5EF4-FFF2-40B4-BE49-F238E27FC236}">
                <a16:creationId xmlns:a16="http://schemas.microsoft.com/office/drawing/2014/main" id="{200CC51B-CCBD-4CBC-BC1C-6DB9B7E54574}"/>
              </a:ext>
            </a:extLst>
          </p:cNvPr>
          <p:cNvSpPr txBox="1"/>
          <p:nvPr/>
        </p:nvSpPr>
        <p:spPr>
          <a:xfrm>
            <a:off x="5642226" y="4323655"/>
            <a:ext cx="3445910"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Teaching Finnish as well as the customs of Finnish working life, culture and society. Integration training can be applied for through the TE Office or municipal social services.</a:t>
            </a:r>
          </a:p>
        </p:txBody>
      </p:sp>
      <p:sp>
        <p:nvSpPr>
          <p:cNvPr id="77" name="TextBox 76">
            <a:extLst>
              <a:ext uri="{FF2B5EF4-FFF2-40B4-BE49-F238E27FC236}">
                <a16:creationId xmlns:a16="http://schemas.microsoft.com/office/drawing/2014/main" id="{F15C23E5-417B-4DD1-A31E-E4845542DFA5}"/>
              </a:ext>
            </a:extLst>
          </p:cNvPr>
          <p:cNvSpPr txBox="1"/>
          <p:nvPr/>
        </p:nvSpPr>
        <p:spPr>
          <a:xfrm>
            <a:off x="5642226" y="2818215"/>
            <a:ext cx="3421817" cy="1061829"/>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Working life oriented Finnish language training organised by the Centre for Economic Development, Transport and the Environment in Lapland as joint procurement training. There are three products: Recruitment training, </a:t>
            </a:r>
            <a:r>
              <a:rPr lang="en-GB" sz="900" dirty="0" err="1">
                <a:latin typeface="Arial" panose="020B0604020202020204" pitchFamily="34" charset="0"/>
                <a:cs typeface="Arial" panose="020B0604020202020204" pitchFamily="34" charset="0"/>
              </a:rPr>
              <a:t>TäsmäKoulutus</a:t>
            </a:r>
            <a:r>
              <a:rPr lang="en-GB" sz="900" dirty="0">
                <a:latin typeface="Arial" panose="020B0604020202020204" pitchFamily="34" charset="0"/>
                <a:cs typeface="Arial" panose="020B0604020202020204" pitchFamily="34" charset="0"/>
              </a:rPr>
              <a:t> (targeted training) and Change training, of which targeted training is the most common. The targeted training is funded by the employer and the employment and economic administration, and its duration is at least 10 training days. Also applies to non-EU citizens. </a:t>
            </a:r>
          </a:p>
        </p:txBody>
      </p:sp>
      <p:sp>
        <p:nvSpPr>
          <p:cNvPr id="78" name="TextBox 77">
            <a:extLst>
              <a:ext uri="{FF2B5EF4-FFF2-40B4-BE49-F238E27FC236}">
                <a16:creationId xmlns:a16="http://schemas.microsoft.com/office/drawing/2014/main" id="{ACAE9FAC-17E8-4DCC-B3D6-1C8006417F86}"/>
              </a:ext>
            </a:extLst>
          </p:cNvPr>
          <p:cNvSpPr txBox="1"/>
          <p:nvPr/>
        </p:nvSpPr>
        <p:spPr>
          <a:xfrm>
            <a:off x="5683116" y="5686970"/>
            <a:ext cx="3492583" cy="5078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Finnish language courses are organised </a:t>
            </a:r>
            <a:r>
              <a:rPr lang="en-GB" sz="900" dirty="0">
                <a:latin typeface="Arial" panose="020B0604020202020204" pitchFamily="34" charset="0"/>
                <a:cs typeface="Arial" panose="020B0604020202020204" pitchFamily="34" charset="0"/>
                <a:hlinkClick r:id="rId10"/>
              </a:rPr>
              <a:t>online</a:t>
            </a:r>
            <a:r>
              <a:rPr lang="en-GB" sz="900" dirty="0">
                <a:latin typeface="Arial" panose="020B0604020202020204" pitchFamily="34" charset="0"/>
                <a:cs typeface="Arial" panose="020B0604020202020204" pitchFamily="34" charset="0"/>
              </a:rPr>
              <a:t> throughout Finland, and you can also participate in them before moving to the area. You can find materials for learning Finnish independently online, for example on </a:t>
            </a:r>
            <a:r>
              <a:rPr lang="en-GB" sz="900" dirty="0" err="1">
                <a:latin typeface="Arial" panose="020B0604020202020204" pitchFamily="34" charset="0"/>
                <a:cs typeface="Arial" panose="020B0604020202020204" pitchFamily="34" charset="0"/>
                <a:hlinkClick r:id="rId11"/>
              </a:rPr>
              <a:t>Moninet</a:t>
            </a:r>
            <a:r>
              <a:rPr lang="en-GB" sz="9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2065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EE064CA-16EA-4FA2-9129-754C599EC2BD}"/>
              </a:ext>
            </a:extLst>
          </p:cNvPr>
          <p:cNvCxnSpPr>
            <a:cxnSpLocks/>
          </p:cNvCxnSpPr>
          <p:nvPr/>
        </p:nvCxnSpPr>
        <p:spPr>
          <a:xfrm flipV="1">
            <a:off x="2060690" y="2877705"/>
            <a:ext cx="0" cy="307086"/>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8E3B818-51C7-4A31-B1D5-40839FFF5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0" y="-355039"/>
            <a:ext cx="9906000" cy="2558205"/>
          </a:xfrm>
          <a:prstGeom prst="rect">
            <a:avLst/>
          </a:prstGeom>
        </p:spPr>
      </p:pic>
      <p:sp>
        <p:nvSpPr>
          <p:cNvPr id="3" name="Text Placeholder 189">
            <a:extLst>
              <a:ext uri="{FF2B5EF4-FFF2-40B4-BE49-F238E27FC236}">
                <a16:creationId xmlns:a16="http://schemas.microsoft.com/office/drawing/2014/main" id="{F623E9A5-3AB3-4F4D-8707-B30F6FC208C5}"/>
              </a:ext>
            </a:extLst>
          </p:cNvPr>
          <p:cNvSpPr txBox="1">
            <a:spLocks/>
          </p:cNvSpPr>
          <p:nvPr/>
        </p:nvSpPr>
        <p:spPr>
          <a:xfrm>
            <a:off x="906438" y="2362103"/>
            <a:ext cx="2971831" cy="43610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smtClean="0">
                <a:latin typeface="Arial Black" panose="020B0A04020102020204" pitchFamily="34" charset="0"/>
              </a:rPr>
              <a:t>RESIDENCE </a:t>
            </a:r>
            <a:r>
              <a:rPr lang="en-GB" sz="1100" dirty="0">
                <a:latin typeface="Arial Black" panose="020B0A04020102020204" pitchFamily="34" charset="0"/>
              </a:rPr>
              <a:t>PERMIT AND REGISTRATION OF THE RIGHT OF RESIDENCE</a:t>
            </a:r>
          </a:p>
        </p:txBody>
      </p:sp>
      <p:sp>
        <p:nvSpPr>
          <p:cNvPr id="4" name="TextBox 3">
            <a:extLst>
              <a:ext uri="{FF2B5EF4-FFF2-40B4-BE49-F238E27FC236}">
                <a16:creationId xmlns:a16="http://schemas.microsoft.com/office/drawing/2014/main" id="{C1DE1B56-5EEA-4459-AADF-2E0964EBAF39}"/>
              </a:ext>
            </a:extLst>
          </p:cNvPr>
          <p:cNvSpPr txBox="1"/>
          <p:nvPr/>
        </p:nvSpPr>
        <p:spPr>
          <a:xfrm>
            <a:off x="873624" y="2823852"/>
            <a:ext cx="2687886" cy="276999"/>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Within 3 months of arrival</a:t>
            </a:r>
          </a:p>
        </p:txBody>
      </p:sp>
      <p:sp>
        <p:nvSpPr>
          <p:cNvPr id="5" name="Freeform: Shape 4">
            <a:extLst>
              <a:ext uri="{FF2B5EF4-FFF2-40B4-BE49-F238E27FC236}">
                <a16:creationId xmlns:a16="http://schemas.microsoft.com/office/drawing/2014/main" id="{25046B01-BFC6-4E2A-A779-4531FB512632}"/>
              </a:ext>
            </a:extLst>
          </p:cNvPr>
          <p:cNvSpPr/>
          <p:nvPr/>
        </p:nvSpPr>
        <p:spPr>
          <a:xfrm>
            <a:off x="399238" y="3113854"/>
            <a:ext cx="3503213" cy="3630311"/>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9" name="Text Placeholder 189">
            <a:extLst>
              <a:ext uri="{FF2B5EF4-FFF2-40B4-BE49-F238E27FC236}">
                <a16:creationId xmlns:a16="http://schemas.microsoft.com/office/drawing/2014/main" id="{A9A74B32-1FC4-4EDE-AEBC-A4A308EEE037}"/>
              </a:ext>
            </a:extLst>
          </p:cNvPr>
          <p:cNvSpPr txBox="1">
            <a:spLocks/>
          </p:cNvSpPr>
          <p:nvPr/>
        </p:nvSpPr>
        <p:spPr>
          <a:xfrm>
            <a:off x="410842" y="3144999"/>
            <a:ext cx="3483072" cy="254963"/>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MIGRI</a:t>
            </a:r>
          </a:p>
        </p:txBody>
      </p:sp>
      <p:sp>
        <p:nvSpPr>
          <p:cNvPr id="16" name="Text Placeholder 189">
            <a:extLst>
              <a:ext uri="{FF2B5EF4-FFF2-40B4-BE49-F238E27FC236}">
                <a16:creationId xmlns:a16="http://schemas.microsoft.com/office/drawing/2014/main" id="{04DB8C29-E3F5-416F-94F9-3788A7B2932C}"/>
              </a:ext>
            </a:extLst>
          </p:cNvPr>
          <p:cNvSpPr txBox="1">
            <a:spLocks/>
          </p:cNvSpPr>
          <p:nvPr/>
        </p:nvSpPr>
        <p:spPr>
          <a:xfrm>
            <a:off x="4973185" y="982496"/>
            <a:ext cx="1913046" cy="997721"/>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Black" panose="020B0A04020102020204" pitchFamily="34" charset="0"/>
              </a:rPr>
              <a:t>APPLYING FOR A PERSONAL IDENTITY CODE</a:t>
            </a:r>
            <a:br>
              <a:rPr lang="en-GB" sz="1100" dirty="0">
                <a:latin typeface="Arial Black" panose="020B0A04020102020204" pitchFamily="34" charset="0"/>
              </a:rPr>
            </a:br>
            <a:r>
              <a:rPr lang="en-GB" sz="1100" dirty="0">
                <a:latin typeface="Arial Black" panose="020B0A04020102020204" pitchFamily="34" charset="0"/>
              </a:rPr>
              <a:t/>
            </a:r>
            <a:br>
              <a:rPr lang="en-GB" sz="1100" dirty="0">
                <a:latin typeface="Arial Black" panose="020B0A04020102020204" pitchFamily="34" charset="0"/>
              </a:rPr>
            </a:br>
            <a:r>
              <a:rPr lang="en-GB" sz="1100" dirty="0">
                <a:latin typeface="Arial Black" panose="020B0A04020102020204" pitchFamily="34" charset="0"/>
              </a:rPr>
              <a:t>REGISTERING A HOME MUNICIPALITY</a:t>
            </a:r>
          </a:p>
        </p:txBody>
      </p:sp>
      <p:sp>
        <p:nvSpPr>
          <p:cNvPr id="22" name="Oval 21">
            <a:extLst>
              <a:ext uri="{FF2B5EF4-FFF2-40B4-BE49-F238E27FC236}">
                <a16:creationId xmlns:a16="http://schemas.microsoft.com/office/drawing/2014/main" id="{0131B246-C17D-4019-ADD8-A70AF6EB5222}"/>
              </a:ext>
            </a:extLst>
          </p:cNvPr>
          <p:cNvSpPr/>
          <p:nvPr/>
        </p:nvSpPr>
        <p:spPr>
          <a:xfrm>
            <a:off x="331365" y="1892931"/>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2">
            <a:extLst>
              <a:ext uri="{FF2B5EF4-FFF2-40B4-BE49-F238E27FC236}">
                <a16:creationId xmlns:a16="http://schemas.microsoft.com/office/drawing/2014/main" id="{2D7CBD6B-E0A3-473E-9D24-495AA4809A73}"/>
              </a:ext>
            </a:extLst>
          </p:cNvPr>
          <p:cNvSpPr/>
          <p:nvPr/>
        </p:nvSpPr>
        <p:spPr>
          <a:xfrm>
            <a:off x="4595236" y="696721"/>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4" name="Connector: Elbow 23">
            <a:extLst>
              <a:ext uri="{FF2B5EF4-FFF2-40B4-BE49-F238E27FC236}">
                <a16:creationId xmlns:a16="http://schemas.microsoft.com/office/drawing/2014/main" id="{B4B737F8-6FD4-4C90-8E49-6F1B5606508E}"/>
              </a:ext>
            </a:extLst>
          </p:cNvPr>
          <p:cNvCxnSpPr>
            <a:cxnSpLocks/>
            <a:endCxn id="23" idx="4"/>
          </p:cNvCxnSpPr>
          <p:nvPr/>
        </p:nvCxnSpPr>
        <p:spPr>
          <a:xfrm rot="10800000">
            <a:off x="4771777" y="1049802"/>
            <a:ext cx="208724" cy="198784"/>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A826984-B5E9-4A56-8DE6-4014A8B5A752}"/>
              </a:ext>
            </a:extLst>
          </p:cNvPr>
          <p:cNvCxnSpPr>
            <a:cxnSpLocks/>
            <a:stCxn id="3" idx="1"/>
            <a:endCxn id="22" idx="4"/>
          </p:cNvCxnSpPr>
          <p:nvPr/>
        </p:nvCxnSpPr>
        <p:spPr>
          <a:xfrm rot="10800000">
            <a:off x="507906" y="2246012"/>
            <a:ext cx="398532" cy="334144"/>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1F44F24E-B24E-4379-8C42-657BB7479A63}"/>
              </a:ext>
            </a:extLst>
          </p:cNvPr>
          <p:cNvSpPr/>
          <p:nvPr/>
        </p:nvSpPr>
        <p:spPr>
          <a:xfrm>
            <a:off x="4102338" y="2056845"/>
            <a:ext cx="5629964" cy="4687320"/>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29" name="Text Placeholder 189">
            <a:extLst>
              <a:ext uri="{FF2B5EF4-FFF2-40B4-BE49-F238E27FC236}">
                <a16:creationId xmlns:a16="http://schemas.microsoft.com/office/drawing/2014/main" id="{1B93D618-ACC5-4B28-A3E6-4EC02CC3EB19}"/>
              </a:ext>
            </a:extLst>
          </p:cNvPr>
          <p:cNvSpPr txBox="1">
            <a:spLocks/>
          </p:cNvSpPr>
          <p:nvPr/>
        </p:nvSpPr>
        <p:spPr>
          <a:xfrm>
            <a:off x="4166943" y="2143729"/>
            <a:ext cx="2719288" cy="475227"/>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BBAE81"/>
                </a:solidFill>
                <a:latin typeface="Arial Black" panose="020B0A04020102020204" pitchFamily="34" charset="0"/>
              </a:rPr>
              <a:t>DIGITAL AND POPULATION DATA SERVICES AGENCY (DVV)</a:t>
            </a:r>
          </a:p>
        </p:txBody>
      </p:sp>
      <p:sp>
        <p:nvSpPr>
          <p:cNvPr id="17" name="TextBox 16">
            <a:extLst>
              <a:ext uri="{FF2B5EF4-FFF2-40B4-BE49-F238E27FC236}">
                <a16:creationId xmlns:a16="http://schemas.microsoft.com/office/drawing/2014/main" id="{840C5132-AFFF-4817-8BF2-C80201AADFAF}"/>
              </a:ext>
            </a:extLst>
          </p:cNvPr>
          <p:cNvSpPr txBox="1"/>
          <p:nvPr/>
        </p:nvSpPr>
        <p:spPr>
          <a:xfrm>
            <a:off x="410842" y="3283131"/>
            <a:ext cx="3467427" cy="2723823"/>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If you come from outside the EU, you can apply for a residence permit in advance in the </a:t>
            </a:r>
            <a:r>
              <a:rPr lang="en-GB" sz="900" dirty="0" err="1" smtClean="0">
                <a:latin typeface="Arial" panose="020B0604020202020204" pitchFamily="34" charset="0"/>
                <a:cs typeface="Arial" panose="020B0604020202020204" pitchFamily="34" charset="0"/>
                <a:hlinkClick r:id="rId5"/>
              </a:rPr>
              <a:t>EnterFinland</a:t>
            </a:r>
            <a:r>
              <a:rPr lang="en-GB" sz="900" dirty="0" smtClean="0">
                <a:latin typeface="Arial" panose="020B0604020202020204" pitchFamily="34" charset="0"/>
                <a:cs typeface="Arial" panose="020B0604020202020204" pitchFamily="34" charset="0"/>
              </a:rPr>
              <a:t> -service </a:t>
            </a:r>
            <a:r>
              <a:rPr lang="en-GB" sz="900" dirty="0">
                <a:latin typeface="Arial" panose="020B0604020202020204" pitchFamily="34" charset="0"/>
                <a:cs typeface="Arial" panose="020B0604020202020204" pitchFamily="34" charset="0"/>
              </a:rPr>
              <a:t>and register in person in a Finnish mission abroad. If you arrive in Finland with a tourist visa, you can apply for a residence permit while in Finland and register at </a:t>
            </a:r>
            <a:r>
              <a:rPr lang="en-GB" sz="900" dirty="0" err="1">
                <a:latin typeface="Arial" panose="020B0604020202020204" pitchFamily="34" charset="0"/>
                <a:cs typeface="Arial" panose="020B0604020202020204" pitchFamily="34" charset="0"/>
              </a:rPr>
              <a:t>Migri's</a:t>
            </a:r>
            <a:r>
              <a:rPr lang="en-GB" sz="900" dirty="0">
                <a:latin typeface="Arial" panose="020B0604020202020204" pitchFamily="34" charset="0"/>
                <a:cs typeface="Arial" panose="020B0604020202020204" pitchFamily="34" charset="0"/>
              </a:rPr>
              <a:t> service point. If you are an EU citizen, you do not need a residence permit when you arrive, but you must register your right of residence in </a:t>
            </a:r>
            <a:r>
              <a:rPr lang="en-GB" sz="900" dirty="0" err="1">
                <a:latin typeface="Arial" panose="020B0604020202020204" pitchFamily="34" charset="0"/>
                <a:cs typeface="Arial" panose="020B0604020202020204" pitchFamily="34" charset="0"/>
              </a:rPr>
              <a:t>Migri</a:t>
            </a:r>
            <a:r>
              <a:rPr lang="en-GB" sz="900" dirty="0">
                <a:latin typeface="Arial" panose="020B0604020202020204" pitchFamily="34" charset="0"/>
                <a:cs typeface="Arial" panose="020B0604020202020204" pitchFamily="34" charset="0"/>
              </a:rPr>
              <a:t> within 3 months of arrival in Finland. </a:t>
            </a:r>
          </a:p>
          <a:p>
            <a:endParaRPr lang="fi-FI"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Obtaining a residence permit and registering the right of residence always require personal identification on the location  The nearest </a:t>
            </a:r>
            <a:r>
              <a:rPr lang="en-GB" sz="900" dirty="0" err="1">
                <a:latin typeface="Arial" panose="020B0604020202020204" pitchFamily="34" charset="0"/>
                <a:cs typeface="Arial" panose="020B0604020202020204" pitchFamily="34" charset="0"/>
              </a:rPr>
              <a:t>Migri</a:t>
            </a:r>
            <a:r>
              <a:rPr lang="en-GB" sz="900" dirty="0">
                <a:latin typeface="Arial" panose="020B0604020202020204" pitchFamily="34" charset="0"/>
                <a:cs typeface="Arial" panose="020B0604020202020204" pitchFamily="34" charset="0"/>
              </a:rPr>
              <a:t> office is located in </a:t>
            </a:r>
            <a:r>
              <a:rPr lang="en-GB" sz="900" dirty="0" err="1">
                <a:latin typeface="Arial" panose="020B0604020202020204" pitchFamily="34" charset="0"/>
                <a:cs typeface="Arial" panose="020B0604020202020204" pitchFamily="34" charset="0"/>
              </a:rPr>
              <a:t>Rovaniemi</a:t>
            </a:r>
            <a:r>
              <a:rPr lang="en-GB" sz="900" dirty="0">
                <a:latin typeface="Arial" panose="020B0604020202020204" pitchFamily="34" charset="0"/>
                <a:cs typeface="Arial" panose="020B0604020202020204" pitchFamily="34" charset="0"/>
              </a:rPr>
              <a:t>, and you can book an appointment in advance on </a:t>
            </a:r>
            <a:r>
              <a:rPr lang="en-GB" sz="900" dirty="0" err="1">
                <a:latin typeface="Arial" panose="020B0604020202020204" pitchFamily="34" charset="0"/>
                <a:cs typeface="Arial" panose="020B0604020202020204" pitchFamily="34" charset="0"/>
                <a:hlinkClick r:id="rId6"/>
              </a:rPr>
              <a:t>Migri's</a:t>
            </a:r>
            <a:r>
              <a:rPr lang="en-GB" sz="900" dirty="0">
                <a:latin typeface="Arial" panose="020B0604020202020204" pitchFamily="34" charset="0"/>
                <a:cs typeface="Arial" panose="020B0604020202020204" pitchFamily="34" charset="0"/>
                <a:hlinkClick r:id="rId6"/>
              </a:rPr>
              <a:t> website</a:t>
            </a:r>
            <a:r>
              <a:rPr lang="en-GB" sz="900" dirty="0">
                <a:latin typeface="Arial" panose="020B0604020202020204" pitchFamily="34" charset="0"/>
                <a:cs typeface="Arial" panose="020B0604020202020204" pitchFamily="34" charset="0"/>
              </a:rPr>
              <a:t>. The Finnish Immigration Service may grant a Finnish personal identity code when making a positive decision on a residence permit application or when registering an EU citizen’s right of residence. </a:t>
            </a:r>
          </a:p>
          <a:p>
            <a:endParaRPr lang="fi-FI"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Please note that Nordic citizens register their stay at the Digital and Population Data Services Agency.</a:t>
            </a:r>
          </a:p>
        </p:txBody>
      </p:sp>
      <p:sp>
        <p:nvSpPr>
          <p:cNvPr id="18" name="Text Placeholder 189">
            <a:extLst>
              <a:ext uri="{FF2B5EF4-FFF2-40B4-BE49-F238E27FC236}">
                <a16:creationId xmlns:a16="http://schemas.microsoft.com/office/drawing/2014/main" id="{85268171-A10E-459F-89BF-CB7455CD4619}"/>
              </a:ext>
            </a:extLst>
          </p:cNvPr>
          <p:cNvSpPr txBox="1">
            <a:spLocks/>
          </p:cNvSpPr>
          <p:nvPr/>
        </p:nvSpPr>
        <p:spPr>
          <a:xfrm>
            <a:off x="7509720" y="1360262"/>
            <a:ext cx="1581593" cy="69074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latin typeface="Arial Black" panose="020B0A04020102020204" pitchFamily="34" charset="0"/>
              </a:rPr>
              <a:t>APPLYING FOR A TAX CARD</a:t>
            </a:r>
          </a:p>
        </p:txBody>
      </p:sp>
      <p:sp>
        <p:nvSpPr>
          <p:cNvPr id="19" name="Oval 18">
            <a:extLst>
              <a:ext uri="{FF2B5EF4-FFF2-40B4-BE49-F238E27FC236}">
                <a16:creationId xmlns:a16="http://schemas.microsoft.com/office/drawing/2014/main" id="{E2C6BED9-C7ED-440E-BF0A-40A8095A4425}"/>
              </a:ext>
            </a:extLst>
          </p:cNvPr>
          <p:cNvSpPr/>
          <p:nvPr/>
        </p:nvSpPr>
        <p:spPr>
          <a:xfrm>
            <a:off x="7110287" y="722122"/>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Connector: Elbow 19">
            <a:extLst>
              <a:ext uri="{FF2B5EF4-FFF2-40B4-BE49-F238E27FC236}">
                <a16:creationId xmlns:a16="http://schemas.microsoft.com/office/drawing/2014/main" id="{D90D74B4-9C81-4D49-822C-09451297CB59}"/>
              </a:ext>
            </a:extLst>
          </p:cNvPr>
          <p:cNvCxnSpPr>
            <a:cxnSpLocks/>
            <a:stCxn id="18" idx="1"/>
            <a:endCxn id="19" idx="4"/>
          </p:cNvCxnSpPr>
          <p:nvPr/>
        </p:nvCxnSpPr>
        <p:spPr>
          <a:xfrm rot="10800000">
            <a:off x="7286828" y="1075203"/>
            <a:ext cx="222892" cy="630432"/>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26" name="Text Placeholder 189">
            <a:extLst>
              <a:ext uri="{FF2B5EF4-FFF2-40B4-BE49-F238E27FC236}">
                <a16:creationId xmlns:a16="http://schemas.microsoft.com/office/drawing/2014/main" id="{F3FD9F45-B26B-43F2-BA90-D5C577C83B47}"/>
              </a:ext>
            </a:extLst>
          </p:cNvPr>
          <p:cNvSpPr txBox="1">
            <a:spLocks/>
          </p:cNvSpPr>
          <p:nvPr/>
        </p:nvSpPr>
        <p:spPr>
          <a:xfrm>
            <a:off x="7219268" y="2164603"/>
            <a:ext cx="2092058" cy="475227"/>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TAX ADMINISTRATION</a:t>
            </a:r>
          </a:p>
        </p:txBody>
      </p:sp>
      <p:sp>
        <p:nvSpPr>
          <p:cNvPr id="27" name="TextBox 26">
            <a:extLst>
              <a:ext uri="{FF2B5EF4-FFF2-40B4-BE49-F238E27FC236}">
                <a16:creationId xmlns:a16="http://schemas.microsoft.com/office/drawing/2014/main" id="{DA26D854-FEEC-4AB0-9C17-A8AF0354785D}"/>
              </a:ext>
            </a:extLst>
          </p:cNvPr>
          <p:cNvSpPr txBox="1"/>
          <p:nvPr/>
        </p:nvSpPr>
        <p:spPr>
          <a:xfrm>
            <a:off x="4196075" y="2347806"/>
            <a:ext cx="3032941" cy="4385816"/>
          </a:xfrm>
          <a:prstGeom prst="rect">
            <a:avLst/>
          </a:prstGeom>
          <a:noFill/>
        </p:spPr>
        <p:txBody>
          <a:bodyPr wrap="square" rtlCol="0">
            <a:spAutoFit/>
          </a:bodyPr>
          <a:lstStyle/>
          <a:p>
            <a:endParaRPr lang="en-GB" sz="900" dirty="0" smtClean="0">
              <a:latin typeface="Arial" panose="020B0604020202020204" pitchFamily="34" charset="0"/>
              <a:cs typeface="Arial" panose="020B0604020202020204" pitchFamily="34" charset="0"/>
            </a:endParaRPr>
          </a:p>
          <a:p>
            <a:r>
              <a:rPr lang="en-GB" sz="900" b="1" dirty="0" smtClean="0">
                <a:latin typeface="Arial" panose="020B0604020202020204" pitchFamily="34" charset="0"/>
                <a:cs typeface="Arial" panose="020B0604020202020204" pitchFamily="34" charset="0"/>
              </a:rPr>
              <a:t>PERSONAL </a:t>
            </a:r>
            <a:r>
              <a:rPr lang="en-GB" sz="900" b="1" dirty="0">
                <a:latin typeface="Arial" panose="020B0604020202020204" pitchFamily="34" charset="0"/>
                <a:cs typeface="Arial" panose="020B0604020202020204" pitchFamily="34" charset="0"/>
              </a:rPr>
              <a:t>IDENTITY CODE</a:t>
            </a:r>
            <a:r>
              <a:rPr lang="en-GB" sz="900" dirty="0">
                <a:latin typeface="Arial" panose="020B0604020202020204" pitchFamily="34" charset="0"/>
                <a:cs typeface="Arial" panose="020B0604020202020204" pitchFamily="34" charset="0"/>
              </a:rPr>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The Finnish personal identity code is used, for example, when dealing with authorities, identification and official documents. You will receive a Finnish personal identity code when your personal data is registered in the Population Information System. You need to register in person at the authority's service point in order to receive a personal identity code. You can obtain a Finnish personal identity code from </a:t>
            </a:r>
            <a:r>
              <a:rPr lang="en-GB" sz="900" dirty="0" err="1">
                <a:latin typeface="Arial" panose="020B0604020202020204" pitchFamily="34" charset="0"/>
                <a:cs typeface="Arial" panose="020B0604020202020204" pitchFamily="34" charset="0"/>
              </a:rPr>
              <a:t>Migri</a:t>
            </a:r>
            <a:r>
              <a:rPr lang="en-GB" sz="900" dirty="0">
                <a:latin typeface="Arial" panose="020B0604020202020204" pitchFamily="34" charset="0"/>
                <a:cs typeface="Arial" panose="020B0604020202020204" pitchFamily="34" charset="0"/>
              </a:rPr>
              <a:t> when applying for a residence permit or registering a right of residence (see </a:t>
            </a:r>
            <a:r>
              <a:rPr lang="en-GB" sz="900" dirty="0" err="1">
                <a:latin typeface="Arial" panose="020B0604020202020204" pitchFamily="34" charset="0"/>
                <a:cs typeface="Arial" panose="020B0604020202020204" pitchFamily="34" charset="0"/>
              </a:rPr>
              <a:t>Migri</a:t>
            </a:r>
            <a:r>
              <a:rPr lang="en-GB" sz="900" dirty="0">
                <a:latin typeface="Arial" panose="020B0604020202020204" pitchFamily="34" charset="0"/>
                <a:cs typeface="Arial" panose="020B0604020202020204" pitchFamily="34" charset="0"/>
              </a:rPr>
              <a:t>) or at the Tax Administration Office. You can also apply for a personal identity code separately from </a:t>
            </a:r>
            <a:r>
              <a:rPr lang="en-GB" sz="900" dirty="0">
                <a:latin typeface="Arial" panose="020B0604020202020204" pitchFamily="34" charset="0"/>
                <a:cs typeface="Arial" panose="020B0604020202020204" pitchFamily="34" charset="0"/>
                <a:hlinkClick r:id="rId7"/>
              </a:rPr>
              <a:t>the Digital and Population Data Services Agency</a:t>
            </a:r>
            <a:r>
              <a:rPr lang="en-GB" sz="900" dirty="0">
                <a:latin typeface="Arial" panose="020B0604020202020204" pitchFamily="34" charset="0"/>
                <a:cs typeface="Arial" panose="020B0604020202020204" pitchFamily="34" charset="0"/>
              </a:rPr>
              <a:t> if the prerequisites for obtaining it are met, but you have not yet received a Finnish personal identity code The nearest DVV office is located in </a:t>
            </a:r>
            <a:r>
              <a:rPr lang="en-GB" sz="900" dirty="0" err="1">
                <a:latin typeface="Arial" panose="020B0604020202020204" pitchFamily="34" charset="0"/>
                <a:cs typeface="Arial" panose="020B0604020202020204" pitchFamily="34" charset="0"/>
              </a:rPr>
              <a:t>Rovaniemi</a:t>
            </a:r>
            <a:r>
              <a:rPr lang="en-GB" sz="900" dirty="0">
                <a:latin typeface="Arial" panose="020B0604020202020204" pitchFamily="34" charset="0"/>
                <a:cs typeface="Arial" panose="020B0604020202020204" pitchFamily="34" charset="0"/>
              </a:rPr>
              <a:t>, and you can book an appointment in advance on the DVV website. </a:t>
            </a:r>
          </a:p>
          <a:p>
            <a:r>
              <a:rPr lang="en-GB" sz="900" dirty="0">
                <a:latin typeface="Arial" panose="020B0604020202020204" pitchFamily="34" charset="0"/>
                <a:cs typeface="Arial" panose="020B0604020202020204" pitchFamily="34" charset="0"/>
              </a:rPr>
              <a:t/>
            </a:r>
            <a:br>
              <a:rPr lang="en-GB" sz="900" dirty="0">
                <a:latin typeface="Arial" panose="020B0604020202020204" pitchFamily="34" charset="0"/>
                <a:cs typeface="Arial" panose="020B0604020202020204" pitchFamily="34" charset="0"/>
              </a:rPr>
            </a:br>
            <a:r>
              <a:rPr lang="en-GB" sz="900" b="1" dirty="0">
                <a:latin typeface="Arial" panose="020B0604020202020204" pitchFamily="34" charset="0"/>
                <a:cs typeface="Arial" panose="020B0604020202020204" pitchFamily="34" charset="0"/>
              </a:rPr>
              <a:t>MUNICIPALITY OF RESIDENCE</a:t>
            </a:r>
          </a:p>
          <a:p>
            <a:r>
              <a:rPr lang="en-GB" sz="900" dirty="0">
                <a:latin typeface="Arial" panose="020B0604020202020204" pitchFamily="34" charset="0"/>
                <a:cs typeface="Arial" panose="020B0604020202020204" pitchFamily="34" charset="0"/>
              </a:rPr>
              <a:t>If you move to Finland permanently, you can register Inari as your municipality of residence, subject to certain conditions, at the </a:t>
            </a:r>
            <a:r>
              <a:rPr lang="en-GB" sz="900" dirty="0" err="1">
                <a:latin typeface="Arial" panose="020B0604020202020204" pitchFamily="34" charset="0"/>
                <a:cs typeface="Arial" panose="020B0604020202020204" pitchFamily="34" charset="0"/>
                <a:hlinkClick r:id="rId7"/>
              </a:rPr>
              <a:t>Rovaniemi</a:t>
            </a:r>
            <a:r>
              <a:rPr lang="en-GB" sz="900" dirty="0">
                <a:latin typeface="Arial" panose="020B0604020202020204" pitchFamily="34" charset="0"/>
                <a:cs typeface="Arial" panose="020B0604020202020204" pitchFamily="34" charset="0"/>
                <a:hlinkClick r:id="rId7"/>
              </a:rPr>
              <a:t> office of the Digital and Population Data Services Agency</a:t>
            </a:r>
            <a:r>
              <a:rPr lang="en-GB" sz="900" dirty="0">
                <a:latin typeface="Arial" panose="020B0604020202020204" pitchFamily="34" charset="0"/>
                <a:cs typeface="Arial" panose="020B0604020202020204" pitchFamily="34" charset="0"/>
              </a:rPr>
              <a:t>. Once you have a municipality of residence, you can use the services which that municipality offers only to its own residents. Sometimes a municipality of residence is also needed to use the services provided by state authorities or to receive financial benefits or subsidies. For more </a:t>
            </a:r>
            <a:r>
              <a:rPr lang="en-GB" sz="900" dirty="0" smtClean="0">
                <a:latin typeface="Arial" panose="020B0604020202020204" pitchFamily="34" charset="0"/>
                <a:cs typeface="Arial" panose="020B0604020202020204" pitchFamily="34" charset="0"/>
              </a:rPr>
              <a:t>information, </a:t>
            </a:r>
            <a:r>
              <a:rPr lang="en-GB" sz="900" dirty="0">
                <a:latin typeface="Arial" panose="020B0604020202020204" pitchFamily="34" charset="0"/>
                <a:cs typeface="Arial" panose="020B0604020202020204" pitchFamily="34" charset="0"/>
              </a:rPr>
              <a:t>see</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the </a:t>
            </a:r>
            <a:r>
              <a:rPr lang="en-GB" sz="900" dirty="0">
                <a:latin typeface="Arial" panose="020B0604020202020204" pitchFamily="34" charset="0"/>
                <a:cs typeface="Arial" panose="020B0604020202020204" pitchFamily="34" charset="0"/>
                <a:hlinkClick r:id="rId8"/>
              </a:rPr>
              <a:t>DVV website</a:t>
            </a:r>
            <a:r>
              <a:rPr lang="en-GB" sz="900" dirty="0">
                <a:latin typeface="Arial" panose="020B0604020202020204" pitchFamily="34" charset="0"/>
                <a:cs typeface="Arial" panose="020B0604020202020204" pitchFamily="34" charset="0"/>
              </a:rPr>
              <a:t> and </a:t>
            </a:r>
            <a:r>
              <a:rPr lang="en-GB" sz="900" dirty="0" err="1">
                <a:latin typeface="Arial" panose="020B0604020202020204" pitchFamily="34" charset="0"/>
                <a:cs typeface="Arial" panose="020B0604020202020204" pitchFamily="34" charset="0"/>
                <a:hlinkClick r:id="rId9"/>
              </a:rPr>
              <a:t>InfoFinland</a:t>
            </a:r>
            <a:r>
              <a:rPr lang="en-GB" sz="900" dirty="0">
                <a:latin typeface="Arial" panose="020B0604020202020204" pitchFamily="34" charset="0"/>
                <a:cs typeface="Arial" panose="020B0604020202020204" pitchFamily="34" charset="0"/>
              </a:rPr>
              <a:t>.</a:t>
            </a:r>
          </a:p>
        </p:txBody>
      </p:sp>
      <p:sp>
        <p:nvSpPr>
          <p:cNvPr id="30" name="TextBox 29">
            <a:extLst>
              <a:ext uri="{FF2B5EF4-FFF2-40B4-BE49-F238E27FC236}">
                <a16:creationId xmlns:a16="http://schemas.microsoft.com/office/drawing/2014/main" id="{07F65B6D-DC3A-4140-82C7-23D22F06A020}"/>
              </a:ext>
            </a:extLst>
          </p:cNvPr>
          <p:cNvSpPr txBox="1"/>
          <p:nvPr/>
        </p:nvSpPr>
        <p:spPr>
          <a:xfrm>
            <a:off x="7223477" y="2362593"/>
            <a:ext cx="2491454" cy="3831818"/>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If you live in Finland for more than 6 months, you will need a tax </a:t>
            </a:r>
            <a:r>
              <a:rPr lang="en-GB" sz="900" dirty="0" smtClean="0">
                <a:latin typeface="Arial" panose="020B0604020202020204" pitchFamily="34" charset="0"/>
                <a:cs typeface="Arial" panose="020B0604020202020204" pitchFamily="34" charset="0"/>
              </a:rPr>
              <a:t>card </a:t>
            </a:r>
            <a:r>
              <a:rPr lang="en-GB" sz="900" dirty="0">
                <a:latin typeface="Arial" panose="020B0604020202020204" pitchFamily="34" charset="0"/>
                <a:cs typeface="Arial" panose="020B0604020202020204" pitchFamily="34" charset="0"/>
              </a:rPr>
              <a:t>for when you receive a salary or other income (e.g. </a:t>
            </a:r>
            <a:r>
              <a:rPr lang="en-GB" sz="900" dirty="0" err="1">
                <a:latin typeface="Arial" panose="020B0604020202020204" pitchFamily="34" charset="0"/>
                <a:cs typeface="Arial" panose="020B0604020202020204" pitchFamily="34" charset="0"/>
              </a:rPr>
              <a:t>Kela</a:t>
            </a:r>
            <a:r>
              <a:rPr lang="en-GB" sz="900" dirty="0">
                <a:latin typeface="Arial" panose="020B0604020202020204" pitchFamily="34" charset="0"/>
                <a:cs typeface="Arial" panose="020B0604020202020204" pitchFamily="34" charset="0"/>
              </a:rPr>
              <a:t> benefits).</a:t>
            </a:r>
            <a:r>
              <a:rPr lang="en-GB" sz="900" dirty="0">
                <a:latin typeface="Arial" panose="020B0604020202020204" pitchFamily="34" charset="0"/>
                <a:cs typeface="Arial" panose="020B0604020202020204" pitchFamily="34" charset="0"/>
                <a:hlinkClick r:id="rId10"/>
              </a:rPr>
              <a:t> www.vero.fi</a:t>
            </a:r>
          </a:p>
          <a:p>
            <a:endParaRPr lang="fi-FI"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If you are staying in Finland for a maximum of 6 months, your employer will charge 35% of income tax from your salary, or you can apply for a tax card from the Tax Administration. </a:t>
            </a:r>
          </a:p>
          <a:p>
            <a:endParaRPr lang="fi-FI"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You need a Finnish personal identity code to get a tax card. </a:t>
            </a:r>
          </a:p>
          <a:p>
            <a:endParaRPr lang="fi-FI"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You need to register in person in order to receive a personal identity code. You can get a personal identity code by visiting the Tax Administration Office in Ivalo.</a:t>
            </a:r>
          </a:p>
          <a:p>
            <a:endParaRPr lang="fi-FI"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You can book an appointment for an individual or a group for the Tax Administration Office in advance from the national telephone service of the Tax Administration, and at the same time, ask which forms and documents you will need for the visit. </a:t>
            </a:r>
          </a:p>
          <a:p>
            <a:endParaRPr lang="fi-FI" sz="900" b="1" dirty="0">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7CD0D05D-BA81-4799-904E-9825F2B4FC68}"/>
              </a:ext>
            </a:extLst>
          </p:cNvPr>
          <p:cNvCxnSpPr>
            <a:cxnSpLocks/>
          </p:cNvCxnSpPr>
          <p:nvPr/>
        </p:nvCxnSpPr>
        <p:spPr>
          <a:xfrm flipH="1" flipV="1">
            <a:off x="5618602" y="1917275"/>
            <a:ext cx="11018" cy="164198"/>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81DAC8-7640-4416-8831-F66D71223A70}"/>
              </a:ext>
            </a:extLst>
          </p:cNvPr>
          <p:cNvCxnSpPr>
            <a:cxnSpLocks/>
          </p:cNvCxnSpPr>
          <p:nvPr/>
        </p:nvCxnSpPr>
        <p:spPr>
          <a:xfrm flipV="1">
            <a:off x="8048803" y="1890815"/>
            <a:ext cx="0" cy="160192"/>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189">
            <a:extLst>
              <a:ext uri="{FF2B5EF4-FFF2-40B4-BE49-F238E27FC236}">
                <a16:creationId xmlns:a16="http://schemas.microsoft.com/office/drawing/2014/main" id="{A488BB9D-61DC-4119-B4D0-1F33FB6AEB01}"/>
              </a:ext>
            </a:extLst>
          </p:cNvPr>
          <p:cNvSpPr txBox="1">
            <a:spLocks/>
          </p:cNvSpPr>
          <p:nvPr/>
        </p:nvSpPr>
        <p:spPr>
          <a:xfrm>
            <a:off x="207712" y="539617"/>
            <a:ext cx="1379788" cy="63325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a:solidFill>
                  <a:schemeClr val="bg1"/>
                </a:solidFill>
                <a:latin typeface="Arial Black" panose="020B0A04020102020204" pitchFamily="34" charset="0"/>
              </a:rPr>
              <a:t>DURING </a:t>
            </a:r>
            <a:br>
              <a:rPr lang="en-GB" sz="1000">
                <a:solidFill>
                  <a:schemeClr val="bg1"/>
                </a:solidFill>
                <a:latin typeface="Arial Black" panose="020B0A04020102020204" pitchFamily="34" charset="0"/>
              </a:rPr>
            </a:br>
            <a:r>
              <a:rPr lang="en-GB" sz="1000">
                <a:solidFill>
                  <a:schemeClr val="bg1"/>
                </a:solidFill>
                <a:latin typeface="Arial Black" panose="020B0A04020102020204" pitchFamily="34" charset="0"/>
              </a:rPr>
              <a:t>THE FIRST MONTHS</a:t>
            </a:r>
          </a:p>
        </p:txBody>
      </p:sp>
      <p:pic>
        <p:nvPicPr>
          <p:cNvPr id="6" name="Picture 5">
            <a:extLst>
              <a:ext uri="{FF2B5EF4-FFF2-40B4-BE49-F238E27FC236}">
                <a16:creationId xmlns:a16="http://schemas.microsoft.com/office/drawing/2014/main" id="{A36D83A1-7722-4C53-A0AB-0D352B0E1B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4252" y="6013163"/>
            <a:ext cx="618745" cy="624841"/>
          </a:xfrm>
          <a:prstGeom prst="rect">
            <a:avLst/>
          </a:prstGeom>
        </p:spPr>
      </p:pic>
      <p:pic>
        <p:nvPicPr>
          <p:cNvPr id="34" name="Picture 33">
            <a:extLst>
              <a:ext uri="{FF2B5EF4-FFF2-40B4-BE49-F238E27FC236}">
                <a16:creationId xmlns:a16="http://schemas.microsoft.com/office/drawing/2014/main" id="{25B791BB-E9AC-40B2-969C-8ABB9E1F04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3995" y="6069272"/>
            <a:ext cx="618745" cy="624841"/>
          </a:xfrm>
          <a:prstGeom prst="rect">
            <a:avLst/>
          </a:prstGeom>
        </p:spPr>
      </p:pic>
      <p:sp>
        <p:nvSpPr>
          <p:cNvPr id="35" name="Text Placeholder 189">
            <a:extLst>
              <a:ext uri="{FF2B5EF4-FFF2-40B4-BE49-F238E27FC236}">
                <a16:creationId xmlns:a16="http://schemas.microsoft.com/office/drawing/2014/main" id="{27A525DA-941D-40BF-9585-A9492E4E7EE9}"/>
              </a:ext>
            </a:extLst>
          </p:cNvPr>
          <p:cNvSpPr txBox="1">
            <a:spLocks/>
          </p:cNvSpPr>
          <p:nvPr/>
        </p:nvSpPr>
        <p:spPr>
          <a:xfrm>
            <a:off x="1301399" y="6069272"/>
            <a:ext cx="2731718" cy="624840"/>
          </a:xfrm>
          <a:prstGeom prst="rect">
            <a:avLst/>
          </a:prstGeom>
        </p:spPr>
        <p:txBody>
          <a:bodyPr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dirty="0"/>
              <a:t>IMMIGRATION COORDINATOR &amp; INTERPRETER SERVICES</a:t>
            </a:r>
          </a:p>
          <a:p>
            <a:pPr marL="0" indent="0">
              <a:buNone/>
            </a:pPr>
            <a:r>
              <a:rPr lang="en-GB" sz="1000" b="1" dirty="0"/>
              <a:t>EMPLOYMENT AND RECRUITMENT COMPANY</a:t>
            </a:r>
          </a:p>
        </p:txBody>
      </p:sp>
      <p:sp>
        <p:nvSpPr>
          <p:cNvPr id="36" name="Text Placeholder 189">
            <a:extLst>
              <a:ext uri="{FF2B5EF4-FFF2-40B4-BE49-F238E27FC236}">
                <a16:creationId xmlns:a16="http://schemas.microsoft.com/office/drawing/2014/main" id="{5B40DB1D-15C8-43AE-8F40-82D46EA5390C}"/>
              </a:ext>
            </a:extLst>
          </p:cNvPr>
          <p:cNvSpPr txBox="1">
            <a:spLocks/>
          </p:cNvSpPr>
          <p:nvPr/>
        </p:nvSpPr>
        <p:spPr>
          <a:xfrm>
            <a:off x="7769844" y="6162777"/>
            <a:ext cx="1741432" cy="475227"/>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dirty="0"/>
              <a:t>IMMIGRATION COORDINATOR </a:t>
            </a:r>
            <a:r>
              <a:rPr lang="en-GB" sz="1000" b="1" dirty="0" smtClean="0"/>
              <a:t>&amp; </a:t>
            </a:r>
            <a:r>
              <a:rPr lang="en-GB" sz="1000" b="1" dirty="0"/>
              <a:t>INTERPRETER SERVICES</a:t>
            </a:r>
          </a:p>
        </p:txBody>
      </p:sp>
      <p:cxnSp>
        <p:nvCxnSpPr>
          <p:cNvPr id="37" name="Connector: Elbow 36">
            <a:extLst>
              <a:ext uri="{FF2B5EF4-FFF2-40B4-BE49-F238E27FC236}">
                <a16:creationId xmlns:a16="http://schemas.microsoft.com/office/drawing/2014/main" id="{65317925-4A97-49C2-B3EE-002B23B6EDEB}"/>
              </a:ext>
            </a:extLst>
          </p:cNvPr>
          <p:cNvCxnSpPr>
            <a:cxnSpLocks/>
          </p:cNvCxnSpPr>
          <p:nvPr/>
        </p:nvCxnSpPr>
        <p:spPr>
          <a:xfrm rot="16200000" flipV="1">
            <a:off x="4537193" y="1283072"/>
            <a:ext cx="657702" cy="187422"/>
          </a:xfrm>
          <a:prstGeom prst="bentConnector3">
            <a:avLst>
              <a:gd name="adj1" fmla="val 2807"/>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94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F0F31C9-D1B8-4E07-8A19-1C4B3633043F}"/>
              </a:ext>
            </a:extLst>
          </p:cNvPr>
          <p:cNvSpPr/>
          <p:nvPr/>
        </p:nvSpPr>
        <p:spPr>
          <a:xfrm>
            <a:off x="0" y="0"/>
            <a:ext cx="9906000" cy="68580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6">
            <a:extLst>
              <a:ext uri="{FF2B5EF4-FFF2-40B4-BE49-F238E27FC236}">
                <a16:creationId xmlns:a16="http://schemas.microsoft.com/office/drawing/2014/main" id="{48E3B818-51C7-4A31-B1D5-40839FFF5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355039"/>
            <a:ext cx="9906000" cy="2558205"/>
          </a:xfrm>
          <a:prstGeom prst="rect">
            <a:avLst/>
          </a:prstGeom>
        </p:spPr>
      </p:pic>
      <p:sp>
        <p:nvSpPr>
          <p:cNvPr id="3" name="Text Placeholder 189">
            <a:extLst>
              <a:ext uri="{FF2B5EF4-FFF2-40B4-BE49-F238E27FC236}">
                <a16:creationId xmlns:a16="http://schemas.microsoft.com/office/drawing/2014/main" id="{F623E9A5-3AB3-4F4D-8707-B30F6FC208C5}"/>
              </a:ext>
            </a:extLst>
          </p:cNvPr>
          <p:cNvSpPr txBox="1">
            <a:spLocks/>
          </p:cNvSpPr>
          <p:nvPr/>
        </p:nvSpPr>
        <p:spPr>
          <a:xfrm>
            <a:off x="1073430" y="2427136"/>
            <a:ext cx="2687888" cy="54471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Black" panose="020B0A04020102020204" pitchFamily="34" charset="0"/>
              </a:rPr>
              <a:t>APPLYING FOR A BANK ACCOUNT, BANK CARD, AND ONLINE BANKING CODES</a:t>
            </a:r>
          </a:p>
        </p:txBody>
      </p:sp>
      <p:sp>
        <p:nvSpPr>
          <p:cNvPr id="5" name="Freeform: Shape 4">
            <a:extLst>
              <a:ext uri="{FF2B5EF4-FFF2-40B4-BE49-F238E27FC236}">
                <a16:creationId xmlns:a16="http://schemas.microsoft.com/office/drawing/2014/main" id="{25046B01-BFC6-4E2A-A779-4531FB512632}"/>
              </a:ext>
            </a:extLst>
          </p:cNvPr>
          <p:cNvSpPr/>
          <p:nvPr/>
        </p:nvSpPr>
        <p:spPr>
          <a:xfrm>
            <a:off x="652510" y="3637553"/>
            <a:ext cx="3483067" cy="2039997"/>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9" name="Text Placeholder 189">
            <a:extLst>
              <a:ext uri="{FF2B5EF4-FFF2-40B4-BE49-F238E27FC236}">
                <a16:creationId xmlns:a16="http://schemas.microsoft.com/office/drawing/2014/main" id="{A9A74B32-1FC4-4EDE-AEBC-A4A308EEE037}"/>
              </a:ext>
            </a:extLst>
          </p:cNvPr>
          <p:cNvSpPr txBox="1">
            <a:spLocks/>
          </p:cNvSpPr>
          <p:nvPr/>
        </p:nvSpPr>
        <p:spPr>
          <a:xfrm>
            <a:off x="764058" y="3679607"/>
            <a:ext cx="3483072" cy="254963"/>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BANK</a:t>
            </a:r>
          </a:p>
        </p:txBody>
      </p:sp>
      <p:cxnSp>
        <p:nvCxnSpPr>
          <p:cNvPr id="11" name="Straight Connector 10">
            <a:extLst>
              <a:ext uri="{FF2B5EF4-FFF2-40B4-BE49-F238E27FC236}">
                <a16:creationId xmlns:a16="http://schemas.microsoft.com/office/drawing/2014/main" id="{DEE064CA-16EA-4FA2-9129-754C599EC2BD}"/>
              </a:ext>
            </a:extLst>
          </p:cNvPr>
          <p:cNvCxnSpPr>
            <a:cxnSpLocks/>
          </p:cNvCxnSpPr>
          <p:nvPr/>
        </p:nvCxnSpPr>
        <p:spPr>
          <a:xfrm flipH="1" flipV="1">
            <a:off x="1795750" y="2964223"/>
            <a:ext cx="7301" cy="640382"/>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189">
            <a:extLst>
              <a:ext uri="{FF2B5EF4-FFF2-40B4-BE49-F238E27FC236}">
                <a16:creationId xmlns:a16="http://schemas.microsoft.com/office/drawing/2014/main" id="{04DB8C29-E3F5-416F-94F9-3788A7B2932C}"/>
              </a:ext>
            </a:extLst>
          </p:cNvPr>
          <p:cNvSpPr txBox="1">
            <a:spLocks/>
          </p:cNvSpPr>
          <p:nvPr/>
        </p:nvSpPr>
        <p:spPr>
          <a:xfrm>
            <a:off x="5630234" y="982977"/>
            <a:ext cx="2213776" cy="106241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Black" panose="020B0A04020102020204" pitchFamily="34" charset="0"/>
              </a:rPr>
              <a:t>HEALTH CARE SERVICES</a:t>
            </a:r>
          </a:p>
        </p:txBody>
      </p:sp>
      <p:sp>
        <p:nvSpPr>
          <p:cNvPr id="22" name="Oval 21">
            <a:extLst>
              <a:ext uri="{FF2B5EF4-FFF2-40B4-BE49-F238E27FC236}">
                <a16:creationId xmlns:a16="http://schemas.microsoft.com/office/drawing/2014/main" id="{0131B246-C17D-4019-ADD8-A70AF6EB5222}"/>
              </a:ext>
            </a:extLst>
          </p:cNvPr>
          <p:cNvSpPr/>
          <p:nvPr/>
        </p:nvSpPr>
        <p:spPr>
          <a:xfrm>
            <a:off x="628157" y="1923482"/>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2">
            <a:extLst>
              <a:ext uri="{FF2B5EF4-FFF2-40B4-BE49-F238E27FC236}">
                <a16:creationId xmlns:a16="http://schemas.microsoft.com/office/drawing/2014/main" id="{2D7CBD6B-E0A3-473E-9D24-495AA4809A73}"/>
              </a:ext>
            </a:extLst>
          </p:cNvPr>
          <p:cNvSpPr/>
          <p:nvPr/>
        </p:nvSpPr>
        <p:spPr>
          <a:xfrm>
            <a:off x="5134520" y="599321"/>
            <a:ext cx="353081" cy="353081"/>
          </a:xfrm>
          <a:prstGeom prst="ellipse">
            <a:avLst/>
          </a:prstGeom>
          <a:solidFill>
            <a:srgbClr val="BBA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4" name="Connector: Elbow 23">
            <a:extLst>
              <a:ext uri="{FF2B5EF4-FFF2-40B4-BE49-F238E27FC236}">
                <a16:creationId xmlns:a16="http://schemas.microsoft.com/office/drawing/2014/main" id="{B4B737F8-6FD4-4C90-8E49-6F1B5606508E}"/>
              </a:ext>
            </a:extLst>
          </p:cNvPr>
          <p:cNvCxnSpPr>
            <a:cxnSpLocks/>
            <a:stCxn id="16" idx="1"/>
            <a:endCxn id="23" idx="4"/>
          </p:cNvCxnSpPr>
          <p:nvPr/>
        </p:nvCxnSpPr>
        <p:spPr>
          <a:xfrm rot="10800000">
            <a:off x="5311062" y="952403"/>
            <a:ext cx="319173" cy="561783"/>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A826984-B5E9-4A56-8DE6-4014A8B5A752}"/>
              </a:ext>
            </a:extLst>
          </p:cNvPr>
          <p:cNvCxnSpPr>
            <a:cxnSpLocks/>
            <a:stCxn id="3" idx="1"/>
            <a:endCxn id="22" idx="4"/>
          </p:cNvCxnSpPr>
          <p:nvPr/>
        </p:nvCxnSpPr>
        <p:spPr>
          <a:xfrm rot="10800000">
            <a:off x="804698" y="2276564"/>
            <a:ext cx="268732" cy="422931"/>
          </a:xfrm>
          <a:prstGeom prst="bentConnector2">
            <a:avLst/>
          </a:prstGeom>
          <a:ln w="38100">
            <a:solidFill>
              <a:srgbClr val="BBAE81"/>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1F44F24E-B24E-4379-8C42-657BB7479A63}"/>
              </a:ext>
            </a:extLst>
          </p:cNvPr>
          <p:cNvSpPr/>
          <p:nvPr/>
        </p:nvSpPr>
        <p:spPr>
          <a:xfrm>
            <a:off x="4595236" y="2926352"/>
            <a:ext cx="4813169" cy="3573599"/>
          </a:xfrm>
          <a:custGeom>
            <a:avLst/>
            <a:gdLst>
              <a:gd name="connsiteX0" fmla="*/ 0 w 2710187"/>
              <a:gd name="connsiteY0" fmla="*/ 0 h 2017611"/>
              <a:gd name="connsiteX1" fmla="*/ 2710188 w 2710187"/>
              <a:gd name="connsiteY1" fmla="*/ 0 h 2017611"/>
              <a:gd name="connsiteX2" fmla="*/ 2710188 w 2710187"/>
              <a:gd name="connsiteY2" fmla="*/ 2017611 h 2017611"/>
              <a:gd name="connsiteX3" fmla="*/ 0 w 2710187"/>
              <a:gd name="connsiteY3" fmla="*/ 2017611 h 2017611"/>
            </a:gdLst>
            <a:ahLst/>
            <a:cxnLst>
              <a:cxn ang="0">
                <a:pos x="connsiteX0" y="connsiteY0"/>
              </a:cxn>
              <a:cxn ang="0">
                <a:pos x="connsiteX1" y="connsiteY1"/>
              </a:cxn>
              <a:cxn ang="0">
                <a:pos x="connsiteX2" y="connsiteY2"/>
              </a:cxn>
              <a:cxn ang="0">
                <a:pos x="connsiteX3" y="connsiteY3"/>
              </a:cxn>
            </a:cxnLst>
            <a:rect l="l" t="t" r="r" b="b"/>
            <a:pathLst>
              <a:path w="2710187" h="2017611">
                <a:moveTo>
                  <a:pt x="0" y="0"/>
                </a:moveTo>
                <a:lnTo>
                  <a:pt x="2710188" y="0"/>
                </a:lnTo>
                <a:lnTo>
                  <a:pt x="2710188" y="2017611"/>
                </a:lnTo>
                <a:lnTo>
                  <a:pt x="0" y="2017611"/>
                </a:lnTo>
                <a:close/>
              </a:path>
            </a:pathLst>
          </a:custGeom>
          <a:solidFill>
            <a:srgbClr val="FFFFFF">
              <a:alpha val="89804"/>
            </a:srgbClr>
          </a:solidFill>
          <a:ln w="12022" cap="flat">
            <a:noFill/>
            <a:prstDash val="solid"/>
            <a:miter/>
          </a:ln>
        </p:spPr>
        <p:txBody>
          <a:bodyPr rtlCol="0" anchor="ctr"/>
          <a:lstStyle/>
          <a:p>
            <a:endParaRPr lang="fi-FI"/>
          </a:p>
        </p:txBody>
      </p:sp>
      <p:sp>
        <p:nvSpPr>
          <p:cNvPr id="29" name="Text Placeholder 189">
            <a:extLst>
              <a:ext uri="{FF2B5EF4-FFF2-40B4-BE49-F238E27FC236}">
                <a16:creationId xmlns:a16="http://schemas.microsoft.com/office/drawing/2014/main" id="{1B93D618-ACC5-4B28-A3E6-4EC02CC3EB19}"/>
              </a:ext>
            </a:extLst>
          </p:cNvPr>
          <p:cNvSpPr txBox="1">
            <a:spLocks/>
          </p:cNvSpPr>
          <p:nvPr/>
        </p:nvSpPr>
        <p:spPr>
          <a:xfrm>
            <a:off x="4680586" y="2987552"/>
            <a:ext cx="2381107" cy="475227"/>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INARI AS A MUNICIPALITY OF RESIDENCE</a:t>
            </a:r>
          </a:p>
        </p:txBody>
      </p:sp>
      <p:sp>
        <p:nvSpPr>
          <p:cNvPr id="17" name="TextBox 16">
            <a:extLst>
              <a:ext uri="{FF2B5EF4-FFF2-40B4-BE49-F238E27FC236}">
                <a16:creationId xmlns:a16="http://schemas.microsoft.com/office/drawing/2014/main" id="{840C5132-AFFF-4817-8BF2-C80201AADFAF}"/>
              </a:ext>
            </a:extLst>
          </p:cNvPr>
          <p:cNvSpPr txBox="1"/>
          <p:nvPr/>
        </p:nvSpPr>
        <p:spPr>
          <a:xfrm>
            <a:off x="765233" y="3864544"/>
            <a:ext cx="3296128" cy="1061829"/>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A bank account is needed to manage financial matters. When you open a bank account, you should also apply for online banking IDs, which can be used to manage many official matters online. Please note that you must apply for a personal identity code before you can use banking services, as you need it to open an account and obtain online banking IDs, for example.</a:t>
            </a:r>
          </a:p>
        </p:txBody>
      </p:sp>
      <p:sp>
        <p:nvSpPr>
          <p:cNvPr id="26" name="Text Placeholder 189">
            <a:extLst>
              <a:ext uri="{FF2B5EF4-FFF2-40B4-BE49-F238E27FC236}">
                <a16:creationId xmlns:a16="http://schemas.microsoft.com/office/drawing/2014/main" id="{F3FD9F45-B26B-43F2-BA90-D5C577C83B47}"/>
              </a:ext>
            </a:extLst>
          </p:cNvPr>
          <p:cNvSpPr txBox="1">
            <a:spLocks/>
          </p:cNvSpPr>
          <p:nvPr/>
        </p:nvSpPr>
        <p:spPr>
          <a:xfrm>
            <a:off x="7178331" y="3740539"/>
            <a:ext cx="2290113" cy="475227"/>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IN AN EMPLOYMENT RELATIONSHIP</a:t>
            </a:r>
          </a:p>
        </p:txBody>
      </p:sp>
      <p:sp>
        <p:nvSpPr>
          <p:cNvPr id="27" name="TextBox 26">
            <a:extLst>
              <a:ext uri="{FF2B5EF4-FFF2-40B4-BE49-F238E27FC236}">
                <a16:creationId xmlns:a16="http://schemas.microsoft.com/office/drawing/2014/main" id="{DA26D854-FEEC-4AB0-9C17-A8AF0354785D}"/>
              </a:ext>
            </a:extLst>
          </p:cNvPr>
          <p:cNvSpPr txBox="1"/>
          <p:nvPr/>
        </p:nvSpPr>
        <p:spPr>
          <a:xfrm>
            <a:off x="4702872" y="3281439"/>
            <a:ext cx="2380974"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If your municipality of residence is Inari (or another municipality in Finland), you can use the public </a:t>
            </a:r>
            <a:r>
              <a:rPr lang="en-GB" sz="900" dirty="0">
                <a:latin typeface="Arial" panose="020B0604020202020204" pitchFamily="34" charset="0"/>
                <a:cs typeface="Arial" panose="020B0604020202020204" pitchFamily="34" charset="0"/>
                <a:hlinkClick r:id="rId4"/>
              </a:rPr>
              <a:t>health services</a:t>
            </a:r>
            <a:r>
              <a:rPr lang="en-GB" sz="900" dirty="0">
                <a:latin typeface="Arial" panose="020B0604020202020204" pitchFamily="34" charset="0"/>
                <a:cs typeface="Arial" panose="020B0604020202020204" pitchFamily="34" charset="0"/>
              </a:rPr>
              <a:t> provided by the municipality.</a:t>
            </a:r>
          </a:p>
        </p:txBody>
      </p:sp>
      <p:sp>
        <p:nvSpPr>
          <p:cNvPr id="30" name="TextBox 29">
            <a:extLst>
              <a:ext uri="{FF2B5EF4-FFF2-40B4-BE49-F238E27FC236}">
                <a16:creationId xmlns:a16="http://schemas.microsoft.com/office/drawing/2014/main" id="{07F65B6D-DC3A-4140-82C7-23D22F06A020}"/>
              </a:ext>
            </a:extLst>
          </p:cNvPr>
          <p:cNvSpPr txBox="1"/>
          <p:nvPr/>
        </p:nvSpPr>
        <p:spPr>
          <a:xfrm>
            <a:off x="7197799" y="4035561"/>
            <a:ext cx="2358104"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Employers are obliged to pay their employees preventive health care. You are entitled to this too if you are in an employment relationship.</a:t>
            </a:r>
          </a:p>
        </p:txBody>
      </p:sp>
      <p:sp>
        <p:nvSpPr>
          <p:cNvPr id="32" name="TextBox 31">
            <a:extLst>
              <a:ext uri="{FF2B5EF4-FFF2-40B4-BE49-F238E27FC236}">
                <a16:creationId xmlns:a16="http://schemas.microsoft.com/office/drawing/2014/main" id="{DF93A502-C711-437F-9618-2FC269E458F5}"/>
              </a:ext>
            </a:extLst>
          </p:cNvPr>
          <p:cNvSpPr txBox="1"/>
          <p:nvPr/>
        </p:nvSpPr>
        <p:spPr>
          <a:xfrm>
            <a:off x="5470648" y="1787668"/>
            <a:ext cx="3348667" cy="276999"/>
          </a:xfrm>
          <a:prstGeom prst="rect">
            <a:avLst/>
          </a:prstGeom>
          <a:noFill/>
        </p:spPr>
        <p:txBody>
          <a:bodyPr wrap="square" rtlCol="0">
            <a:spAutoFit/>
          </a:bodyPr>
          <a:lstStyle/>
          <a:p>
            <a:pPr algn="ctr"/>
            <a:r>
              <a:rPr lang="en-GB" sz="1200" b="1">
                <a:latin typeface="Lucida Handwriting" panose="03010101010101010101" pitchFamily="66" charset="0"/>
                <a:cs typeface="Arial" panose="020B0604020202020204" pitchFamily="34" charset="0"/>
              </a:rPr>
              <a:t>What kind of health care services do I receive?</a:t>
            </a:r>
          </a:p>
        </p:txBody>
      </p:sp>
      <p:sp>
        <p:nvSpPr>
          <p:cNvPr id="33" name="Text Placeholder 189">
            <a:extLst>
              <a:ext uri="{FF2B5EF4-FFF2-40B4-BE49-F238E27FC236}">
                <a16:creationId xmlns:a16="http://schemas.microsoft.com/office/drawing/2014/main" id="{E7E3D598-4140-4495-8BA6-8D7C482749F4}"/>
              </a:ext>
            </a:extLst>
          </p:cNvPr>
          <p:cNvSpPr txBox="1">
            <a:spLocks/>
          </p:cNvSpPr>
          <p:nvPr/>
        </p:nvSpPr>
        <p:spPr>
          <a:xfrm>
            <a:off x="4690382" y="3922278"/>
            <a:ext cx="2211742" cy="475227"/>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KELA</a:t>
            </a:r>
          </a:p>
        </p:txBody>
      </p:sp>
      <p:sp>
        <p:nvSpPr>
          <p:cNvPr id="34" name="Text Placeholder 189">
            <a:extLst>
              <a:ext uri="{FF2B5EF4-FFF2-40B4-BE49-F238E27FC236}">
                <a16:creationId xmlns:a16="http://schemas.microsoft.com/office/drawing/2014/main" id="{E586AED8-3841-4A76-AB93-062418E93BBD}"/>
              </a:ext>
            </a:extLst>
          </p:cNvPr>
          <p:cNvSpPr txBox="1">
            <a:spLocks/>
          </p:cNvSpPr>
          <p:nvPr/>
        </p:nvSpPr>
        <p:spPr>
          <a:xfrm>
            <a:off x="7173852" y="4739300"/>
            <a:ext cx="2300216" cy="475227"/>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INSURANCE</a:t>
            </a:r>
          </a:p>
        </p:txBody>
      </p:sp>
      <p:sp>
        <p:nvSpPr>
          <p:cNvPr id="35" name="TextBox 34">
            <a:extLst>
              <a:ext uri="{FF2B5EF4-FFF2-40B4-BE49-F238E27FC236}">
                <a16:creationId xmlns:a16="http://schemas.microsoft.com/office/drawing/2014/main" id="{684A36F4-B8A0-4DDD-9647-E93B1BEAC722}"/>
              </a:ext>
            </a:extLst>
          </p:cNvPr>
          <p:cNvSpPr txBox="1"/>
          <p:nvPr/>
        </p:nvSpPr>
        <p:spPr>
          <a:xfrm>
            <a:off x="4690382" y="4052058"/>
            <a:ext cx="2357791" cy="646331"/>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You may be entitled to </a:t>
            </a:r>
            <a:r>
              <a:rPr lang="en-GB" sz="900" dirty="0" err="1">
                <a:latin typeface="Arial" panose="020B0604020202020204" pitchFamily="34" charset="0"/>
                <a:cs typeface="Arial" panose="020B0604020202020204" pitchFamily="34" charset="0"/>
              </a:rPr>
              <a:t>Kela</a:t>
            </a:r>
            <a:r>
              <a:rPr lang="en-GB" sz="900" dirty="0">
                <a:latin typeface="Arial" panose="020B0604020202020204" pitchFamily="34" charset="0"/>
                <a:cs typeface="Arial" panose="020B0604020202020204" pitchFamily="34" charset="0"/>
              </a:rPr>
              <a:t> benefits if you live or work permanently in Finland. If you are have health insurance in Finland, you will receive a </a:t>
            </a:r>
            <a:r>
              <a:rPr lang="en-GB" sz="900" dirty="0" err="1">
                <a:latin typeface="Arial" panose="020B0604020202020204" pitchFamily="34" charset="0"/>
                <a:cs typeface="Arial" panose="020B0604020202020204" pitchFamily="34" charset="0"/>
              </a:rPr>
              <a:t>Kela</a:t>
            </a:r>
            <a:r>
              <a:rPr lang="en-GB" sz="900" dirty="0">
                <a:latin typeface="Arial" panose="020B0604020202020204" pitchFamily="34" charset="0"/>
                <a:cs typeface="Arial" panose="020B0604020202020204" pitchFamily="34" charset="0"/>
              </a:rPr>
              <a:t> card.</a:t>
            </a:r>
          </a:p>
        </p:txBody>
      </p:sp>
      <p:sp>
        <p:nvSpPr>
          <p:cNvPr id="36" name="TextBox 35">
            <a:extLst>
              <a:ext uri="{FF2B5EF4-FFF2-40B4-BE49-F238E27FC236}">
                <a16:creationId xmlns:a16="http://schemas.microsoft.com/office/drawing/2014/main" id="{0F1EFA72-7341-4BC7-ADE8-9F39971AFEF7}"/>
              </a:ext>
            </a:extLst>
          </p:cNvPr>
          <p:cNvSpPr txBox="1"/>
          <p:nvPr/>
        </p:nvSpPr>
        <p:spPr>
          <a:xfrm>
            <a:off x="7175776" y="4910430"/>
            <a:ext cx="2368507" cy="784830"/>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You are entitled to medically necessary treatment at the same price as people living in Finland when you have the </a:t>
            </a:r>
            <a:r>
              <a:rPr lang="en-GB" sz="900" dirty="0">
                <a:latin typeface="Arial" panose="020B0604020202020204" pitchFamily="34" charset="0"/>
                <a:cs typeface="Arial" panose="020B0604020202020204" pitchFamily="34" charset="0"/>
                <a:hlinkClick r:id="rId5"/>
              </a:rPr>
              <a:t>European Health Insurance Card</a:t>
            </a:r>
            <a:r>
              <a:rPr lang="en-GB" sz="900" dirty="0">
                <a:latin typeface="Arial" panose="020B0604020202020204" pitchFamily="34" charset="0"/>
                <a:cs typeface="Arial" panose="020B0604020202020204" pitchFamily="34" charset="0"/>
              </a:rPr>
              <a:t> of the country in which you are insured.</a:t>
            </a:r>
          </a:p>
        </p:txBody>
      </p:sp>
      <p:sp>
        <p:nvSpPr>
          <p:cNvPr id="37" name="Text Placeholder 189">
            <a:extLst>
              <a:ext uri="{FF2B5EF4-FFF2-40B4-BE49-F238E27FC236}">
                <a16:creationId xmlns:a16="http://schemas.microsoft.com/office/drawing/2014/main" id="{3F2FDA83-53B2-4151-A706-3F9F87716127}"/>
              </a:ext>
            </a:extLst>
          </p:cNvPr>
          <p:cNvSpPr txBox="1">
            <a:spLocks/>
          </p:cNvSpPr>
          <p:nvPr/>
        </p:nvSpPr>
        <p:spPr>
          <a:xfrm>
            <a:off x="4660900" y="4761462"/>
            <a:ext cx="2495898" cy="475227"/>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CERTIFICATE OF ENTITLEMENT TO MEDICAL CARE</a:t>
            </a:r>
          </a:p>
        </p:txBody>
      </p:sp>
      <p:sp>
        <p:nvSpPr>
          <p:cNvPr id="39" name="TextBox 38">
            <a:extLst>
              <a:ext uri="{FF2B5EF4-FFF2-40B4-BE49-F238E27FC236}">
                <a16:creationId xmlns:a16="http://schemas.microsoft.com/office/drawing/2014/main" id="{E3272EA3-CD82-4657-8214-D729E4C820CA}"/>
              </a:ext>
            </a:extLst>
          </p:cNvPr>
          <p:cNvSpPr txBox="1"/>
          <p:nvPr/>
        </p:nvSpPr>
        <p:spPr>
          <a:xfrm>
            <a:off x="4671990" y="5028972"/>
            <a:ext cx="2442738" cy="784830"/>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If you do not have a municipality of residence in Finland, find out from </a:t>
            </a:r>
            <a:r>
              <a:rPr lang="en-GB" sz="900" dirty="0" err="1">
                <a:latin typeface="Arial" panose="020B0604020202020204" pitchFamily="34" charset="0"/>
                <a:cs typeface="Arial" panose="020B0604020202020204" pitchFamily="34" charset="0"/>
                <a:hlinkClick r:id="rId6"/>
              </a:rPr>
              <a:t>Kela</a:t>
            </a:r>
            <a:r>
              <a:rPr lang="en-GB" sz="900" dirty="0">
                <a:latin typeface="Arial" panose="020B0604020202020204" pitchFamily="34" charset="0"/>
                <a:cs typeface="Arial" panose="020B0604020202020204" pitchFamily="34" charset="0"/>
              </a:rPr>
              <a:t> about your right to access public health care services and to obtain a certificate of entitlement to medical care in Finland.</a:t>
            </a:r>
          </a:p>
        </p:txBody>
      </p:sp>
      <p:cxnSp>
        <p:nvCxnSpPr>
          <p:cNvPr id="41" name="Straight Connector 40">
            <a:extLst>
              <a:ext uri="{FF2B5EF4-FFF2-40B4-BE49-F238E27FC236}">
                <a16:creationId xmlns:a16="http://schemas.microsoft.com/office/drawing/2014/main" id="{57F4D250-662D-46AB-8AA0-EC7C6B313501}"/>
              </a:ext>
            </a:extLst>
          </p:cNvPr>
          <p:cNvCxnSpPr>
            <a:cxnSpLocks/>
          </p:cNvCxnSpPr>
          <p:nvPr/>
        </p:nvCxnSpPr>
        <p:spPr>
          <a:xfrm flipV="1">
            <a:off x="6922115" y="2276563"/>
            <a:ext cx="13147" cy="561471"/>
          </a:xfrm>
          <a:prstGeom prst="line">
            <a:avLst/>
          </a:prstGeom>
          <a:ln w="57150" cap="rnd">
            <a:solidFill>
              <a:srgbClr val="BBAE81"/>
            </a:solidFill>
            <a:prstDash val="sysDot"/>
          </a:ln>
        </p:spPr>
        <p:style>
          <a:lnRef idx="1">
            <a:schemeClr val="accent1"/>
          </a:lnRef>
          <a:fillRef idx="0">
            <a:schemeClr val="accent1"/>
          </a:fillRef>
          <a:effectRef idx="0">
            <a:schemeClr val="accent1"/>
          </a:effectRef>
          <a:fontRef idx="minor">
            <a:schemeClr val="tx1"/>
          </a:fontRef>
        </p:style>
      </p:cxnSp>
      <p:sp>
        <p:nvSpPr>
          <p:cNvPr id="43" name="Text Placeholder 189">
            <a:extLst>
              <a:ext uri="{FF2B5EF4-FFF2-40B4-BE49-F238E27FC236}">
                <a16:creationId xmlns:a16="http://schemas.microsoft.com/office/drawing/2014/main" id="{65761470-F536-4847-ADFA-F4F40D0E76A4}"/>
              </a:ext>
            </a:extLst>
          </p:cNvPr>
          <p:cNvSpPr txBox="1">
            <a:spLocks/>
          </p:cNvSpPr>
          <p:nvPr/>
        </p:nvSpPr>
        <p:spPr>
          <a:xfrm>
            <a:off x="207712" y="539617"/>
            <a:ext cx="1379788" cy="63325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a:solidFill>
                  <a:schemeClr val="bg1"/>
                </a:solidFill>
                <a:latin typeface="Arial Black" panose="020B0A04020102020204" pitchFamily="34" charset="0"/>
              </a:rPr>
              <a:t>DURING </a:t>
            </a:r>
            <a:br>
              <a:rPr lang="en-GB" sz="1000">
                <a:solidFill>
                  <a:schemeClr val="bg1"/>
                </a:solidFill>
                <a:latin typeface="Arial Black" panose="020B0A04020102020204" pitchFamily="34" charset="0"/>
              </a:rPr>
            </a:br>
            <a:r>
              <a:rPr lang="en-GB" sz="1000">
                <a:solidFill>
                  <a:schemeClr val="bg1"/>
                </a:solidFill>
                <a:latin typeface="Arial Black" panose="020B0A04020102020204" pitchFamily="34" charset="0"/>
              </a:rPr>
              <a:t>THE FIRST MONTHS</a:t>
            </a:r>
          </a:p>
        </p:txBody>
      </p:sp>
      <p:pic>
        <p:nvPicPr>
          <p:cNvPr id="38" name="Picture 37">
            <a:extLst>
              <a:ext uri="{FF2B5EF4-FFF2-40B4-BE49-F238E27FC236}">
                <a16:creationId xmlns:a16="http://schemas.microsoft.com/office/drawing/2014/main" id="{4D69A175-A3CB-4743-ACDA-FB8ED69D94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855" y="7061154"/>
            <a:ext cx="618745" cy="624841"/>
          </a:xfrm>
          <a:prstGeom prst="rect">
            <a:avLst/>
          </a:prstGeom>
        </p:spPr>
      </p:pic>
      <p:pic>
        <p:nvPicPr>
          <p:cNvPr id="42" name="Picture 41">
            <a:extLst>
              <a:ext uri="{FF2B5EF4-FFF2-40B4-BE49-F238E27FC236}">
                <a16:creationId xmlns:a16="http://schemas.microsoft.com/office/drawing/2014/main" id="{90EB8465-EE0F-4E8B-ACB4-432664CE79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058" y="4945168"/>
            <a:ext cx="618745" cy="624841"/>
          </a:xfrm>
          <a:prstGeom prst="rect">
            <a:avLst/>
          </a:prstGeom>
        </p:spPr>
      </p:pic>
      <p:sp>
        <p:nvSpPr>
          <p:cNvPr id="44" name="Text Placeholder 189">
            <a:extLst>
              <a:ext uri="{FF2B5EF4-FFF2-40B4-BE49-F238E27FC236}">
                <a16:creationId xmlns:a16="http://schemas.microsoft.com/office/drawing/2014/main" id="{B01028F9-0196-4208-8141-712B51D5C750}"/>
              </a:ext>
            </a:extLst>
          </p:cNvPr>
          <p:cNvSpPr txBox="1">
            <a:spLocks/>
          </p:cNvSpPr>
          <p:nvPr/>
        </p:nvSpPr>
        <p:spPr>
          <a:xfrm>
            <a:off x="1501205" y="5001277"/>
            <a:ext cx="2679201" cy="624840"/>
          </a:xfrm>
          <a:prstGeom prst="rect">
            <a:avLst/>
          </a:prstGeom>
        </p:spPr>
        <p:txBody>
          <a:bodyPr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dirty="0"/>
              <a:t>IMMIGRATION COORDINATOR &amp; INTERPRETER SERVICES</a:t>
            </a:r>
          </a:p>
          <a:p>
            <a:pPr marL="0" indent="0">
              <a:buNone/>
            </a:pPr>
            <a:r>
              <a:rPr lang="en-GB" sz="1000" b="1" dirty="0"/>
              <a:t>EMPLOYMENT AND RECRUITMENT COMPANY</a:t>
            </a:r>
          </a:p>
        </p:txBody>
      </p:sp>
      <p:pic>
        <p:nvPicPr>
          <p:cNvPr id="45" name="Picture 44">
            <a:extLst>
              <a:ext uri="{FF2B5EF4-FFF2-40B4-BE49-F238E27FC236}">
                <a16:creationId xmlns:a16="http://schemas.microsoft.com/office/drawing/2014/main" id="{2F0D76F3-49EC-4614-8FE7-53CC5F1A55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4803" y="5837680"/>
            <a:ext cx="618745" cy="624841"/>
          </a:xfrm>
          <a:prstGeom prst="rect">
            <a:avLst/>
          </a:prstGeom>
        </p:spPr>
      </p:pic>
      <p:sp>
        <p:nvSpPr>
          <p:cNvPr id="46" name="Text Placeholder 189">
            <a:extLst>
              <a:ext uri="{FF2B5EF4-FFF2-40B4-BE49-F238E27FC236}">
                <a16:creationId xmlns:a16="http://schemas.microsoft.com/office/drawing/2014/main" id="{2F417185-4EEC-4AC7-B0A3-4A3309258C1E}"/>
              </a:ext>
            </a:extLst>
          </p:cNvPr>
          <p:cNvSpPr txBox="1">
            <a:spLocks/>
          </p:cNvSpPr>
          <p:nvPr/>
        </p:nvSpPr>
        <p:spPr>
          <a:xfrm>
            <a:off x="5311060" y="6059629"/>
            <a:ext cx="2611370" cy="50659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dirty="0"/>
              <a:t>IMMIGRATION COORDINATOR &amp; INTERPRETER SERVICES</a:t>
            </a:r>
          </a:p>
        </p:txBody>
      </p:sp>
      <p:sp>
        <p:nvSpPr>
          <p:cNvPr id="40" name="Text Placeholder 189">
            <a:extLst>
              <a:ext uri="{FF2B5EF4-FFF2-40B4-BE49-F238E27FC236}">
                <a16:creationId xmlns:a16="http://schemas.microsoft.com/office/drawing/2014/main" id="{8920EE63-EBE4-4830-805D-C902A9636946}"/>
              </a:ext>
            </a:extLst>
          </p:cNvPr>
          <p:cNvSpPr txBox="1">
            <a:spLocks/>
          </p:cNvSpPr>
          <p:nvPr/>
        </p:nvSpPr>
        <p:spPr>
          <a:xfrm>
            <a:off x="7156796" y="2983280"/>
            <a:ext cx="2216643" cy="475227"/>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BBAE81"/>
                </a:solidFill>
                <a:latin typeface="Arial Black" panose="020B0A04020102020204" pitchFamily="34" charset="0"/>
              </a:rPr>
              <a:t>PRIVATE HEALTH CARE SERVICES</a:t>
            </a:r>
          </a:p>
        </p:txBody>
      </p:sp>
      <p:sp>
        <p:nvSpPr>
          <p:cNvPr id="47" name="TextBox 46">
            <a:extLst>
              <a:ext uri="{FF2B5EF4-FFF2-40B4-BE49-F238E27FC236}">
                <a16:creationId xmlns:a16="http://schemas.microsoft.com/office/drawing/2014/main" id="{C12F43BB-B58C-4A21-80E1-419A496A2E26}"/>
              </a:ext>
            </a:extLst>
          </p:cNvPr>
          <p:cNvSpPr txBox="1"/>
          <p:nvPr/>
        </p:nvSpPr>
        <p:spPr>
          <a:xfrm>
            <a:off x="7169329" y="3284414"/>
            <a:ext cx="2296644"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In addition to its public services, Inari also has a </a:t>
            </a:r>
            <a:r>
              <a:rPr lang="en-GB" sz="900" dirty="0" err="1">
                <a:latin typeface="Arial" panose="020B0604020202020204" pitchFamily="34" charset="0"/>
                <a:cs typeface="Arial" panose="020B0604020202020204" pitchFamily="34" charset="0"/>
                <a:hlinkClick r:id="rId8"/>
              </a:rPr>
              <a:t>Terveystalo</a:t>
            </a:r>
            <a:r>
              <a:rPr lang="en-GB" sz="900" dirty="0">
                <a:latin typeface="Arial" panose="020B0604020202020204" pitchFamily="34" charset="0"/>
                <a:cs typeface="Arial" panose="020B0604020202020204" pitchFamily="34" charset="0"/>
                <a:hlinkClick r:id="rId8"/>
              </a:rPr>
              <a:t> </a:t>
            </a:r>
            <a:r>
              <a:rPr lang="en-GB" sz="900" dirty="0">
                <a:latin typeface="Arial" panose="020B0604020202020204" pitchFamily="34" charset="0"/>
                <a:cs typeface="Arial" panose="020B0604020202020204" pitchFamily="34" charset="0"/>
              </a:rPr>
              <a:t>private medical centre.</a:t>
            </a:r>
          </a:p>
        </p:txBody>
      </p:sp>
    </p:spTree>
    <p:extLst>
      <p:ext uri="{BB962C8B-B14F-4D97-AF65-F5344CB8AC3E}">
        <p14:creationId xmlns:p14="http://schemas.microsoft.com/office/powerpoint/2010/main" val="2037270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2D0CB77DAB9F4590F7BCD6A1991574" ma:contentTypeVersion="0" ma:contentTypeDescription="Create a new document." ma:contentTypeScope="" ma:versionID="ab529d367db99951923b5b338ad5b22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F4DE41-61FB-43DB-BBE0-26F3B6EEE5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E33ACC9-4582-4DDE-829D-A59147A59C7E}">
  <ds:schemaRefs>
    <ds:schemaRef ds:uri="http://schemas.microsoft.com/sharepoint/v3/contenttype/forms"/>
  </ds:schemaRefs>
</ds:datastoreItem>
</file>

<file path=customXml/itemProps3.xml><?xml version="1.0" encoding="utf-8"?>
<ds:datastoreItem xmlns:ds="http://schemas.openxmlformats.org/officeDocument/2006/customXml" ds:itemID="{AF33DCA3-6721-4D78-8336-6A8DFCA5BD5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208</TotalTime>
  <Words>4615</Words>
  <Application>Microsoft Office PowerPoint</Application>
  <PresentationFormat>A4-paperi (210 x 297 mm)</PresentationFormat>
  <Paragraphs>300</Paragraphs>
  <Slides>15</Slides>
  <Notes>4</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15</vt:i4>
      </vt:variant>
    </vt:vector>
  </HeadingPairs>
  <TitlesOfParts>
    <vt:vector size="22" baseType="lpstr">
      <vt:lpstr>Arial</vt:lpstr>
      <vt:lpstr>Arial Black</vt:lpstr>
      <vt:lpstr>Arial Bold</vt:lpstr>
      <vt:lpstr>Calibri</vt:lpstr>
      <vt:lpstr>CommercialScript BT</vt:lpstr>
      <vt:lpstr>Lucida Handwriting</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Juho Renvall</dc:creator>
  <cp:lastModifiedBy>Elisa Saukkonen</cp:lastModifiedBy>
  <cp:revision>24</cp:revision>
  <dcterms:created xsi:type="dcterms:W3CDTF">2021-02-26T04:28:25Z</dcterms:created>
  <dcterms:modified xsi:type="dcterms:W3CDTF">2021-06-30T11:25:27Z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0x010100DE2D0CB77DAB9F4590F7BCD6A1991574</vt:lpwstr>
  </property>
</Properties>
</file>