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3">
  <p:sldMasterIdLst>
    <p:sldMasterId id="2147483943" r:id="rId4"/>
  </p:sldMasterIdLst>
  <p:notesMasterIdLst>
    <p:notesMasterId r:id="rId45"/>
  </p:notesMasterIdLst>
  <p:handoutMasterIdLst>
    <p:handoutMasterId r:id="rId46"/>
  </p:handoutMasterIdLst>
  <p:sldIdLst>
    <p:sldId id="318" r:id="rId5"/>
    <p:sldId id="462" r:id="rId6"/>
    <p:sldId id="461" r:id="rId7"/>
    <p:sldId id="519" r:id="rId8"/>
    <p:sldId id="543" r:id="rId9"/>
    <p:sldId id="781" r:id="rId10"/>
    <p:sldId id="773" r:id="rId11"/>
    <p:sldId id="2134960731" r:id="rId12"/>
    <p:sldId id="585" r:id="rId13"/>
    <p:sldId id="581" r:id="rId14"/>
    <p:sldId id="708" r:id="rId15"/>
    <p:sldId id="532" r:id="rId16"/>
    <p:sldId id="588" r:id="rId17"/>
    <p:sldId id="319" r:id="rId18"/>
    <p:sldId id="717" r:id="rId19"/>
    <p:sldId id="718" r:id="rId20"/>
    <p:sldId id="719" r:id="rId21"/>
    <p:sldId id="720" r:id="rId22"/>
    <p:sldId id="722" r:id="rId23"/>
    <p:sldId id="480" r:id="rId24"/>
    <p:sldId id="697" r:id="rId25"/>
    <p:sldId id="711" r:id="rId26"/>
    <p:sldId id="709" r:id="rId27"/>
    <p:sldId id="710" r:id="rId28"/>
    <p:sldId id="712" r:id="rId29"/>
    <p:sldId id="463" r:id="rId30"/>
    <p:sldId id="705" r:id="rId31"/>
    <p:sldId id="706" r:id="rId32"/>
    <p:sldId id="713" r:id="rId33"/>
    <p:sldId id="716" r:id="rId34"/>
    <p:sldId id="723" r:id="rId35"/>
    <p:sldId id="724" r:id="rId36"/>
    <p:sldId id="533" r:id="rId37"/>
    <p:sldId id="534" r:id="rId38"/>
    <p:sldId id="694" r:id="rId39"/>
    <p:sldId id="695" r:id="rId40"/>
    <p:sldId id="696" r:id="rId41"/>
    <p:sldId id="584" r:id="rId42"/>
    <p:sldId id="466" r:id="rId43"/>
    <p:sldId id="668" r:id="rId44"/>
  </p:sldIdLst>
  <p:sldSz cx="9144000" cy="5143500" type="screen16x9"/>
  <p:notesSz cx="6858000" cy="9144000"/>
  <p:embeddedFontLst>
    <p:embeddedFont>
      <p:font typeface="Avenir Next LT Pro" panose="020B050402020202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1D58F349-A198-4669-A91E-E70D2BF3D948}">
          <p14:sldIdLst>
            <p14:sldId id="318"/>
            <p14:sldId id="462"/>
            <p14:sldId id="461"/>
            <p14:sldId id="519"/>
            <p14:sldId id="543"/>
            <p14:sldId id="781"/>
            <p14:sldId id="773"/>
            <p14:sldId id="2134960731"/>
          </p14:sldIdLst>
        </p14:section>
        <p14:section name="Nimetön osa" id="{E2BDF4DC-E2D0-4A46-8295-FF5583428938}">
          <p14:sldIdLst>
            <p14:sldId id="585"/>
            <p14:sldId id="581"/>
            <p14:sldId id="708"/>
            <p14:sldId id="532"/>
            <p14:sldId id="588"/>
            <p14:sldId id="319"/>
            <p14:sldId id="717"/>
            <p14:sldId id="718"/>
            <p14:sldId id="719"/>
            <p14:sldId id="720"/>
            <p14:sldId id="722"/>
            <p14:sldId id="480"/>
            <p14:sldId id="697"/>
            <p14:sldId id="711"/>
            <p14:sldId id="709"/>
            <p14:sldId id="710"/>
            <p14:sldId id="712"/>
            <p14:sldId id="463"/>
            <p14:sldId id="705"/>
            <p14:sldId id="706"/>
            <p14:sldId id="713"/>
            <p14:sldId id="716"/>
            <p14:sldId id="723"/>
            <p14:sldId id="724"/>
            <p14:sldId id="533"/>
            <p14:sldId id="534"/>
            <p14:sldId id="694"/>
            <p14:sldId id="695"/>
            <p14:sldId id="696"/>
            <p14:sldId id="584"/>
            <p14:sldId id="466"/>
            <p14:sldId id="6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94"/>
    <a:srgbClr val="020D0E"/>
    <a:srgbClr val="C5DEF7"/>
    <a:srgbClr val="E5EFF9"/>
    <a:srgbClr val="4191CD"/>
    <a:srgbClr val="90B9D9"/>
    <a:srgbClr val="4B94BF"/>
    <a:srgbClr val="79B9D5"/>
    <a:srgbClr val="4792BC"/>
    <a:srgbClr val="690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Vaalea tyyli 1 - Korostu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Teematyyli 1 - Korostu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Vaalea tyyli 1 - Korostu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Vaalea tyyli 1 - Korostu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eematyyli 1 - Korostu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0" autoAdjust="0"/>
    <p:restoredTop sz="92275" autoAdjust="0"/>
  </p:normalViewPr>
  <p:slideViewPr>
    <p:cSldViewPr snapToGrid="0">
      <p:cViewPr varScale="1">
        <p:scale>
          <a:sx n="139" d="100"/>
          <a:sy n="139" d="100"/>
        </p:scale>
        <p:origin x="402" y="114"/>
      </p:cViewPr>
      <p:guideLst>
        <p:guide orient="horz" pos="1597"/>
        <p:guide pos="2903"/>
      </p:guideLst>
    </p:cSldViewPr>
  </p:slideViewPr>
  <p:outlineViewPr>
    <p:cViewPr>
      <p:scale>
        <a:sx n="33" d="100"/>
        <a:sy n="33" d="100"/>
      </p:scale>
      <p:origin x="0" y="-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952"/>
    </p:cViewPr>
  </p:sorter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0678665166855"/>
          <c:y val="2.1808265847912244E-2"/>
          <c:w val="0.87289638795150604"/>
          <c:h val="0.8466515439794304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921448"/>
        <c:axId val="437921120"/>
        <c:axId val="0"/>
      </c:bar3DChart>
      <c:catAx>
        <c:axId val="43792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120"/>
        <c:crosses val="autoZero"/>
        <c:auto val="1"/>
        <c:lblAlgn val="ctr"/>
        <c:lblOffset val="100"/>
        <c:noMultiLvlLbl val="0"/>
      </c:catAx>
      <c:valAx>
        <c:axId val="4379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20D0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>
                    <a:solidFill>
                      <a:srgbClr val="020D0E"/>
                    </a:solidFill>
                  </a:rPr>
                  <a:t>Yöpymistä</a:t>
                </a:r>
                <a:endParaRPr lang="en-US" sz="1200" b="1" dirty="0">
                  <a:solidFill>
                    <a:srgbClr val="020D0E"/>
                  </a:solidFill>
                </a:endParaRPr>
              </a:p>
            </c:rich>
          </c:tx>
          <c:layout>
            <c:manualLayout>
              <c:xMode val="edge"/>
              <c:yMode val="edge"/>
              <c:x val="4.7342519685039379E-2"/>
              <c:y val="0.39369823563721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20D0E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921024"/>
        <c:axId val="47939968"/>
        <c:axId val="0"/>
      </c:bar3DChart>
      <c:catAx>
        <c:axId val="47921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fi-FI"/>
          </a:p>
        </c:txPr>
        <c:crossAx val="47939968"/>
        <c:crosses val="autoZero"/>
        <c:auto val="1"/>
        <c:lblAlgn val="ctr"/>
        <c:lblOffset val="100"/>
        <c:noMultiLvlLbl val="0"/>
      </c:catAx>
      <c:valAx>
        <c:axId val="47939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>
                    <a:solidFill>
                      <a:srgbClr val="020D0E"/>
                    </a:solidFill>
                  </a:defRPr>
                </a:pPr>
                <a:r>
                  <a:rPr lang="fi-FI" sz="1200">
                    <a:solidFill>
                      <a:srgbClr val="020D0E"/>
                    </a:solidFill>
                  </a:rPr>
                  <a:t>Makustajien määrä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rgbClr val="020D0E"/>
                </a:solidFill>
              </a:defRPr>
            </a:pPr>
            <a:endParaRPr lang="fi-FI"/>
          </a:p>
        </c:txPr>
        <c:crossAx val="4792102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>
                <a:solidFill>
                  <a:srgbClr val="020D0E"/>
                </a:solidFill>
              </a:defRPr>
            </a:pPr>
            <a:endParaRPr lang="fi-FI"/>
          </a:p>
        </c:txPr>
      </c:dTable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0678665166855"/>
          <c:y val="2.1808265847912244E-2"/>
          <c:w val="0.87289638795150604"/>
          <c:h val="0.8466515439794304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921448"/>
        <c:axId val="437921120"/>
        <c:axId val="0"/>
      </c:bar3DChart>
      <c:catAx>
        <c:axId val="43792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120"/>
        <c:crosses val="autoZero"/>
        <c:auto val="1"/>
        <c:lblAlgn val="ctr"/>
        <c:lblOffset val="100"/>
        <c:noMultiLvlLbl val="0"/>
      </c:catAx>
      <c:valAx>
        <c:axId val="4379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20D0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>
                    <a:solidFill>
                      <a:srgbClr val="020D0E"/>
                    </a:solidFill>
                  </a:rPr>
                  <a:t>Yöpymistä</a:t>
                </a:r>
                <a:endParaRPr lang="en-US" sz="1200" b="1" dirty="0">
                  <a:solidFill>
                    <a:srgbClr val="020D0E"/>
                  </a:solidFill>
                </a:endParaRPr>
              </a:p>
            </c:rich>
          </c:tx>
          <c:layout>
            <c:manualLayout>
              <c:xMode val="edge"/>
              <c:yMode val="edge"/>
              <c:x val="4.7342519685039379E-2"/>
              <c:y val="0.39369823563721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20D0E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0678665166855"/>
          <c:y val="2.1808265847912244E-2"/>
          <c:w val="0.87289638795150604"/>
          <c:h val="0.8466515439794304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921448"/>
        <c:axId val="437921120"/>
        <c:axId val="0"/>
      </c:bar3DChart>
      <c:catAx>
        <c:axId val="43792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120"/>
        <c:crosses val="autoZero"/>
        <c:auto val="1"/>
        <c:lblAlgn val="ctr"/>
        <c:lblOffset val="100"/>
        <c:noMultiLvlLbl val="0"/>
      </c:catAx>
      <c:valAx>
        <c:axId val="4379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20D0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>
                    <a:solidFill>
                      <a:srgbClr val="020D0E"/>
                    </a:solidFill>
                  </a:rPr>
                  <a:t>Yöpymistä</a:t>
                </a:r>
                <a:endParaRPr lang="en-US" sz="1200" b="1" dirty="0">
                  <a:solidFill>
                    <a:srgbClr val="020D0E"/>
                  </a:solidFill>
                </a:endParaRPr>
              </a:p>
            </c:rich>
          </c:tx>
          <c:layout>
            <c:manualLayout>
              <c:xMode val="edge"/>
              <c:yMode val="edge"/>
              <c:x val="4.7342519685039379E-2"/>
              <c:y val="0.39369823563721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20D0E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0678665166855"/>
          <c:y val="2.1808265847912244E-2"/>
          <c:w val="0.87289638795150604"/>
          <c:h val="0.8466515439794304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921448"/>
        <c:axId val="437921120"/>
        <c:axId val="0"/>
      </c:bar3DChart>
      <c:catAx>
        <c:axId val="43792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120"/>
        <c:crosses val="autoZero"/>
        <c:auto val="1"/>
        <c:lblAlgn val="ctr"/>
        <c:lblOffset val="100"/>
        <c:noMultiLvlLbl val="0"/>
      </c:catAx>
      <c:valAx>
        <c:axId val="4379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20D0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>
                    <a:solidFill>
                      <a:srgbClr val="020D0E"/>
                    </a:solidFill>
                  </a:rPr>
                  <a:t>Yöpymistä</a:t>
                </a:r>
                <a:endParaRPr lang="en-US" sz="1200" b="1" dirty="0">
                  <a:solidFill>
                    <a:srgbClr val="020D0E"/>
                  </a:solidFill>
                </a:endParaRPr>
              </a:p>
            </c:rich>
          </c:tx>
          <c:layout>
            <c:manualLayout>
              <c:xMode val="edge"/>
              <c:yMode val="edge"/>
              <c:x val="4.7342519685039379E-2"/>
              <c:y val="0.39369823563721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20D0E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0.04651</cdr:x>
      <cdr:y>0.0164</cdr:y>
    </cdr:from>
    <cdr:to>
      <cdr:x>0.91883</cdr:x>
      <cdr:y>1</cdr:y>
    </cdr:to>
    <cdr:pic>
      <cdr:nvPicPr>
        <cdr:cNvPr id="2" name="Sisällön paikkamerkki 3">
          <a:extLst xmlns:a="http://schemas.openxmlformats.org/drawingml/2006/main">
            <a:ext uri="{FF2B5EF4-FFF2-40B4-BE49-F238E27FC236}">
              <a16:creationId xmlns:a16="http://schemas.microsoft.com/office/drawing/2014/main" id="{12BC8368-94DB-3E83-5247-49B77FCA0F47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72127" y="68554"/>
          <a:ext cx="6979442" cy="41115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 w="44450">
          <a:solidFill>
            <a:schemeClr val="accent3"/>
          </a:solidFill>
          <a:miter lim="800000"/>
        </a:ln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0.13988</cdr:x>
      <cdr:y>0</cdr:y>
    </cdr:from>
    <cdr:to>
      <cdr:x>0.92599</cdr:x>
      <cdr:y>1</cdr:y>
    </cdr:to>
    <cdr:pic>
      <cdr:nvPicPr>
        <cdr:cNvPr id="2" name="Sisällön paikkamerkki 6">
          <a:extLst xmlns:a="http://schemas.openxmlformats.org/drawingml/2006/main">
            <a:ext uri="{FF2B5EF4-FFF2-40B4-BE49-F238E27FC236}">
              <a16:creationId xmlns:a16="http://schemas.microsoft.com/office/drawing/2014/main" id="{EB2E4796-2E43-A9CB-80A4-B953266397EB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19204" y="1489089"/>
          <a:ext cx="6289660" cy="370521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 w="44450">
          <a:solidFill>
            <a:schemeClr val="accent3"/>
          </a:solidFill>
          <a:miter lim="800000"/>
        </a:ln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0.08351</cdr:x>
      <cdr:y>0</cdr:y>
    </cdr:from>
    <cdr:to>
      <cdr:x>0.91649</cdr:x>
      <cdr:y>1</cdr:y>
    </cdr:to>
    <cdr:pic>
      <cdr:nvPicPr>
        <cdr:cNvPr id="3" name="Sisällön paikkamerkki 3">
          <a:extLst xmlns:a="http://schemas.openxmlformats.org/drawingml/2006/main">
            <a:ext uri="{FF2B5EF4-FFF2-40B4-BE49-F238E27FC236}">
              <a16:creationId xmlns:a16="http://schemas.microsoft.com/office/drawing/2014/main" id="{5E767755-2293-43E2-6E02-FA7AA44B48F4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68189" y="0"/>
          <a:ext cx="6664619" cy="340951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 w="44450">
          <a:solidFill>
            <a:schemeClr val="accent3"/>
          </a:solidFill>
          <a:miter lim="800000"/>
        </a:ln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0.05844</cdr:x>
      <cdr:y>0</cdr:y>
    </cdr:from>
    <cdr:to>
      <cdr:x>0.95</cdr:x>
      <cdr:y>1</cdr:y>
    </cdr:to>
    <cdr:pic>
      <cdr:nvPicPr>
        <cdr:cNvPr id="2" name="Sisällön paikkamerkki 3">
          <a:extLst xmlns:a="http://schemas.openxmlformats.org/drawingml/2006/main">
            <a:ext uri="{FF2B5EF4-FFF2-40B4-BE49-F238E27FC236}">
              <a16:creationId xmlns:a16="http://schemas.microsoft.com/office/drawing/2014/main" id="{A8DA204D-2949-C4F5-9742-EB976F07D7AF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67592" y="0"/>
          <a:ext cx="7133358" cy="340951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 w="44450">
          <a:solidFill>
            <a:schemeClr val="accent3"/>
          </a:solidFill>
          <a:miter lim="800000"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7CB9B-8374-427B-A939-9E74DD571610}" type="datetimeFigureOut">
              <a:rPr lang="fi-FI" smtClean="0"/>
              <a:t>13.6.2024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426F6-20E1-4780-A1AC-48B0C754375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835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07CA5-1248-436F-AC7A-F637F5B98B49}" type="datetimeFigureOut">
              <a:rPr lang="fi-FI" smtClean="0"/>
              <a:t>13.6.2024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9F4BF-481A-430C-A95F-F586E7F35A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819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1000" dirty="0"/>
              <a:t>Kokonaispinta-ala,		 	17 334	km²       2,5 km² / as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1000" dirty="0"/>
              <a:t>	josta vesipinta-ala		    	 2 282	km²	13%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i-FI" altLang="fi-FI" sz="1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1000" dirty="0"/>
              <a:t>	Suojelualueita kaikkiaan      		10 948	km²     </a:t>
            </a:r>
            <a:r>
              <a:rPr lang="fi-FI" altLang="fi-FI" sz="900" dirty="0"/>
              <a:t>72% maapinta-alasta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1000" dirty="0"/>
              <a:t>	</a:t>
            </a:r>
            <a:r>
              <a:rPr lang="fi-FI" altLang="fi-FI" sz="900" dirty="0"/>
              <a:t>* Urho Kekkosen kansallispuisto Inarissa        62    km²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900" dirty="0"/>
              <a:t>	* Lemmenjoen kansallispuisto		  2 850	km²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900" dirty="0"/>
              <a:t>	* Erämaa-alueet yhteensä		  6 030	km²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900" dirty="0"/>
              <a:t>	* Muut suojelualueet			  2 006	km²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436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143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294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Tilastot 2015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41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435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605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9055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5953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702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logo. header, otsikko ja leipäteksti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F55A45D-751F-E44D-8AEC-97AE455C2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24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bulletit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8822"/>
            <a:ext cx="800099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059956"/>
            <a:ext cx="8001000" cy="1887862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ja asemoi otsikon kanssa vapaasti</a:t>
            </a:r>
          </a:p>
          <a:p>
            <a:pPr lvl="1"/>
            <a:r>
              <a:rPr lang="fi-FI" dirty="0" err="1"/>
              <a:t>bullet</a:t>
            </a:r>
            <a:r>
              <a:rPr lang="fi-FI" dirty="0"/>
              <a:t> 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B032F00-0F0F-B044-B722-2937E70F1F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84602"/>
      </p:ext>
    </p:extLst>
  </p:cSld>
  <p:clrMapOvr>
    <a:masterClrMapping/>
  </p:clrMapOvr>
  <p:transition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27310B-4A83-A8AA-86A6-0EFDCBBF91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68094" cy="5143500"/>
          </a:xfrm>
          <a:prstGeom prst="rect">
            <a:avLst/>
          </a:prstGeo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17533032"/>
      </p:ext>
    </p:extLst>
  </p:cSld>
  <p:clrMapOvr>
    <a:masterClrMapping/>
  </p:clrMapOvr>
  <p:transition>
    <p:push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63CDAC-576A-49D0-2906-7F881832F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4887" y="0"/>
            <a:ext cx="4499114" cy="5143501"/>
          </a:xfrm>
          <a:prstGeom prst="rect">
            <a:avLst/>
          </a:pr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93545891"/>
      </p:ext>
    </p:extLst>
  </p:cSld>
  <p:clrMapOvr>
    <a:masterClrMapping/>
  </p:clrMapOvr>
  <p:transition>
    <p:push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bullette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13AB1A9-49C7-AC44-93C4-2BA9C32AA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54008"/>
      </p:ext>
    </p:extLst>
  </p:cSld>
  <p:clrMapOvr>
    <a:masterClrMapping/>
  </p:clrMapOvr>
  <p:transition>
    <p:push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inen logo, header, 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77"/>
            <a:ext cx="9144000" cy="188196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F2FBD04-C04B-0148-A517-BC3A946E1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905"/>
      </p:ext>
    </p:extLst>
  </p:cSld>
  <p:clrMapOvr>
    <a:masterClrMapping/>
  </p:clrMapOvr>
  <p:transition>
    <p:push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leipäteksti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8822"/>
            <a:ext cx="800099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529572"/>
            <a:ext cx="8001000" cy="94863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ctr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bg1"/>
                </a:solidFill>
              </a:defRPr>
            </a:lvl2pPr>
            <a:lvl3pPr marL="539750" indent="0">
              <a:buNone/>
              <a:defRPr sz="1400">
                <a:solidFill>
                  <a:schemeClr val="bg1"/>
                </a:solidFill>
              </a:defRPr>
            </a:lvl3pPr>
            <a:lvl4pPr marL="806450" indent="0">
              <a:buNone/>
              <a:defRPr sz="1200">
                <a:solidFill>
                  <a:schemeClr val="bg1"/>
                </a:solidFill>
              </a:defRPr>
            </a:lvl4pPr>
            <a:lvl5pPr marL="10795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Kirjoita leipätekstiä ja asemoi otsikon kanssa vapaasti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C54BA75-3C34-E648-96D9-31CF17BF2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9370"/>
      </p:ext>
    </p:extLst>
  </p:cSld>
  <p:clrMapOvr>
    <a:masterClrMapping/>
  </p:clrMapOvr>
  <p:transition>
    <p:push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6E793BD-E3E5-DE4C-8051-64B6DFA56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12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otsikko ja 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71BB2D9-3CF0-4245-8398-540664964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38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6D41F12-5A5F-B44E-AFDD-964B32EF5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44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otsikko ja leipäteksti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96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inen logo, header, 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77"/>
            <a:ext cx="9144000" cy="188196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A999BE0-18B3-1D48-B810-505565565D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27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, 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48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otsikko ja 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3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73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bullette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1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4495" y="2278320"/>
            <a:ext cx="545500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 ja sijoita vapaasti</a:t>
            </a:r>
          </a:p>
        </p:txBody>
      </p:sp>
    </p:spTree>
    <p:extLst>
      <p:ext uri="{BB962C8B-B14F-4D97-AF65-F5344CB8AC3E}">
        <p14:creationId xmlns:p14="http://schemas.microsoft.com/office/powerpoint/2010/main" val="1616725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bulletit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8822"/>
            <a:ext cx="800099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059956"/>
            <a:ext cx="8001000" cy="1887862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ja asemoi otsikon kanssa vapaasti</a:t>
            </a:r>
          </a:p>
          <a:p>
            <a:pPr lvl="1"/>
            <a:r>
              <a:rPr lang="fi-FI" dirty="0" err="1"/>
              <a:t>bullet</a:t>
            </a:r>
            <a:r>
              <a:rPr lang="fi-FI" dirty="0"/>
              <a:t> 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F420DE6-FD7C-9D40-A6EB-5C86C515C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8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leipäteksti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8822"/>
            <a:ext cx="800099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529572"/>
            <a:ext cx="8001000" cy="94863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ctr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bg1"/>
                </a:solidFill>
              </a:defRPr>
            </a:lvl2pPr>
            <a:lvl3pPr marL="539750" indent="0">
              <a:buNone/>
              <a:defRPr sz="1400">
                <a:solidFill>
                  <a:schemeClr val="bg1"/>
                </a:solidFill>
              </a:defRPr>
            </a:lvl3pPr>
            <a:lvl4pPr marL="806450" indent="0">
              <a:buNone/>
              <a:defRPr sz="1200">
                <a:solidFill>
                  <a:schemeClr val="bg1"/>
                </a:solidFill>
              </a:defRPr>
            </a:lvl4pPr>
            <a:lvl5pPr marL="10795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Kirjoita leipätekstiä ja asemoi otsikon kanssa vapaasti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B942070-D30F-A246-AAB7-18361B3D7C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7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header ja bulletit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3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teja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7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9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 vaalea poohja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8831" y="1056064"/>
            <a:ext cx="4326338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ja sijoita vapaasti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840364"/>
            <a:ext cx="8001000" cy="973253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b" anchorCtr="1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ja sijoita vapaasti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16816C8-AE0E-794D-B8CE-E31B3ABFCD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8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it vaalea pohja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6885" y="608822"/>
            <a:ext cx="4150231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302090"/>
            <a:ext cx="8001000" cy="1939158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b" anchorCtr="0"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</a:t>
            </a:r>
            <a:r>
              <a:rPr lang="fi-FI" dirty="0"/>
              <a:t> ja asemoi otsikon kanssa </a:t>
            </a:r>
          </a:p>
          <a:p>
            <a:pPr lvl="1"/>
            <a:r>
              <a:rPr lang="fi-FI" dirty="0" err="1"/>
              <a:t>bullet</a:t>
            </a:r>
            <a:r>
              <a:rPr lang="fi-FI" dirty="0"/>
              <a:t> 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5DE01E4-3425-A244-82B8-F1D56E885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2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273274"/>
      </p:ext>
    </p:extLst>
  </p:cSld>
  <p:clrMapOvr>
    <a:masterClrMapping/>
  </p:clrMapOvr>
  <p:transition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4495" y="2278320"/>
            <a:ext cx="545500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 ja sijoita vapaasti</a:t>
            </a:r>
          </a:p>
        </p:txBody>
      </p:sp>
    </p:spTree>
    <p:extLst>
      <p:ext uri="{BB962C8B-B14F-4D97-AF65-F5344CB8AC3E}">
        <p14:creationId xmlns:p14="http://schemas.microsoft.com/office/powerpoint/2010/main" val="3498254565"/>
      </p:ext>
    </p:extLst>
  </p:cSld>
  <p:clrMapOvr>
    <a:masterClrMapping/>
  </p:clrMapOvr>
  <p:transition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02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4" r:id="rId2"/>
    <p:sldLayoutId id="2147483965" r:id="rId3"/>
    <p:sldLayoutId id="2147483960" r:id="rId4"/>
    <p:sldLayoutId id="2147483961" r:id="rId5"/>
    <p:sldLayoutId id="2147483956" r:id="rId6"/>
    <p:sldLayoutId id="2147483957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73" r:id="rId16"/>
    <p:sldLayoutId id="2147483974" r:id="rId17"/>
    <p:sldLayoutId id="2147483975" r:id="rId18"/>
    <p:sldLayoutId id="2147483919" r:id="rId19"/>
    <p:sldLayoutId id="2147483962" r:id="rId20"/>
    <p:sldLayoutId id="2147483968" r:id="rId21"/>
    <p:sldLayoutId id="2147483963" r:id="rId22"/>
    <p:sldLayoutId id="2147483940" r:id="rId23"/>
    <p:sldLayoutId id="2147483958" r:id="rId24"/>
    <p:sldLayoutId id="2147483939" r:id="rId25"/>
    <p:sldLayoutId id="2147483941" r:id="rId26"/>
    <p:sldLayoutId id="21474839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CB8F3955-1C02-4035-940E-29507F1C7912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00000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40025"/>
      </p:ext>
    </p:extLst>
  </p:cSld>
  <p:clrMapOvr>
    <a:masterClrMapping/>
  </p:clrMapOvr>
  <p:transition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Arial" panose="020B0604020202020204" pitchFamily="34" charset="0"/>
              </a:rPr>
              <a:t>Inarin kunta on  5 % Suomen pinta-alasta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556E90-B927-4BD8-8153-B2107347C8BD}"/>
              </a:ext>
            </a:extLst>
          </p:cNvPr>
          <p:cNvSpPr>
            <a:spLocks noGrp="1"/>
          </p:cNvSpPr>
          <p:nvPr>
            <p:ph idx="10"/>
          </p:nvPr>
        </p:nvSpPr>
        <p:spPr>
          <a:solidFill>
            <a:schemeClr val="bg1"/>
          </a:solidFill>
          <a:ln w="444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Kokonaispinta-ala,		 	17 334	km²       2,5 km² / as</a:t>
            </a: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Vesipinta-ala		    	 2 282	km²	13%</a:t>
            </a:r>
          </a:p>
          <a:p>
            <a:endParaRPr lang="fi-FI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Suojelualueita kaikkiaan      	10 948	km²     72% maapinta-alasta</a:t>
            </a:r>
          </a:p>
          <a:p>
            <a:endParaRPr lang="fi-FI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Urho Kekkosen kansallispuisto (osa)     62 km²</a:t>
            </a: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Lemmenjoen kansallispuisto             2 850	km²  </a:t>
            </a: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Erämaa-alueet yhteensä		   6 030	km²</a:t>
            </a: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Muut suojelualueet			   2 006	km²</a:t>
            </a:r>
          </a:p>
          <a:p>
            <a:endParaRPr lang="fi-F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966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" y="-48432"/>
            <a:ext cx="9152525" cy="51919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607718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330041" cy="704480"/>
          </a:xfrm>
        </p:spPr>
        <p:txBody>
          <a:bodyPr>
            <a:normAutofit/>
          </a:bodyPr>
          <a:lstStyle/>
          <a:p>
            <a:r>
              <a:rPr lang="fi-FI" dirty="0"/>
              <a:t>Ajatusten avaruutta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16426"/>
            <a:ext cx="4142151" cy="243006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mn-FI" b="1" dirty="0" err="1">
                <a:solidFill>
                  <a:srgbClr val="000000"/>
                </a:solidFill>
              </a:rPr>
              <a:t>Aktiiviset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urheiluseurat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liikuttavat</a:t>
            </a:r>
            <a:endParaRPr lang="fi-FI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</a:rPr>
              <a:t>Inarissa on loistavat luontoliikuntamahdollisuudet kaikkina vuodenaikoina</a:t>
            </a:r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</a:rPr>
              <a:t>Luonto on meille hyvinvoinnin lähde ja elämäntapa</a:t>
            </a:r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</a:rPr>
              <a:t>Kalastus, metsästys, keräily</a:t>
            </a:r>
          </a:p>
          <a:p>
            <a:pPr marL="0" indent="0">
              <a:buNone/>
            </a:pPr>
            <a:r>
              <a:rPr lang="fi-FI" b="1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05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44" y="-35626"/>
            <a:ext cx="7228155" cy="521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60C9E48-48EB-9740-B23E-D696A18A93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9808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68073"/>
            <a:ext cx="8001000" cy="919258"/>
          </a:xfrm>
        </p:spPr>
        <p:txBody>
          <a:bodyPr/>
          <a:lstStyle/>
          <a:p>
            <a:r>
              <a:rPr lang="fi-FI" dirty="0">
                <a:cs typeface="Arial" panose="020B0604020202020204" pitchFamily="34" charset="0"/>
              </a:rPr>
              <a:t>Inarin kunnan pohjoinen sijainti</a:t>
            </a:r>
            <a:r>
              <a:rPr lang="fi-FI" dirty="0"/>
              <a:t> 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556E90-B927-4BD8-8153-B2107347C8BD}"/>
              </a:ext>
            </a:extLst>
          </p:cNvPr>
          <p:cNvSpPr>
            <a:spLocks noGrp="1"/>
          </p:cNvSpPr>
          <p:nvPr>
            <p:ph idx="10"/>
          </p:nvPr>
        </p:nvSpPr>
        <p:spPr>
          <a:solidFill>
            <a:schemeClr val="bg1"/>
          </a:solidFill>
          <a:ln w="63500">
            <a:solidFill>
              <a:schemeClr val="accent2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Rajakuntamme ovat Enontekiö, Kittilä, Sodankylä ja Utsjoki</a:t>
            </a:r>
            <a:b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</a:br>
            <a:endParaRPr lang="fi-FI" sz="29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Matkailu ja yhteistyö rajanaapurimme Norjan kanssa tekee arjestamme kansainvälistä</a:t>
            </a:r>
          </a:p>
          <a:p>
            <a:endParaRPr lang="smn-FI" sz="29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smn-FI" sz="2900" b="1" dirty="0" err="1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Välimatkoja:</a:t>
            </a:r>
            <a:r>
              <a:rPr lang="smn-FI" sz="2900" b="1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endParaRPr lang="fi-FI" sz="29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Ivalo – Helsinki 		  	   1123 km, lentäen 1,5 tuntia</a:t>
            </a:r>
          </a:p>
          <a:p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Ivalo – Rovaniemi 	   	                   288 km  </a:t>
            </a:r>
          </a:p>
          <a:p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Ivalo – Nordkapp 	                                415 km</a:t>
            </a:r>
          </a:p>
          <a:p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Ivalo – Murmansk 	                                303 km</a:t>
            </a:r>
          </a:p>
          <a:p>
            <a:endParaRPr lang="fi-FI" sz="29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i-FI" sz="2900" dirty="0" err="1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Kakslauttanen</a:t>
            </a:r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fi-FI" sz="2900" dirty="0" err="1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Näätämö</a:t>
            </a:r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      	     255 km (Inarin kunnan sisällä)</a:t>
            </a:r>
          </a:p>
          <a:p>
            <a:pPr marL="0" indent="0">
              <a:buNone/>
            </a:pPr>
            <a:endParaRPr lang="smn-F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8824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8" y="-12700"/>
            <a:ext cx="4292600" cy="51816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13E2A2D-E4C8-429D-A1C3-3A23580801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955B83-2852-4C75-865D-F61A420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883" y="475018"/>
            <a:ext cx="4670092" cy="694944"/>
          </a:xfrm>
        </p:spPr>
        <p:txBody>
          <a:bodyPr>
            <a:noAutofit/>
          </a:bodyPr>
          <a:lstStyle/>
          <a:p>
            <a:r>
              <a:rPr lang="fi-FI" dirty="0"/>
              <a:t>Inarissa tuntee elävänsä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3717882" y="1428419"/>
            <a:ext cx="4670093" cy="2988098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chemeClr val="bg1"/>
                </a:solidFill>
              </a:rPr>
              <a:t>Inarilaisia 7127 </a:t>
            </a:r>
            <a:r>
              <a:rPr lang="fi-FI" sz="1100" dirty="0">
                <a:solidFill>
                  <a:schemeClr val="bg1"/>
                </a:solidFill>
              </a:rPr>
              <a:t>(31.12.2023) </a:t>
            </a:r>
          </a:p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chemeClr val="bg1"/>
                </a:solidFill>
              </a:rPr>
              <a:t>Hyvät peruspalvelut</a:t>
            </a:r>
          </a:p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chemeClr val="bg1"/>
                </a:solidFill>
              </a:rPr>
              <a:t>Tasapainoinen talous</a:t>
            </a:r>
            <a:br>
              <a:rPr lang="fi-FI" sz="2000" dirty="0">
                <a:solidFill>
                  <a:schemeClr val="bg1"/>
                </a:solidFill>
              </a:rPr>
            </a:br>
            <a:r>
              <a:rPr lang="fi-FI" sz="2000" dirty="0">
                <a:solidFill>
                  <a:schemeClr val="bg1"/>
                </a:solidFill>
              </a:rPr>
              <a:t>Työtä monilla aloilla</a:t>
            </a:r>
            <a:br>
              <a:rPr lang="fi-FI" sz="2000" dirty="0">
                <a:solidFill>
                  <a:schemeClr val="bg1"/>
                </a:solidFill>
              </a:rPr>
            </a:br>
            <a:r>
              <a:rPr lang="fi-FI" sz="2000" dirty="0">
                <a:solidFill>
                  <a:schemeClr val="bg1"/>
                </a:solidFill>
              </a:rPr>
              <a:t>Tuloveroprosentti 6,36 %</a:t>
            </a:r>
          </a:p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chemeClr val="bg1"/>
                </a:solidFill>
              </a:rPr>
              <a:t>Luontoretket alkavat kotiovelta</a:t>
            </a:r>
          </a:p>
        </p:txBody>
      </p:sp>
    </p:spTree>
    <p:extLst>
      <p:ext uri="{BB962C8B-B14F-4D97-AF65-F5344CB8AC3E}">
        <p14:creationId xmlns:p14="http://schemas.microsoft.com/office/powerpoint/2010/main" val="15997755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336" y="-253502"/>
            <a:ext cx="10239563" cy="566470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9122" y="-535806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446" y="1451134"/>
            <a:ext cx="4604308" cy="586860"/>
          </a:xfrm>
        </p:spPr>
        <p:txBody>
          <a:bodyPr>
            <a:noAutofit/>
          </a:bodyPr>
          <a:lstStyle/>
          <a:p>
            <a:r>
              <a:rPr lang="fi-FI" dirty="0"/>
              <a:t>Työtä monen alan osaajalle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3446" y="2137384"/>
            <a:ext cx="3718998" cy="120412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800" b="1" dirty="0">
                <a:solidFill>
                  <a:srgbClr val="000000"/>
                </a:solidFill>
              </a:rPr>
              <a:t>Elämysmatkailu ja arktinen testaustoiminta talouskasvun moottoreina 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80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/>
        </p:blipFill>
        <p:spPr>
          <a:xfrm>
            <a:off x="0" y="0"/>
            <a:ext cx="5433647" cy="529389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13E2A2D-E4C8-429D-A1C3-3A23580801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955B83-2852-4C75-865D-F61A420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435" y="667512"/>
            <a:ext cx="4067794" cy="694944"/>
          </a:xfrm>
        </p:spPr>
        <p:txBody>
          <a:bodyPr>
            <a:noAutofit/>
          </a:bodyPr>
          <a:lstStyle/>
          <a:p>
            <a:r>
              <a:rPr lang="fi-FI" dirty="0"/>
              <a:t>Työpaikat toimialoittain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4351435" y="1539365"/>
            <a:ext cx="4036541" cy="2064769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Alkutuotanto 6,4 %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Jalostus          8,6 %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Palvelut         82,9 %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-julkiset ja yksityiset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Muut 2,1%</a:t>
            </a:r>
          </a:p>
        </p:txBody>
      </p:sp>
    </p:spTree>
    <p:extLst>
      <p:ext uri="{BB962C8B-B14F-4D97-AF65-F5344CB8AC3E}">
        <p14:creationId xmlns:p14="http://schemas.microsoft.com/office/powerpoint/2010/main" val="3765282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" y="-27071"/>
            <a:ext cx="5386540" cy="517057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13E2A2D-E4C8-429D-A1C3-3A23580801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955B83-2852-4C75-865D-F61A420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808" y="254031"/>
            <a:ext cx="3479490" cy="735123"/>
          </a:xfrm>
        </p:spPr>
        <p:txBody>
          <a:bodyPr>
            <a:noAutofit/>
          </a:bodyPr>
          <a:lstStyle/>
          <a:p>
            <a:r>
              <a:rPr lang="fi-FI" dirty="0"/>
              <a:t>Kunta työnantajana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5250579" y="1770265"/>
            <a:ext cx="3214839" cy="2157102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pPr algn="l"/>
            <a:r>
              <a:rPr lang="fi-FI" dirty="0">
                <a:solidFill>
                  <a:schemeClr val="bg1"/>
                </a:solidFill>
              </a:rPr>
              <a:t>Vuosittain n. 300 henkilöä</a:t>
            </a:r>
          </a:p>
          <a:p>
            <a:pPr algn="l"/>
            <a:r>
              <a:rPr lang="fi-FI" dirty="0">
                <a:solidFill>
                  <a:schemeClr val="bg1"/>
                </a:solidFill>
              </a:rPr>
              <a:t>Vakituisia                    253 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Sivistyspalvelut          206</a:t>
            </a:r>
          </a:p>
          <a:p>
            <a:pPr algn="l"/>
            <a:r>
              <a:rPr lang="fi-FI" dirty="0">
                <a:solidFill>
                  <a:schemeClr val="bg1"/>
                </a:solidFill>
              </a:rPr>
              <a:t>Tekniset palvelut         31</a:t>
            </a:r>
          </a:p>
          <a:p>
            <a:pPr algn="l"/>
            <a:r>
              <a:rPr lang="fi-FI" dirty="0">
                <a:solidFill>
                  <a:schemeClr val="bg1"/>
                </a:solidFill>
              </a:rPr>
              <a:t>Hallinto ja elinkeino    16</a:t>
            </a:r>
          </a:p>
          <a:p>
            <a:pPr algn="l"/>
            <a:endParaRPr lang="fi-FI" dirty="0">
              <a:solidFill>
                <a:schemeClr val="bg1"/>
              </a:solidFill>
            </a:endParaRPr>
          </a:p>
          <a:p>
            <a:pPr algn="l"/>
            <a:r>
              <a:rPr lang="fi-FI" dirty="0">
                <a:solidFill>
                  <a:schemeClr val="bg1"/>
                </a:solidFill>
              </a:rPr>
              <a:t>Lisäksi konserniyhtiöt</a:t>
            </a:r>
          </a:p>
        </p:txBody>
      </p:sp>
    </p:spTree>
    <p:extLst>
      <p:ext uri="{BB962C8B-B14F-4D97-AF65-F5344CB8AC3E}">
        <p14:creationId xmlns:p14="http://schemas.microsoft.com/office/powerpoint/2010/main" val="3767086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" y="0"/>
            <a:ext cx="3429000" cy="51435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13E2A2D-E4C8-429D-A1C3-3A23580801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955B83-2852-4C75-865D-F61A420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585" y="628865"/>
            <a:ext cx="5579391" cy="756744"/>
          </a:xfrm>
        </p:spPr>
        <p:txBody>
          <a:bodyPr>
            <a:noAutofit/>
          </a:bodyPr>
          <a:lstStyle/>
          <a:p>
            <a:r>
              <a:rPr lang="fi-FI" dirty="0"/>
              <a:t>Arktinen testaustoiminta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2808584" y="1496300"/>
            <a:ext cx="5579392" cy="2649544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Inarissa on kansainvälisen huippuluokan kylmätestauskeskuksia, joissa maailman johtavat auto- ja rengastehtaat harjoittavat testaustoimintaa </a:t>
            </a:r>
            <a:r>
              <a:rPr lang="fi-FI" sz="2000" dirty="0" err="1">
                <a:solidFill>
                  <a:schemeClr val="bg1"/>
                </a:solidFill>
              </a:rPr>
              <a:t>sisä</a:t>
            </a:r>
            <a:r>
              <a:rPr lang="fi-FI" sz="2000" dirty="0">
                <a:solidFill>
                  <a:schemeClr val="bg1"/>
                </a:solidFill>
              </a:rPr>
              <a:t>- ja ulkotiloissa ympärivuotisesti. 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Outdoor II ja III,20 </a:t>
            </a:r>
            <a:r>
              <a:rPr lang="fi-FI" sz="2000" dirty="0" err="1">
                <a:solidFill>
                  <a:schemeClr val="bg1"/>
                </a:solidFill>
              </a:rPr>
              <a:t>milj.investointi</a:t>
            </a:r>
            <a:r>
              <a:rPr lang="fi-FI" sz="2000" dirty="0">
                <a:solidFill>
                  <a:schemeClr val="bg1"/>
                </a:solidFill>
              </a:rPr>
              <a:t>, UTAC</a:t>
            </a:r>
            <a:r>
              <a:rPr lang="fi-FI" dirty="0">
                <a:solidFill>
                  <a:schemeClr val="bg1"/>
                </a:solidFill>
                <a:latin typeface="+mj-lt"/>
              </a:rPr>
              <a:t>  (myös alueella mm. Goodyear, Michelin, VW)</a:t>
            </a:r>
          </a:p>
        </p:txBody>
      </p:sp>
    </p:spTree>
    <p:extLst>
      <p:ext uri="{BB962C8B-B14F-4D97-AF65-F5344CB8AC3E}">
        <p14:creationId xmlns:p14="http://schemas.microsoft.com/office/powerpoint/2010/main" val="2890613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"/>
          <a:stretch/>
        </p:blipFill>
        <p:spPr>
          <a:xfrm>
            <a:off x="0" y="668215"/>
            <a:ext cx="9159973" cy="446258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001006" y="-322131"/>
            <a:ext cx="7126013" cy="956773"/>
          </a:xfrm>
          <a:prstGeom prst="rect">
            <a:avLst/>
          </a:prstGeom>
          <a:solidFill>
            <a:srgbClr val="007D94"/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pPr algn="ctr"/>
            <a:endParaRPr lang="fi-FI" sz="24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fi-FI" sz="2400" dirty="0">
                <a:solidFill>
                  <a:schemeClr val="bg1"/>
                </a:solidFill>
                <a:latin typeface="+mj-lt"/>
              </a:rPr>
              <a:t>Elinkeino-ohjelman</a:t>
            </a:r>
            <a:r>
              <a:rPr lang="fi-FI" dirty="0">
                <a:solidFill>
                  <a:schemeClr val="bg1"/>
                </a:solidFill>
                <a:latin typeface="+mj-lt"/>
              </a:rPr>
              <a:t> </a:t>
            </a:r>
            <a:r>
              <a:rPr lang="fi-FI" sz="2400" dirty="0">
                <a:solidFill>
                  <a:schemeClr val="bg1"/>
                </a:solidFill>
                <a:latin typeface="+mj-lt"/>
              </a:rPr>
              <a:t>2019-2025 tiekartta</a:t>
            </a:r>
          </a:p>
        </p:txBody>
      </p:sp>
    </p:spTree>
    <p:extLst>
      <p:ext uri="{BB962C8B-B14F-4D97-AF65-F5344CB8AC3E}">
        <p14:creationId xmlns:p14="http://schemas.microsoft.com/office/powerpoint/2010/main" val="202179119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D301821-1885-4999-B0A3-58D81BD9A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2B6C902-624F-4BC5-A602-0F4FBCD8F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471B4E7D-5A71-4752-A3A6-383BAAA7F0B0}"/>
              </a:ext>
            </a:extLst>
          </p:cNvPr>
          <p:cNvSpPr/>
          <p:nvPr/>
        </p:nvSpPr>
        <p:spPr>
          <a:xfrm rot="20338666">
            <a:off x="-331985" y="2093139"/>
            <a:ext cx="72000" cy="180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703719F5-DE33-43FD-9B07-6E7B21E93E08}"/>
              </a:ext>
            </a:extLst>
          </p:cNvPr>
          <p:cNvSpPr/>
          <p:nvPr/>
        </p:nvSpPr>
        <p:spPr>
          <a:xfrm>
            <a:off x="-356048" y="2534297"/>
            <a:ext cx="72000" cy="7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394AC97B-9DEB-49EB-8C17-97AC025C1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2058" y="1399587"/>
            <a:ext cx="3479884" cy="1944277"/>
          </a:xfrm>
          <a:prstGeom prst="rect">
            <a:avLst/>
          </a:prstGeom>
        </p:spPr>
      </p:pic>
      <p:sp>
        <p:nvSpPr>
          <p:cNvPr id="17" name="Ellipsi 16">
            <a:extLst>
              <a:ext uri="{FF2B5EF4-FFF2-40B4-BE49-F238E27FC236}">
                <a16:creationId xmlns:a16="http://schemas.microsoft.com/office/drawing/2014/main" id="{75FA8B49-190E-43FC-B624-CE43BE587645}"/>
              </a:ext>
            </a:extLst>
          </p:cNvPr>
          <p:cNvSpPr/>
          <p:nvPr/>
        </p:nvSpPr>
        <p:spPr>
          <a:xfrm rot="20338666">
            <a:off x="-331984" y="1321614"/>
            <a:ext cx="72000" cy="180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1099C021-85B6-4717-A906-0B4976BB2E39}"/>
              </a:ext>
            </a:extLst>
          </p:cNvPr>
          <p:cNvSpPr/>
          <p:nvPr/>
        </p:nvSpPr>
        <p:spPr>
          <a:xfrm rot="20338666">
            <a:off x="-179585" y="1680995"/>
            <a:ext cx="72000" cy="180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85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5" dur="50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1.66667E-6 -1.97531E-6 L 1.04739 -0.3092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61" y="-1546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-4.16667E-6 1.23457E-7 L 1.10678 -0.1959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30" y="-98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1.66667E-6 -1.97531E-6 L 1.04739 -0.3092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61" y="-1546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5E-6 4.93827E-6 L 1.0474 -0.3092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61" y="-1546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7410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9" y="1451134"/>
            <a:ext cx="4689231" cy="748442"/>
          </a:xfrm>
        </p:spPr>
        <p:txBody>
          <a:bodyPr>
            <a:noAutofit/>
          </a:bodyPr>
          <a:lstStyle/>
          <a:p>
            <a:r>
              <a:rPr lang="fi-FI" dirty="0">
                <a:cs typeface="Arial" panose="020B0604020202020204" pitchFamily="34" charset="0"/>
              </a:rPr>
              <a:t>Inari on saamelaisten kotiseutualueen sydämessä  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4769" y="2393245"/>
            <a:ext cx="3933207" cy="1140178"/>
          </a:xfrm>
          <a:solidFill>
            <a:srgbClr val="F9F8F6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b="1" dirty="0">
                <a:solidFill>
                  <a:srgbClr val="000000"/>
                </a:solidFill>
                <a:cs typeface="Arial" panose="020B0604020202020204" pitchFamily="34" charset="0"/>
              </a:rPr>
              <a:t>Suomen kielen rinnalla puhutaan </a:t>
            </a:r>
            <a:r>
              <a:rPr lang="fi-FI" b="1" dirty="0" err="1">
                <a:solidFill>
                  <a:srgbClr val="000000"/>
                </a:solidFill>
                <a:cs typeface="Arial" panose="020B0604020202020204" pitchFamily="34" charset="0"/>
              </a:rPr>
              <a:t>inarinsaamea</a:t>
            </a:r>
            <a:r>
              <a:rPr lang="fi-FI" b="1" dirty="0">
                <a:solidFill>
                  <a:srgbClr val="000000"/>
                </a:solidFill>
                <a:cs typeface="Arial" panose="020B0604020202020204" pitchFamily="34" charset="0"/>
              </a:rPr>
              <a:t>, pohjoissaamea ja koltansaamea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7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09182" y="-156949"/>
            <a:ext cx="9482147" cy="528168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AB0D79E-B471-2E4E-B4E8-C9F34D0C1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7410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226634"/>
            <a:ext cx="4679997" cy="918797"/>
          </a:xfrm>
        </p:spPr>
        <p:txBody>
          <a:bodyPr>
            <a:normAutofit/>
          </a:bodyPr>
          <a:lstStyle/>
          <a:p>
            <a:r>
              <a:rPr lang="fi-FI" dirty="0"/>
              <a:t>Saamelaisalueen koulutuskeskus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60" y="2261563"/>
            <a:ext cx="3266784" cy="1544893"/>
          </a:xfrm>
          <a:solidFill>
            <a:srgbClr val="D4D6E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</a:rPr>
              <a:t>Saamenkäsityöhön, poronhoitoon ja saamen kieliin erikoistunut toisen asteen oppilaitos. Pääkoulu Inarin kylällä.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44" y="5792211"/>
            <a:ext cx="687784" cy="37303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47AF494-D935-FA42-B0B8-FE4F0216BF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7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7404" y="-17434"/>
            <a:ext cx="9370835" cy="51609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607718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373658" cy="704480"/>
          </a:xfrm>
        </p:spPr>
        <p:txBody>
          <a:bodyPr>
            <a:normAutofit/>
          </a:bodyPr>
          <a:lstStyle/>
          <a:p>
            <a:r>
              <a:rPr lang="fi-FI" dirty="0"/>
              <a:t>Käsityöläisten Inari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60" y="2261563"/>
            <a:ext cx="3889774" cy="207337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mn-FI" b="1" dirty="0" err="1">
                <a:solidFill>
                  <a:srgbClr val="000000"/>
                </a:solidFill>
              </a:rPr>
              <a:t>Luonto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inspiroi</a:t>
            </a:r>
            <a:r>
              <a:rPr lang="smn-FI" b="1" dirty="0">
                <a:solidFill>
                  <a:srgbClr val="000000"/>
                </a:solidFill>
              </a:rPr>
              <a:t> ja </a:t>
            </a:r>
            <a:r>
              <a:rPr lang="smn-FI" b="1" dirty="0" err="1">
                <a:solidFill>
                  <a:srgbClr val="000000"/>
                </a:solidFill>
              </a:rPr>
              <a:t>elättää</a:t>
            </a:r>
            <a:endParaRPr lang="fi-FI" b="1" dirty="0">
              <a:solidFill>
                <a:srgbClr val="000000"/>
              </a:solidFill>
            </a:endParaRPr>
          </a:p>
          <a:p>
            <a:r>
              <a:rPr lang="fi-FI" dirty="0">
                <a:solidFill>
                  <a:srgbClr val="000000"/>
                </a:solidFill>
              </a:rPr>
              <a:t>Puu, hopea, luu, kulta ja villa muovautuvat osaavissa käsissä</a:t>
            </a:r>
            <a:br>
              <a:rPr lang="fi-FI" dirty="0">
                <a:solidFill>
                  <a:srgbClr val="000000"/>
                </a:solidFill>
              </a:rPr>
            </a:br>
            <a:endParaRPr lang="fi-FI" dirty="0">
              <a:solidFill>
                <a:srgbClr val="000000"/>
              </a:solidFill>
            </a:endParaRPr>
          </a:p>
          <a:p>
            <a:r>
              <a:rPr lang="fi-FI" dirty="0">
                <a:solidFill>
                  <a:srgbClr val="000000"/>
                </a:solidFill>
              </a:rPr>
              <a:t>Inarissa osataan niin perinteinen saamen käsityö (</a:t>
            </a:r>
            <a:r>
              <a:rPr lang="fi-FI" dirty="0" err="1">
                <a:solidFill>
                  <a:srgbClr val="000000"/>
                </a:solidFill>
              </a:rPr>
              <a:t>Duodji</a:t>
            </a: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2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34"/>
          <a:stretch/>
        </p:blipFill>
        <p:spPr>
          <a:xfrm>
            <a:off x="30997" y="1"/>
            <a:ext cx="9317300" cy="526942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623552" cy="704480"/>
          </a:xfrm>
        </p:spPr>
        <p:txBody>
          <a:bodyPr>
            <a:normAutofit/>
          </a:bodyPr>
          <a:lstStyle/>
          <a:p>
            <a:r>
              <a:rPr lang="fi-FI" dirty="0"/>
              <a:t>Kullankaivuperinne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61563"/>
            <a:ext cx="3765597" cy="197177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smn-FI" sz="1400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mn-FI" b="1" dirty="0" err="1">
                <a:solidFill>
                  <a:srgbClr val="000000"/>
                </a:solidFill>
              </a:rPr>
              <a:t>Elinkeinona</a:t>
            </a:r>
            <a:r>
              <a:rPr lang="smn-FI" b="1" dirty="0">
                <a:solidFill>
                  <a:srgbClr val="000000"/>
                </a:solidFill>
              </a:rPr>
              <a:t>, </a:t>
            </a:r>
            <a:r>
              <a:rPr lang="smn-FI" b="1" dirty="0" err="1">
                <a:solidFill>
                  <a:srgbClr val="000000"/>
                </a:solidFill>
              </a:rPr>
              <a:t>elämäntapana</a:t>
            </a:r>
            <a:r>
              <a:rPr lang="smn-FI" b="1" dirty="0">
                <a:solidFill>
                  <a:srgbClr val="000000"/>
                </a:solidFill>
              </a:rPr>
              <a:t> ja </a:t>
            </a:r>
            <a:r>
              <a:rPr lang="smn-FI" b="1" dirty="0" err="1">
                <a:solidFill>
                  <a:srgbClr val="000000"/>
                </a:solidFill>
              </a:rPr>
              <a:t>matkailukohteena</a:t>
            </a:r>
            <a:r>
              <a:rPr lang="smn-FI" b="1" dirty="0">
                <a:solidFill>
                  <a:srgbClr val="000000"/>
                </a:solidFill>
              </a:rPr>
              <a:t>   </a:t>
            </a:r>
            <a:endParaRPr lang="fi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mn-FI" dirty="0" err="1">
                <a:solidFill>
                  <a:srgbClr val="000000"/>
                </a:solidFill>
              </a:rPr>
              <a:t>Ivalojoella</a:t>
            </a:r>
            <a:r>
              <a:rPr lang="smn-FI" dirty="0">
                <a:solidFill>
                  <a:srgbClr val="000000"/>
                </a:solidFill>
              </a:rPr>
              <a:t>, </a:t>
            </a:r>
            <a:r>
              <a:rPr lang="smn-FI" dirty="0" err="1">
                <a:solidFill>
                  <a:srgbClr val="000000"/>
                </a:solidFill>
              </a:rPr>
              <a:t>vuodesta</a:t>
            </a:r>
            <a:r>
              <a:rPr lang="smn-FI" dirty="0">
                <a:solidFill>
                  <a:srgbClr val="000000"/>
                </a:solidFill>
              </a:rPr>
              <a:t> 1868 </a:t>
            </a:r>
          </a:p>
          <a:p>
            <a:pPr marL="0" indent="0">
              <a:buNone/>
            </a:pPr>
            <a:r>
              <a:rPr lang="smn-FI" dirty="0" err="1">
                <a:solidFill>
                  <a:srgbClr val="000000"/>
                </a:solidFill>
              </a:rPr>
              <a:t>Lemmenjoella</a:t>
            </a:r>
            <a:r>
              <a:rPr lang="smn-FI" dirty="0">
                <a:solidFill>
                  <a:srgbClr val="000000"/>
                </a:solidFill>
              </a:rPr>
              <a:t>, </a:t>
            </a:r>
            <a:r>
              <a:rPr lang="smn-FI" dirty="0" err="1">
                <a:solidFill>
                  <a:srgbClr val="000000"/>
                </a:solidFill>
              </a:rPr>
              <a:t>kultareitti</a:t>
            </a:r>
            <a:endParaRPr lang="smn-FI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mn-FI" dirty="0">
                <a:solidFill>
                  <a:srgbClr val="000000"/>
                </a:solidFill>
              </a:rPr>
              <a:t>Laanilassa,  kultareitti</a:t>
            </a:r>
            <a:endParaRPr lang="fi-FI" sz="1400" b="1" dirty="0"/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02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9939" y="-15498"/>
            <a:ext cx="9165057" cy="51764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607718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454219" cy="704480"/>
          </a:xfrm>
        </p:spPr>
        <p:txBody>
          <a:bodyPr>
            <a:normAutofit/>
          </a:bodyPr>
          <a:lstStyle/>
          <a:p>
            <a:r>
              <a:rPr lang="fi-FI" dirty="0"/>
              <a:t>Inari on poronhoitoaluetta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61563"/>
            <a:ext cx="4454219" cy="226855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mn-FI" b="1" dirty="0">
                <a:solidFill>
                  <a:srgbClr val="000000"/>
                </a:solidFill>
              </a:rPr>
              <a:t>Inarin </a:t>
            </a:r>
            <a:r>
              <a:rPr lang="smn-FI" b="1" dirty="0" err="1">
                <a:solidFill>
                  <a:srgbClr val="000000"/>
                </a:solidFill>
              </a:rPr>
              <a:t>alueella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on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kahdeksan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paliskuntaa</a:t>
            </a:r>
            <a:endParaRPr lang="fi-FI" dirty="0">
              <a:solidFill>
                <a:srgbClr val="020D0E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i-FI" dirty="0">
                <a:solidFill>
                  <a:srgbClr val="020D0E"/>
                </a:solidFill>
              </a:rPr>
              <a:t>perinteisiä elinkeinoja ovat kalastus, keräily, käsityö, metsästys ja poronhoito sekä niiden modernit harjoittamisen muodot. </a:t>
            </a: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61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191" y="-50800"/>
            <a:ext cx="9189582" cy="519853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330041" cy="704480"/>
          </a:xfrm>
        </p:spPr>
        <p:txBody>
          <a:bodyPr>
            <a:normAutofit fontScale="90000"/>
          </a:bodyPr>
          <a:lstStyle/>
          <a:p>
            <a:r>
              <a:rPr lang="fi-FI" dirty="0"/>
              <a:t>Tapahtumia ympäri vuoden 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8" y="2261563"/>
            <a:ext cx="4462459" cy="234096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Inariviikot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Porokuninkuuskisat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Ijahis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idja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- musiikkifestivaali</a:t>
            </a:r>
          </a:p>
          <a:p>
            <a:pPr marL="0" indent="0">
              <a:buNone/>
            </a:pP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Skábmagovat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-elokuvafestivaali</a:t>
            </a:r>
            <a:endParaRPr lang="smn-FI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Sajoksen</a:t>
            </a:r>
            <a:r>
              <a:rPr lang="smn-FI" dirty="0">
                <a:solidFill>
                  <a:srgbClr val="000000"/>
                </a:solidFill>
                <a:cs typeface="Arial" panose="020B0604020202020204" pitchFamily="34" charset="0"/>
              </a:rPr>
              <a:t> auditorio </a:t>
            </a: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mahdollistaa</a:t>
            </a:r>
            <a:r>
              <a:rPr lang="smn-FI" dirty="0">
                <a:solidFill>
                  <a:srgbClr val="000000"/>
                </a:solidFill>
                <a:cs typeface="Arial" panose="020B0604020202020204" pitchFamily="34" charset="0"/>
              </a:rPr>
              <a:t> 430 </a:t>
            </a: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hengen</a:t>
            </a:r>
            <a:r>
              <a:rPr lang="smn-FI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konsertit</a:t>
            </a:r>
            <a:r>
              <a:rPr lang="smn-FI" dirty="0">
                <a:solidFill>
                  <a:srgbClr val="000000"/>
                </a:solidFill>
                <a:cs typeface="Arial" panose="020B0604020202020204" pitchFamily="34" charset="0"/>
              </a:rPr>
              <a:t> ja </a:t>
            </a: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konferenssit</a:t>
            </a:r>
            <a:endParaRPr lang="smn-FI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78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74"/>
            <a:ext cx="9143999" cy="1369059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6423274-F76F-4D6B-815D-DCFAEDB3D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9281" y="-499230"/>
            <a:ext cx="6018663" cy="594701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0D7A114-9BF9-4206-BF69-4DB952E15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8678" y="1885244"/>
            <a:ext cx="3098628" cy="2078429"/>
          </a:xfrm>
          <a:prstGeom prst="rect">
            <a:avLst/>
          </a:prstGeom>
          <a:ln w="44450">
            <a:noFill/>
            <a:miter lim="800000"/>
          </a:ln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C796317-55DE-41B0-AD37-B01FB6B745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B81C782A-A53A-46A9-B1EC-C14CF69F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334" y="1394498"/>
            <a:ext cx="4180617" cy="590220"/>
          </a:xfrm>
        </p:spPr>
        <p:txBody>
          <a:bodyPr/>
          <a:lstStyle/>
          <a:p>
            <a:r>
              <a:rPr lang="smn-FI" dirty="0" err="1"/>
              <a:t>Elämysmatkalla</a:t>
            </a:r>
            <a:r>
              <a:rPr lang="smn-FI" dirty="0"/>
              <a:t> </a:t>
            </a:r>
            <a:r>
              <a:rPr lang="smn-FI" dirty="0" err="1"/>
              <a:t>Inarissa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0DB9BD18-AF13-42F4-AFD2-7FE0373AA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873" y="1984718"/>
            <a:ext cx="2966462" cy="1956377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fi-FI" dirty="0"/>
              <a:t>”Lomaan Inarissa ei voi varautua, sen voi vain kokea. Lupaukset </a:t>
            </a:r>
            <a:r>
              <a:rPr lang="fi-FI" dirty="0" err="1"/>
              <a:t>lunastuivat</a:t>
            </a:r>
            <a:r>
              <a:rPr lang="fi-FI" dirty="0"/>
              <a:t> ja ylittyivät moninkertaisesti. ”</a:t>
            </a:r>
          </a:p>
        </p:txBody>
      </p:sp>
    </p:spTree>
    <p:extLst>
      <p:ext uri="{BB962C8B-B14F-4D97-AF65-F5344CB8AC3E}">
        <p14:creationId xmlns:p14="http://schemas.microsoft.com/office/powerpoint/2010/main" val="191968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1.5728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6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23000" decel="23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0" y="-687513"/>
            <a:ext cx="9132620" cy="589815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420352" cy="704480"/>
          </a:xfrm>
        </p:spPr>
        <p:txBody>
          <a:bodyPr>
            <a:normAutofit/>
          </a:bodyPr>
          <a:lstStyle/>
          <a:p>
            <a:r>
              <a:rPr lang="fi-FI" dirty="0"/>
              <a:t>Arktisen matkailun keskus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61563"/>
            <a:ext cx="4330041" cy="234096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fi-FI" sz="1400" b="1" dirty="0"/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endParaRPr lang="fi-FI" altLang="fi-FI" sz="1500" kern="0" dirty="0">
              <a:solidFill>
                <a:srgbClr val="000000"/>
              </a:solidFill>
              <a:ea typeface="ヒラギノ角ゴ Pro W3"/>
              <a:cs typeface="Arial" panose="020B0604020202020204" pitchFamily="34" charset="0"/>
            </a:endParaRPr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fi-FI" altLang="fi-FI" kern="0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Kansainvälisesti tunnettu matkailuimago</a:t>
            </a:r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fi-FI" altLang="fi-FI" kern="0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Merkittäviä yritysinvestointeja, hotelli – ja majoitusrakentamista </a:t>
            </a:r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fi-FI" altLang="fi-FI" kern="0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Hyvät liikenneyhteydet</a:t>
            </a:r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fi-FI" altLang="fi-FI" kern="0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Yhteydet Pohjois-Norjaan</a:t>
            </a: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23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-50104" y="-264493"/>
            <a:ext cx="9194104" cy="547753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330041" cy="704480"/>
          </a:xfrm>
        </p:spPr>
        <p:txBody>
          <a:bodyPr>
            <a:normAutofit/>
          </a:bodyPr>
          <a:lstStyle/>
          <a:p>
            <a:r>
              <a:rPr lang="fi-FI" dirty="0"/>
              <a:t>Saavutettava Inari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60" y="2261563"/>
            <a:ext cx="3934930" cy="221217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r>
              <a:rPr lang="fi-FI" b="1" dirty="0">
                <a:solidFill>
                  <a:srgbClr val="000000"/>
                </a:solidFill>
              </a:rPr>
              <a:t>Toimivat lentoyhteydet elinehto Inarille ja matkailulle</a:t>
            </a:r>
            <a:endParaRPr lang="fi-FI" b="1" kern="0" dirty="0">
              <a:solidFill>
                <a:srgbClr val="000000"/>
              </a:solidFill>
              <a:ea typeface="ヒラギノ角ゴ Pro W3"/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r>
              <a:rPr lang="fi-FI" kern="0" dirty="0">
                <a:solidFill>
                  <a:srgbClr val="000000"/>
                </a:solidFill>
                <a:ea typeface="ヒラギノ角ゴ Pro W3"/>
              </a:rPr>
              <a:t>EU:n pohjoisin lentokenttä on Ivalossa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r>
              <a:rPr lang="fi-FI" kern="0" dirty="0">
                <a:solidFill>
                  <a:srgbClr val="000000"/>
                </a:solidFill>
                <a:ea typeface="ヒラギノ角ゴ Pro W3"/>
              </a:rPr>
              <a:t>Palvelee vuosittain yli 200 000 matkustajaa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r>
              <a:rPr lang="fi-FI" kern="0" dirty="0">
                <a:solidFill>
                  <a:srgbClr val="000000"/>
                </a:solidFill>
                <a:ea typeface="ヒラギノ角ゴ Pro W3"/>
              </a:rPr>
              <a:t>Ivalon lentoaseman laajennukset I ja II toteutettu, noin 20 </a:t>
            </a:r>
            <a:r>
              <a:rPr lang="fi-FI" kern="0" dirty="0" err="1">
                <a:solidFill>
                  <a:srgbClr val="000000"/>
                </a:solidFill>
                <a:ea typeface="ヒラギノ角ゴ Pro W3"/>
              </a:rPr>
              <a:t>milj.euroa</a:t>
            </a:r>
            <a:r>
              <a:rPr lang="fi-FI" kern="0" dirty="0">
                <a:solidFill>
                  <a:srgbClr val="000000"/>
                </a:solidFill>
                <a:ea typeface="ヒラギノ角ゴ Pro W3"/>
              </a:rPr>
              <a:t> </a:t>
            </a:r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6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61257"/>
            <a:ext cx="8001000" cy="581891"/>
          </a:xfrm>
        </p:spPr>
        <p:txBody>
          <a:bodyPr/>
          <a:lstStyle/>
          <a:p>
            <a:r>
              <a:rPr lang="fi-FI" dirty="0">
                <a:cs typeface="Arial" panose="020B0604020202020204" pitchFamily="34" charset="0"/>
              </a:rPr>
              <a:t>Lentomatkustajien määrä 2010-2022</a:t>
            </a:r>
            <a:endParaRPr lang="fi-FI" dirty="0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idx="10"/>
          </p:nvPr>
        </p:nvGraphicFramePr>
        <p:xfrm>
          <a:off x="571500" y="1120775"/>
          <a:ext cx="8001000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Sisällön paikkamerkki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145746"/>
              </p:ext>
            </p:extLst>
          </p:nvPr>
        </p:nvGraphicFramePr>
        <p:xfrm>
          <a:off x="571499" y="843148"/>
          <a:ext cx="8001001" cy="418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10645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Kuva 51">
            <a:extLst>
              <a:ext uri="{FF2B5EF4-FFF2-40B4-BE49-F238E27FC236}">
                <a16:creationId xmlns:a16="http://schemas.microsoft.com/office/drawing/2014/main" id="{2FD5241B-C23E-4290-811B-AA5C581E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9" y="1"/>
            <a:ext cx="9143996" cy="514349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CFFECEE8-8104-4ABC-B07C-B904C2DEF4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6701EE4-6C72-4EBC-BA4D-81A527D65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4138" y="-499230"/>
            <a:ext cx="6018663" cy="5947013"/>
          </a:xfrm>
          <a:prstGeom prst="rect">
            <a:avLst/>
          </a:prstGeom>
        </p:spPr>
      </p:pic>
      <p:grpSp>
        <p:nvGrpSpPr>
          <p:cNvPr id="7" name="Ryhmä 6">
            <a:extLst>
              <a:ext uri="{FF2B5EF4-FFF2-40B4-BE49-F238E27FC236}">
                <a16:creationId xmlns:a16="http://schemas.microsoft.com/office/drawing/2014/main" id="{CDD0D921-6FFF-4E9D-A3F8-BE6647F0C09D}"/>
              </a:ext>
            </a:extLst>
          </p:cNvPr>
          <p:cNvGrpSpPr/>
          <p:nvPr/>
        </p:nvGrpSpPr>
        <p:grpSpPr>
          <a:xfrm>
            <a:off x="1310185" y="1587606"/>
            <a:ext cx="6523630" cy="1897039"/>
            <a:chOff x="1191690" y="1587605"/>
            <a:chExt cx="6760620" cy="1897039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651A031E-FA79-4E75-BB20-AC843DAA3C9E}"/>
                </a:ext>
              </a:extLst>
            </p:cNvPr>
            <p:cNvSpPr/>
            <p:nvPr/>
          </p:nvSpPr>
          <p:spPr>
            <a:xfrm>
              <a:off x="1191690" y="1587605"/>
              <a:ext cx="6760620" cy="189703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444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53" name="Otsikko 2">
              <a:extLst>
                <a:ext uri="{FF2B5EF4-FFF2-40B4-BE49-F238E27FC236}">
                  <a16:creationId xmlns:a16="http://schemas.microsoft.com/office/drawing/2014/main" id="{FE7455E6-E2FC-414D-B49A-EFAC5F1B423A}"/>
                </a:ext>
              </a:extLst>
            </p:cNvPr>
            <p:cNvSpPr txBox="1">
              <a:spLocks/>
            </p:cNvSpPr>
            <p:nvPr/>
          </p:nvSpPr>
          <p:spPr>
            <a:xfrm>
              <a:off x="1562669" y="2063937"/>
              <a:ext cx="6018663" cy="562405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50">
                  <a:solidFill>
                    <a:srgbClr val="6E6E6E"/>
                  </a:solidFill>
                  <a:latin typeface="OP Chevin Pro Light" panose="020F03030300000600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Tervetuloa Inarin kuntaan,</a:t>
              </a:r>
            </a:p>
          </p:txBody>
        </p:sp>
        <p:sp>
          <p:nvSpPr>
            <p:cNvPr id="6" name="Otsikko 2">
              <a:extLst>
                <a:ext uri="{FF2B5EF4-FFF2-40B4-BE49-F238E27FC236}">
                  <a16:creationId xmlns:a16="http://schemas.microsoft.com/office/drawing/2014/main" id="{B2BA485B-B46B-4ACF-A902-C7C7DE6DC57E}"/>
                </a:ext>
              </a:extLst>
            </p:cNvPr>
            <p:cNvSpPr txBox="1">
              <a:spLocks/>
            </p:cNvSpPr>
            <p:nvPr/>
          </p:nvSpPr>
          <p:spPr>
            <a:xfrm>
              <a:off x="1562669" y="2661601"/>
              <a:ext cx="6018663" cy="457200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50">
                  <a:solidFill>
                    <a:srgbClr val="6E6E6E"/>
                  </a:solidFill>
                  <a:latin typeface="OP Chevin Pro Light" panose="020F03030300000600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kahdeksan vuodenajan upeisiin maisemiin</a:t>
              </a:r>
            </a:p>
          </p:txBody>
        </p:sp>
        <p:cxnSp>
          <p:nvCxnSpPr>
            <p:cNvPr id="8" name="Suora yhdysviiva 7">
              <a:extLst>
                <a:ext uri="{FF2B5EF4-FFF2-40B4-BE49-F238E27FC236}">
                  <a16:creationId xmlns:a16="http://schemas.microsoft.com/office/drawing/2014/main" id="{85A6FEB9-717D-4DAD-A141-CC6594F8E2DB}"/>
                </a:ext>
              </a:extLst>
            </p:cNvPr>
            <p:cNvCxnSpPr>
              <a:cxnSpLocks/>
            </p:cNvCxnSpPr>
            <p:nvPr/>
          </p:nvCxnSpPr>
          <p:spPr>
            <a:xfrm>
              <a:off x="1729145" y="2640277"/>
              <a:ext cx="56998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91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94855"/>
            <a:ext cx="7600951" cy="675409"/>
          </a:xfrm>
        </p:spPr>
        <p:txBody>
          <a:bodyPr/>
          <a:lstStyle/>
          <a:p>
            <a:r>
              <a:rPr lang="fi-FI" sz="2000" dirty="0">
                <a:cs typeface="Arial" panose="020B0604020202020204" pitchFamily="34" charset="0"/>
              </a:rPr>
              <a:t>Inari-Saariselkä matkailualueen yöpymiset 2015-2022</a:t>
            </a:r>
            <a:br>
              <a:rPr lang="fi-FI" dirty="0"/>
            </a:br>
            <a:endParaRPr lang="fi-FI" dirty="0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438301759"/>
              </p:ext>
            </p:extLst>
          </p:nvPr>
        </p:nvGraphicFramePr>
        <p:xfrm>
          <a:off x="571500" y="1205345"/>
          <a:ext cx="8000999" cy="340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179352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00630"/>
            <a:ext cx="7600951" cy="863859"/>
          </a:xfrm>
        </p:spPr>
        <p:txBody>
          <a:bodyPr/>
          <a:lstStyle/>
          <a:p>
            <a:r>
              <a:rPr lang="fi-FI" sz="2000" dirty="0">
                <a:cs typeface="Arial" panose="020B0604020202020204" pitchFamily="34" charset="0"/>
              </a:rPr>
              <a:t>Kotimaiset ja ulkomaiset yöpyjät 2017-2022</a:t>
            </a:r>
            <a:br>
              <a:rPr lang="fi-FI" dirty="0"/>
            </a:br>
            <a:endParaRPr lang="fi-FI" dirty="0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469597164"/>
              </p:ext>
            </p:extLst>
          </p:nvPr>
        </p:nvGraphicFramePr>
        <p:xfrm>
          <a:off x="571500" y="1205345"/>
          <a:ext cx="8000999" cy="340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981600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41486"/>
            <a:ext cx="7600951" cy="863859"/>
          </a:xfrm>
        </p:spPr>
        <p:txBody>
          <a:bodyPr/>
          <a:lstStyle/>
          <a:p>
            <a:r>
              <a:rPr lang="fi-FI" sz="2000" dirty="0">
                <a:cs typeface="Arial" panose="020B0604020202020204" pitchFamily="34" charset="0"/>
              </a:rPr>
              <a:t>Yritysten määrä kasvussa Inarissa 2013-2022</a:t>
            </a:r>
            <a:br>
              <a:rPr lang="fi-FI" dirty="0"/>
            </a:br>
            <a:endParaRPr lang="fi-FI" dirty="0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171957115"/>
              </p:ext>
            </p:extLst>
          </p:nvPr>
        </p:nvGraphicFramePr>
        <p:xfrm>
          <a:off x="571500" y="1205345"/>
          <a:ext cx="8000999" cy="340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697410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-87720" y="-383884"/>
            <a:ext cx="9231719" cy="205929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2F391BF-38DC-490E-8962-3BD7C97D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mn-FI" dirty="0" err="1">
                <a:cs typeface="Arial" panose="020B0604020202020204" pitchFamily="34" charset="0"/>
              </a:rPr>
              <a:t>Ajankohtaiset</a:t>
            </a:r>
            <a:r>
              <a:rPr lang="smn-FI" dirty="0">
                <a:cs typeface="Arial" panose="020B0604020202020204" pitchFamily="34" charset="0"/>
              </a:rPr>
              <a:t> </a:t>
            </a:r>
            <a:r>
              <a:rPr lang="smn-FI" dirty="0" err="1">
                <a:cs typeface="Arial" panose="020B0604020202020204" pitchFamily="34" charset="0"/>
              </a:rPr>
              <a:t>näkymät</a:t>
            </a:r>
            <a:r>
              <a:rPr lang="smn-FI" dirty="0">
                <a:cs typeface="Arial" panose="020B0604020202020204" pitchFamily="34" charset="0"/>
              </a:rPr>
              <a:t> </a:t>
            </a:r>
            <a:endParaRPr lang="fi-FI" dirty="0">
              <a:cs typeface="Arial" panose="020B0604020202020204" pitchFamily="34" charset="0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A6BECDA-932E-4AF5-B475-09C04FCAF03A}"/>
              </a:ext>
            </a:extLst>
          </p:cNvPr>
          <p:cNvSpPr>
            <a:spLocks noGrp="1"/>
          </p:cNvSpPr>
          <p:nvPr>
            <p:ph idx="10"/>
          </p:nvPr>
        </p:nvSpPr>
        <p:spPr>
          <a:solidFill>
            <a:srgbClr val="FFFFFF"/>
          </a:solidFill>
          <a:ln>
            <a:solidFill>
              <a:schemeClr val="accent3"/>
            </a:solidFill>
          </a:ln>
        </p:spPr>
        <p:txBody>
          <a:bodyPr>
            <a:normAutofit fontScale="70000" lnSpcReduction="20000"/>
          </a:bodyPr>
          <a:lstStyle/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Lapin talous kehittyy suotuisasti mm. matkailuelinkeinon siivittämänä, myös </a:t>
            </a:r>
            <a:r>
              <a:rPr lang="fi-FI" altLang="fi-FI" sz="2900" kern="0" dirty="0" err="1">
                <a:solidFill>
                  <a:srgbClr val="000000"/>
                </a:solidFill>
                <a:ea typeface="Verdana" panose="020B0604030504040204" pitchFamily="34" charset="0"/>
              </a:rPr>
              <a:t>kv</a:t>
            </a: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-asukkaat</a:t>
            </a:r>
          </a:p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Vahva kasvu tarkoittaa uusia työpaikkoja</a:t>
            </a:r>
          </a:p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Hyvä työllisyystilanne, osaajista puutetta</a:t>
            </a:r>
          </a:p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Kasvava palvelutarve näkyy mm. terveyskeskuksessa sekä varhaiskasvatuksessa (vuorohoitotarve)</a:t>
            </a:r>
          </a:p>
          <a:p>
            <a:endParaRPr lang="fi-FI" dirty="0">
              <a:solidFill>
                <a:srgbClr val="1F2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06940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8788" y="-239486"/>
            <a:ext cx="9279804" cy="1888922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2F391BF-38DC-490E-8962-3BD7C97D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mn-FI" dirty="0" err="1"/>
              <a:t>Ajankohtaiset</a:t>
            </a:r>
            <a:r>
              <a:rPr lang="smn-FI" dirty="0"/>
              <a:t> </a:t>
            </a:r>
            <a:r>
              <a:rPr lang="smn-FI" dirty="0" err="1"/>
              <a:t>haasteet</a:t>
            </a:r>
            <a:r>
              <a:rPr lang="smn-FI" dirty="0"/>
              <a:t> 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A6BECDA-932E-4AF5-B475-09C04FCAF0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1500" y="2137551"/>
            <a:ext cx="8001000" cy="2095782"/>
          </a:xfrm>
          <a:solidFill>
            <a:srgbClr val="FFFFFF"/>
          </a:solidFill>
          <a:ln>
            <a:solidFill>
              <a:schemeClr val="accent3"/>
            </a:solidFill>
          </a:ln>
        </p:spPr>
        <p:txBody>
          <a:bodyPr>
            <a:normAutofit fontScale="47500" lnSpcReduction="20000"/>
          </a:bodyPr>
          <a:lstStyle/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fi-FI" sz="3200" kern="0" dirty="0">
                <a:solidFill>
                  <a:srgbClr val="000000"/>
                </a:solidFill>
                <a:ea typeface="ヒラギノ角ゴ Pro W3"/>
              </a:rPr>
              <a:t>Työvoiman saatavuus</a:t>
            </a:r>
          </a:p>
          <a:p>
            <a:pPr lvl="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fi-FI" sz="3200" kern="0" dirty="0">
                <a:solidFill>
                  <a:srgbClr val="000000"/>
                </a:solidFill>
                <a:ea typeface="ヒラギノ角ゴ Pro W3"/>
              </a:rPr>
              <a:t>- erityisesti sosiaali- ja terveysalan töihin, myös varhaiskasvatus</a:t>
            </a:r>
          </a:p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fi-FI" sz="3200" kern="0" dirty="0">
                <a:solidFill>
                  <a:srgbClr val="000000"/>
                </a:solidFill>
                <a:ea typeface="ヒラギノ角ゴ Pro W3"/>
              </a:rPr>
              <a:t>Vuokra-asuntojen tarve</a:t>
            </a:r>
          </a:p>
          <a:p>
            <a:pPr lvl="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fi-FI" sz="3200" kern="0" dirty="0">
                <a:solidFill>
                  <a:srgbClr val="000000"/>
                </a:solidFill>
                <a:ea typeface="ヒラギノ角ゴ Pro W3"/>
              </a:rPr>
              <a:t>Asuntopulaan Inarissa tartuttu ja sekä omistus- sekä vuokra-asuntoja valmistunut ennätysmäärä Ivaloon ja Inarin kirkonkylälle, edelleen tulijoita olisi, jos sopivia vuokra- asuntoja tarjolla. Uutta rakentamista käynnistymässä.   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64C90B77-6D5C-4EFB-93AA-1F6AC0BBA778}"/>
              </a:ext>
            </a:extLst>
          </p:cNvPr>
          <p:cNvGrpSpPr/>
          <p:nvPr/>
        </p:nvGrpSpPr>
        <p:grpSpPr>
          <a:xfrm>
            <a:off x="-2" y="-232527"/>
            <a:ext cx="2947309" cy="1881963"/>
            <a:chOff x="-2" y="0"/>
            <a:chExt cx="2947309" cy="1881963"/>
          </a:xfrm>
        </p:grpSpPr>
        <p:sp>
          <p:nvSpPr>
            <p:cNvPr id="6" name="Suorakulmio 5">
              <a:extLst>
                <a:ext uri="{FF2B5EF4-FFF2-40B4-BE49-F238E27FC236}">
                  <a16:creationId xmlns:a16="http://schemas.microsoft.com/office/drawing/2014/main" id="{1AA39E37-54B4-42BD-BB58-9A1062A73340}"/>
                </a:ext>
              </a:extLst>
            </p:cNvPr>
            <p:cNvSpPr/>
            <p:nvPr/>
          </p:nvSpPr>
          <p:spPr>
            <a:xfrm>
              <a:off x="-2" y="0"/>
              <a:ext cx="2947309" cy="188196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alpha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 w="1905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>
                <a:solidFill>
                  <a:schemeClr val="tx1"/>
                </a:solidFill>
              </a:endParaRPr>
            </a:p>
          </p:txBody>
        </p:sp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5EB832A9-9994-431C-95FD-D66668F89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0662" y="382780"/>
              <a:ext cx="1463729" cy="656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77776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b="75"/>
          <a:stretch/>
        </p:blipFill>
        <p:spPr>
          <a:xfrm>
            <a:off x="-520861" y="0"/>
            <a:ext cx="9664861" cy="514264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305" y="154004"/>
            <a:ext cx="4182176" cy="1280160"/>
          </a:xfrm>
        </p:spPr>
        <p:txBody>
          <a:bodyPr>
            <a:normAutofit/>
          </a:bodyPr>
          <a:lstStyle/>
          <a:p>
            <a:r>
              <a:rPr lang="fi-FI" sz="2000" dirty="0"/>
              <a:t>Tulevaisuusinvestoinnit lasten ja nuorten oppimistiloihin +</a:t>
            </a:r>
            <a:br>
              <a:rPr lang="fi-FI" sz="2000" dirty="0"/>
            </a:br>
            <a:r>
              <a:rPr lang="fi-FI" sz="2000" dirty="0"/>
              <a:t>kuntalaisten hyvinvointiin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3818" y="1477478"/>
            <a:ext cx="5266062" cy="3604035"/>
          </a:xfrm>
          <a:solidFill>
            <a:srgbClr val="00778D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b="1" dirty="0"/>
              <a:t>Ivalon koulu- ja kulttuurikeskus</a:t>
            </a:r>
          </a:p>
          <a:p>
            <a:pPr>
              <a:buFontTx/>
              <a:buChar char="-"/>
            </a:pPr>
            <a:r>
              <a:rPr lang="fi-FI" dirty="0"/>
              <a:t>valmistunut 2022 (25 milj. +25 </a:t>
            </a:r>
            <a:r>
              <a:rPr lang="fi-FI" dirty="0" err="1"/>
              <a:t>milj</a:t>
            </a:r>
            <a:r>
              <a:rPr lang="fi-FI" dirty="0"/>
              <a:t>)</a:t>
            </a:r>
          </a:p>
          <a:p>
            <a:pPr marL="0" indent="0">
              <a:buNone/>
            </a:pPr>
            <a:r>
              <a:rPr lang="fi-FI" b="1" dirty="0"/>
              <a:t>Inarin uusi koulu</a:t>
            </a:r>
          </a:p>
          <a:p>
            <a:pPr>
              <a:buFontTx/>
              <a:buChar char="-"/>
            </a:pPr>
            <a:r>
              <a:rPr lang="fi-FI" dirty="0"/>
              <a:t>valmistuu 2024 (12 milj.)</a:t>
            </a:r>
          </a:p>
          <a:p>
            <a:pPr marL="0" indent="0">
              <a:buNone/>
            </a:pPr>
            <a:r>
              <a:rPr lang="fi-FI" b="1" dirty="0"/>
              <a:t>Sevettijärven monitoimitalo koulun yhteyteen</a:t>
            </a:r>
          </a:p>
          <a:p>
            <a:pPr marL="0" indent="0">
              <a:buNone/>
            </a:pPr>
            <a:r>
              <a:rPr lang="fi-FI" dirty="0"/>
              <a:t>- Tavoitteena rakentaminen 2023</a:t>
            </a:r>
          </a:p>
          <a:p>
            <a:pPr marL="0" indent="0">
              <a:buNone/>
            </a:pPr>
            <a:r>
              <a:rPr lang="fi-FI" dirty="0"/>
              <a:t>2 uutta päiväkotia valmistunut (Ivalo ja Saariselkä), uudet tilat Inarin kylän varhaiskasvatukselle koulun valmistuessa</a:t>
            </a:r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33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054" y="-289932"/>
            <a:ext cx="9317145" cy="565366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376" y="1451134"/>
            <a:ext cx="6212503" cy="586860"/>
          </a:xfrm>
        </p:spPr>
        <p:txBody>
          <a:bodyPr>
            <a:normAutofit/>
          </a:bodyPr>
          <a:lstStyle/>
          <a:p>
            <a:r>
              <a:rPr lang="fi-FI" dirty="0"/>
              <a:t>Teiden kunnostus ja liikennejärjestelyt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144889"/>
            <a:ext cx="4375919" cy="1761067"/>
          </a:xfrm>
          <a:solidFill>
            <a:srgbClr val="00778D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br>
              <a:rPr lang="fi-FI" sz="1400" b="1" dirty="0"/>
            </a:br>
            <a:r>
              <a:rPr lang="fi-FI" b="1" dirty="0"/>
              <a:t>Merkittäviä tienparannushankkeita toteutunut</a:t>
            </a:r>
          </a:p>
          <a:p>
            <a:r>
              <a:rPr lang="fi-FI" dirty="0"/>
              <a:t>Ivalo-Nellimtie,10 milj.</a:t>
            </a:r>
          </a:p>
          <a:p>
            <a:r>
              <a:rPr lang="fi-FI" dirty="0" err="1"/>
              <a:t>Supru</a:t>
            </a:r>
            <a:r>
              <a:rPr lang="fi-FI" dirty="0"/>
              <a:t>-Sevettijärvi maantie</a:t>
            </a:r>
          </a:p>
          <a:p>
            <a:r>
              <a:rPr lang="fi-FI" dirty="0"/>
              <a:t>Inarin kylän liikennejärjestelyt, jne. </a:t>
            </a:r>
          </a:p>
          <a:p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29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/>
        </p:blipFill>
        <p:spPr>
          <a:xfrm>
            <a:off x="-713678" y="-323385"/>
            <a:ext cx="10052824" cy="551084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8" y="1184031"/>
            <a:ext cx="6415324" cy="971583"/>
          </a:xfrm>
        </p:spPr>
        <p:txBody>
          <a:bodyPr>
            <a:normAutofit fontScale="90000"/>
          </a:bodyPr>
          <a:lstStyle/>
          <a:p>
            <a:r>
              <a:rPr lang="fi-FI" sz="2700" dirty="0"/>
              <a:t>Saamelaismuseo</a:t>
            </a:r>
            <a:r>
              <a:rPr lang="fi-FI" dirty="0"/>
              <a:t> ja </a:t>
            </a:r>
            <a:r>
              <a:rPr lang="fi-FI" dirty="0" err="1"/>
              <a:t>Ylä</a:t>
            </a:r>
            <a:r>
              <a:rPr lang="fi-FI" dirty="0"/>
              <a:t>-Lapin luontokeskus SIIDAN laajennus ja perusparannus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50274"/>
            <a:ext cx="4570343" cy="2107237"/>
          </a:xfrm>
          <a:solidFill>
            <a:srgbClr val="00778D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br>
              <a:rPr lang="fi-FI" sz="1400" b="1" dirty="0"/>
            </a:br>
            <a:r>
              <a:rPr lang="fi-FI" b="1" dirty="0"/>
              <a:t>Valmistunut 2022, Inarin kylällä</a:t>
            </a:r>
          </a:p>
          <a:p>
            <a:pPr marL="0" indent="0">
              <a:buNone/>
            </a:pPr>
            <a:r>
              <a:rPr lang="fi-FI" dirty="0"/>
              <a:t>Vuosittain kävijöitä yli 60 000</a:t>
            </a:r>
          </a:p>
          <a:p>
            <a:pPr marL="0" indent="0">
              <a:buNone/>
            </a:pPr>
            <a:r>
              <a:rPr lang="fi-FI" dirty="0"/>
              <a:t>Investointi 20 milj.</a:t>
            </a:r>
          </a:p>
          <a:p>
            <a:r>
              <a:rPr lang="fi-FI" dirty="0"/>
              <a:t>Metsähallituksen ja Saamelaismuseon yhteistoimintaa</a:t>
            </a:r>
          </a:p>
          <a:p>
            <a:r>
              <a:rPr lang="fi-FI" dirty="0"/>
              <a:t>Kolttien perinnetalo Sevettijärvellä</a:t>
            </a:r>
          </a:p>
          <a:p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80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CF5ABBE6-FCE5-46C2-8FC6-235830C3E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6996" y="-980304"/>
            <a:ext cx="12739482" cy="629360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8A7AAEA-749C-45AF-945C-B5CB11F9E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68030" y="-630513"/>
            <a:ext cx="6018663" cy="5947013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82DFFF1-8292-450B-9B34-8E9FBA28F9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81863" y="492125"/>
            <a:ext cx="1862137" cy="5984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i-FI" sz="4800" dirty="0">
                <a:solidFill>
                  <a:schemeClr val="accent4"/>
                </a:solidFill>
              </a:rPr>
              <a:t>Kiitos.</a:t>
            </a:r>
          </a:p>
        </p:txBody>
      </p:sp>
      <p:sp>
        <p:nvSpPr>
          <p:cNvPr id="5" name="Otsikko 2">
            <a:extLst>
              <a:ext uri="{FF2B5EF4-FFF2-40B4-BE49-F238E27FC236}">
                <a16:creationId xmlns:a16="http://schemas.microsoft.com/office/drawing/2014/main" id="{9D5B5A42-351C-4AAC-9C86-8AC2EDCCDBD8}"/>
              </a:ext>
            </a:extLst>
          </p:cNvPr>
          <p:cNvSpPr txBox="1">
            <a:spLocks/>
          </p:cNvSpPr>
          <p:nvPr/>
        </p:nvSpPr>
        <p:spPr>
          <a:xfrm>
            <a:off x="3832623" y="4367230"/>
            <a:ext cx="1621629" cy="341248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i-FI" sz="1600" dirty="0">
                <a:solidFill>
                  <a:schemeClr val="bg1"/>
                </a:solidFill>
                <a:latin typeface="+mn-lt"/>
              </a:rPr>
              <a:t>Yhteystietomme</a:t>
            </a:r>
            <a:r>
              <a:rPr lang="fi-FI" sz="1600" dirty="0">
                <a:solidFill>
                  <a:schemeClr val="accent4"/>
                </a:solidFill>
                <a:latin typeface="+mn-lt"/>
              </a:rPr>
              <a:t> 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F7DDE37-E44B-4DAE-919D-B293A0A3A9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Tasakylkinen kolmio 1">
            <a:extLst>
              <a:ext uri="{FF2B5EF4-FFF2-40B4-BE49-F238E27FC236}">
                <a16:creationId xmlns:a16="http://schemas.microsoft.com/office/drawing/2014/main" id="{3E383B77-32CB-47FB-ADCE-59D91130C365}"/>
              </a:ext>
            </a:extLst>
          </p:cNvPr>
          <p:cNvSpPr/>
          <p:nvPr/>
        </p:nvSpPr>
        <p:spPr>
          <a:xfrm rot="10800000">
            <a:off x="4531742" y="4868888"/>
            <a:ext cx="223389" cy="192577"/>
          </a:xfrm>
          <a:prstGeom prst="triangl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49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Kuva 63">
            <a:extLst>
              <a:ext uri="{FF2B5EF4-FFF2-40B4-BE49-F238E27FC236}">
                <a16:creationId xmlns:a16="http://schemas.microsoft.com/office/drawing/2014/main" id="{2B61CB67-D57A-4CAF-B6F0-0E06282903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6264" y="4003836"/>
            <a:ext cx="1294347" cy="702018"/>
          </a:xfrm>
          <a:prstGeom prst="rect">
            <a:avLst/>
          </a:prstGeom>
        </p:spPr>
      </p:pic>
      <p:sp>
        <p:nvSpPr>
          <p:cNvPr id="72" name="Tekstiruutu 71">
            <a:extLst>
              <a:ext uri="{FF2B5EF4-FFF2-40B4-BE49-F238E27FC236}">
                <a16:creationId xmlns:a16="http://schemas.microsoft.com/office/drawing/2014/main" id="{94AA0125-3E24-4E60-8A36-9B7E2182E021}"/>
              </a:ext>
            </a:extLst>
          </p:cNvPr>
          <p:cNvSpPr txBox="1"/>
          <p:nvPr/>
        </p:nvSpPr>
        <p:spPr>
          <a:xfrm>
            <a:off x="-658290" y="376334"/>
            <a:ext cx="4860758" cy="587441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rIns="360000" bIns="108000" rtlCol="0" anchor="ctr" anchorCtr="0">
            <a:spAutoFit/>
          </a:bodyPr>
          <a:lstStyle/>
          <a:p>
            <a:pPr algn="r"/>
            <a:r>
              <a:rPr lang="fi-FI" sz="2400" dirty="0">
                <a:solidFill>
                  <a:schemeClr val="bg1"/>
                </a:solidFill>
                <a:latin typeface="+mj-lt"/>
              </a:rPr>
              <a:t>Ota yhteyttä   </a:t>
            </a:r>
          </a:p>
        </p:txBody>
      </p:sp>
      <p:sp>
        <p:nvSpPr>
          <p:cNvPr id="24" name="Otsikko 2">
            <a:extLst>
              <a:ext uri="{FF2B5EF4-FFF2-40B4-BE49-F238E27FC236}">
                <a16:creationId xmlns:a16="http://schemas.microsoft.com/office/drawing/2014/main" id="{42C2A82A-F931-4C9C-AF2D-44C86417ED87}"/>
              </a:ext>
            </a:extLst>
          </p:cNvPr>
          <p:cNvSpPr txBox="1">
            <a:spLocks/>
          </p:cNvSpPr>
          <p:nvPr/>
        </p:nvSpPr>
        <p:spPr>
          <a:xfrm>
            <a:off x="2113808" y="2959501"/>
            <a:ext cx="2088659" cy="36307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r>
              <a:rPr lang="fi-FI" sz="1200" b="1" spc="0" dirty="0">
                <a:solidFill>
                  <a:schemeClr val="accent4"/>
                </a:solidFill>
                <a:latin typeface="+mn-lt"/>
              </a:rPr>
              <a:t>Tommi Kasurinen</a:t>
            </a:r>
          </a:p>
          <a:p>
            <a:r>
              <a:rPr lang="fi-FI" sz="1200" dirty="0">
                <a:solidFill>
                  <a:schemeClr val="tx2"/>
                </a:solidFill>
                <a:latin typeface="+mn-lt"/>
              </a:rPr>
              <a:t>Kunnanjohtaja</a:t>
            </a:r>
          </a:p>
          <a:p>
            <a:endParaRPr lang="fi-FI" sz="1200" dirty="0">
              <a:solidFill>
                <a:schemeClr val="tx2"/>
              </a:solidFill>
              <a:latin typeface="+mn-lt"/>
            </a:endParaRPr>
          </a:p>
          <a:p>
            <a:endParaRPr lang="fi-FI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5" name="Otsikko 2">
            <a:extLst>
              <a:ext uri="{FF2B5EF4-FFF2-40B4-BE49-F238E27FC236}">
                <a16:creationId xmlns:a16="http://schemas.microsoft.com/office/drawing/2014/main" id="{D9CEF718-BB90-49A0-A442-C39E91C54F49}"/>
              </a:ext>
            </a:extLst>
          </p:cNvPr>
          <p:cNvSpPr txBox="1">
            <a:spLocks/>
          </p:cNvSpPr>
          <p:nvPr/>
        </p:nvSpPr>
        <p:spPr>
          <a:xfrm>
            <a:off x="2113808" y="3332143"/>
            <a:ext cx="2088660" cy="36307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r>
              <a:rPr lang="fi-FI" sz="1200" dirty="0">
                <a:solidFill>
                  <a:schemeClr val="tx2"/>
                </a:solidFill>
                <a:latin typeface="+mn-lt"/>
              </a:rPr>
              <a:t>p. +358  50 5484 123</a:t>
            </a:r>
          </a:p>
          <a:p>
            <a:r>
              <a:rPr lang="fi-FI" sz="1200" dirty="0">
                <a:solidFill>
                  <a:schemeClr val="tx2"/>
                </a:solidFill>
                <a:latin typeface="+mn-lt"/>
              </a:rPr>
              <a:t>tommi.kasurinen@inari.fi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BA3CDB5-FCFF-446F-9312-4A6B7153B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874" y="1069157"/>
            <a:ext cx="1183906" cy="1795807"/>
          </a:xfrm>
          <a:prstGeom prst="rect">
            <a:avLst/>
          </a:prstGeom>
          <a:ln w="63500">
            <a:solidFill>
              <a:schemeClr val="accent3"/>
            </a:solidFill>
            <a:miter lim="800000"/>
          </a:ln>
        </p:spPr>
      </p:pic>
      <p:sp>
        <p:nvSpPr>
          <p:cNvPr id="18" name="Otsikko 2">
            <a:extLst>
              <a:ext uri="{FF2B5EF4-FFF2-40B4-BE49-F238E27FC236}">
                <a16:creationId xmlns:a16="http://schemas.microsoft.com/office/drawing/2014/main" id="{0728A975-96B2-4EA8-AC0D-9649A6CF4419}"/>
              </a:ext>
            </a:extLst>
          </p:cNvPr>
          <p:cNvSpPr txBox="1">
            <a:spLocks/>
          </p:cNvSpPr>
          <p:nvPr/>
        </p:nvSpPr>
        <p:spPr>
          <a:xfrm>
            <a:off x="5070765" y="2961774"/>
            <a:ext cx="1793174" cy="459920"/>
          </a:xfrm>
          <a:prstGeom prst="rect">
            <a:avLst/>
          </a:prstGeom>
          <a:solidFill>
            <a:schemeClr val="accent1"/>
          </a:solidFill>
          <a:ln w="22225">
            <a:solidFill>
              <a:srgbClr val="000000"/>
            </a:solidFill>
          </a:ln>
        </p:spPr>
        <p:txBody>
          <a:bodyPr lIns="36000" tIns="108000" rIns="3600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r>
              <a:rPr lang="fi-FI" sz="1400" b="1" spc="0" dirty="0">
                <a:solidFill>
                  <a:schemeClr val="accent4"/>
                </a:solidFill>
                <a:latin typeface="+mn-lt"/>
              </a:rPr>
              <a:t>      www.inari.fi</a:t>
            </a:r>
          </a:p>
          <a:p>
            <a:endParaRPr lang="fi-FI" sz="800" dirty="0">
              <a:ln w="34925">
                <a:solidFill>
                  <a:srgbClr val="000000"/>
                </a:solidFill>
              </a:ln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Otsikko 2">
            <a:extLst>
              <a:ext uri="{FF2B5EF4-FFF2-40B4-BE49-F238E27FC236}">
                <a16:creationId xmlns:a16="http://schemas.microsoft.com/office/drawing/2014/main" id="{D95134D4-95C0-4507-B03C-7159C4693D42}"/>
              </a:ext>
            </a:extLst>
          </p:cNvPr>
          <p:cNvSpPr txBox="1">
            <a:spLocks/>
          </p:cNvSpPr>
          <p:nvPr/>
        </p:nvSpPr>
        <p:spPr>
          <a:xfrm>
            <a:off x="4107218" y="3334416"/>
            <a:ext cx="1108031" cy="36307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endParaRPr lang="fi-FI" sz="9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2" name="Otsikko 2">
            <a:extLst>
              <a:ext uri="{FF2B5EF4-FFF2-40B4-BE49-F238E27FC236}">
                <a16:creationId xmlns:a16="http://schemas.microsoft.com/office/drawing/2014/main" id="{7BC18B69-A215-4764-88E3-879021BF92E9}"/>
              </a:ext>
            </a:extLst>
          </p:cNvPr>
          <p:cNvSpPr txBox="1">
            <a:spLocks/>
          </p:cNvSpPr>
          <p:nvPr/>
        </p:nvSpPr>
        <p:spPr>
          <a:xfrm>
            <a:off x="5561935" y="2954718"/>
            <a:ext cx="1583242" cy="36307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endParaRPr lang="fi-FI" sz="1200" b="1" spc="0" dirty="0">
              <a:solidFill>
                <a:schemeClr val="accent4"/>
              </a:solidFill>
              <a:latin typeface="+mn-lt"/>
            </a:endParaRPr>
          </a:p>
          <a:p>
            <a:endParaRPr lang="fi-FI" sz="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Otsikko 2">
            <a:extLst>
              <a:ext uri="{FF2B5EF4-FFF2-40B4-BE49-F238E27FC236}">
                <a16:creationId xmlns:a16="http://schemas.microsoft.com/office/drawing/2014/main" id="{F667293C-3865-4B5B-85D3-62C8B5AB2C95}"/>
              </a:ext>
            </a:extLst>
          </p:cNvPr>
          <p:cNvSpPr txBox="1">
            <a:spLocks/>
          </p:cNvSpPr>
          <p:nvPr/>
        </p:nvSpPr>
        <p:spPr>
          <a:xfrm>
            <a:off x="5561935" y="3327360"/>
            <a:ext cx="1413296" cy="36307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endParaRPr lang="fi-FI" sz="9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363345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Kuva 51">
            <a:extLst>
              <a:ext uri="{FF2B5EF4-FFF2-40B4-BE49-F238E27FC236}">
                <a16:creationId xmlns:a16="http://schemas.microsoft.com/office/drawing/2014/main" id="{2FD5241B-C23E-4290-811B-AA5C581EB85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6226"/>
          <a:stretch/>
        </p:blipFill>
        <p:spPr>
          <a:xfrm>
            <a:off x="-128014" y="-827903"/>
            <a:ext cx="9454342" cy="597948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CFFECEE8-8104-4ABC-B07C-B904C2DEF4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6701EE4-6C72-4EBC-BA4D-81A527D6561A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-748"/>
          <a:stretch/>
        </p:blipFill>
        <p:spPr>
          <a:xfrm>
            <a:off x="2046529" y="-140544"/>
            <a:ext cx="24003000" cy="23717253"/>
          </a:xfrm>
          <a:prstGeom prst="rect">
            <a:avLst/>
          </a:prstGeom>
        </p:spPr>
      </p:pic>
      <p:grpSp>
        <p:nvGrpSpPr>
          <p:cNvPr id="7" name="Ryhmä 6">
            <a:extLst>
              <a:ext uri="{FF2B5EF4-FFF2-40B4-BE49-F238E27FC236}">
                <a16:creationId xmlns:a16="http://schemas.microsoft.com/office/drawing/2014/main" id="{CDD0D921-6FFF-4E9D-A3F8-BE6647F0C09D}"/>
              </a:ext>
            </a:extLst>
          </p:cNvPr>
          <p:cNvGrpSpPr>
            <a:grpSpLocks noChangeAspect="1"/>
          </p:cNvGrpSpPr>
          <p:nvPr/>
        </p:nvGrpSpPr>
        <p:grpSpPr>
          <a:xfrm>
            <a:off x="238782" y="3310359"/>
            <a:ext cx="4360375" cy="1641892"/>
            <a:chOff x="1174142" y="1772562"/>
            <a:chExt cx="6778168" cy="1241915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651A031E-FA79-4E75-BB20-AC843DAA3C9E}"/>
                </a:ext>
              </a:extLst>
            </p:cNvPr>
            <p:cNvSpPr/>
            <p:nvPr/>
          </p:nvSpPr>
          <p:spPr>
            <a:xfrm>
              <a:off x="1191691" y="1772562"/>
              <a:ext cx="6760619" cy="10575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444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53" name="Otsikko 2">
              <a:extLst>
                <a:ext uri="{FF2B5EF4-FFF2-40B4-BE49-F238E27FC236}">
                  <a16:creationId xmlns:a16="http://schemas.microsoft.com/office/drawing/2014/main" id="{FE7455E6-E2FC-414D-B49A-EFAC5F1B423A}"/>
                </a:ext>
              </a:extLst>
            </p:cNvPr>
            <p:cNvSpPr txBox="1">
              <a:spLocks/>
            </p:cNvSpPr>
            <p:nvPr/>
          </p:nvSpPr>
          <p:spPr>
            <a:xfrm>
              <a:off x="1562670" y="1881514"/>
              <a:ext cx="6018662" cy="320314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50">
                  <a:solidFill>
                    <a:srgbClr val="6E6E6E"/>
                  </a:solidFill>
                  <a:latin typeface="OP Chevin Pro Light" panose="020F03030300000600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Värikästä yhteisöllisyyttä</a:t>
              </a:r>
            </a:p>
          </p:txBody>
        </p:sp>
        <p:sp>
          <p:nvSpPr>
            <p:cNvPr id="6" name="Otsikko 2">
              <a:extLst>
                <a:ext uri="{FF2B5EF4-FFF2-40B4-BE49-F238E27FC236}">
                  <a16:creationId xmlns:a16="http://schemas.microsoft.com/office/drawing/2014/main" id="{B2BA485B-B46B-4ACF-A902-C7C7DE6DC57E}"/>
                </a:ext>
              </a:extLst>
            </p:cNvPr>
            <p:cNvSpPr txBox="1">
              <a:spLocks/>
            </p:cNvSpPr>
            <p:nvPr/>
          </p:nvSpPr>
          <p:spPr>
            <a:xfrm>
              <a:off x="1174142" y="2253061"/>
              <a:ext cx="6760619" cy="761416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50">
                  <a:solidFill>
                    <a:srgbClr val="6E6E6E"/>
                  </a:solidFill>
                  <a:latin typeface="OP Chevin Pro Light" panose="020F03030300000600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18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Inarissa on seitsemisen tuhatta vahvaa persoonaa. Oletko sinä seuraava?</a:t>
              </a:r>
            </a:p>
            <a:p>
              <a:pPr algn="ctr"/>
              <a:endParaRPr lang="fi-FI" sz="18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8" name="Suora yhdysviiva 7">
              <a:extLst>
                <a:ext uri="{FF2B5EF4-FFF2-40B4-BE49-F238E27FC236}">
                  <a16:creationId xmlns:a16="http://schemas.microsoft.com/office/drawing/2014/main" id="{85A6FEB9-717D-4DAD-A141-CC6594F8E2DB}"/>
                </a:ext>
              </a:extLst>
            </p:cNvPr>
            <p:cNvCxnSpPr>
              <a:cxnSpLocks/>
            </p:cNvCxnSpPr>
            <p:nvPr/>
          </p:nvCxnSpPr>
          <p:spPr>
            <a:xfrm>
              <a:off x="1675728" y="2226194"/>
              <a:ext cx="56998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42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CB8F3955-1C02-4035-940E-29507F1C7912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00000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3802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6789" y="1"/>
            <a:ext cx="9430789" cy="51435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9122" y="-535806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445" y="1451134"/>
            <a:ext cx="4260865" cy="586860"/>
          </a:xfrm>
        </p:spPr>
        <p:txBody>
          <a:bodyPr>
            <a:normAutofit/>
          </a:bodyPr>
          <a:lstStyle/>
          <a:p>
            <a:r>
              <a:rPr lang="fi-FI" dirty="0">
                <a:cs typeface="Arial" panose="020B0604020202020204" pitchFamily="34" charset="0"/>
              </a:rPr>
              <a:t>Suomen suurin kunta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601" y="2178756"/>
            <a:ext cx="3414531" cy="1952977"/>
          </a:xfr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b="1" dirty="0">
                <a:solidFill>
                  <a:srgbClr val="000000"/>
                </a:solidFill>
                <a:cs typeface="Arial" panose="020B0604020202020204" pitchFamily="34" charset="0"/>
              </a:rPr>
              <a:t>Voimakas luonnostaan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Tuhansien saarien </a:t>
            </a:r>
            <a:r>
              <a:rPr lang="fi-FI" dirty="0" err="1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Inarijärvi</a:t>
            </a:r>
            <a:r>
              <a:rPr lang="fi-FI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Suomen suurimmat kansallispuistot ja laajat erämaa-alueet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094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3BA8B28B-4A0D-EA5A-466C-C0CB9BE3EF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r="17150"/>
          <a:stretch/>
        </p:blipFill>
        <p:spPr/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D5BB2A9-7CBE-566F-10F8-D9E4D4295FD4}"/>
              </a:ext>
            </a:extLst>
          </p:cNvPr>
          <p:cNvGrpSpPr/>
          <p:nvPr/>
        </p:nvGrpSpPr>
        <p:grpSpPr>
          <a:xfrm>
            <a:off x="148657" y="2213"/>
            <a:ext cx="8999569" cy="5156205"/>
            <a:chOff x="385470" y="-1"/>
            <a:chExt cx="24019507" cy="1376171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481CF61-FE57-D956-E9A2-B449C173EF76}"/>
                </a:ext>
              </a:extLst>
            </p:cNvPr>
            <p:cNvSpPr/>
            <p:nvPr/>
          </p:nvSpPr>
          <p:spPr>
            <a:xfrm>
              <a:off x="8633381" y="-1"/>
              <a:ext cx="15771596" cy="13761714"/>
            </a:xfrm>
            <a:custGeom>
              <a:avLst/>
              <a:gdLst>
                <a:gd name="connsiteX0" fmla="*/ 1574800 w 15798800"/>
                <a:gd name="connsiteY0" fmla="*/ 0 h 13792200"/>
                <a:gd name="connsiteX1" fmla="*/ 15798800 w 15798800"/>
                <a:gd name="connsiteY1" fmla="*/ 0 h 13792200"/>
                <a:gd name="connsiteX2" fmla="*/ 15722600 w 15798800"/>
                <a:gd name="connsiteY2" fmla="*/ 13792200 h 13792200"/>
                <a:gd name="connsiteX3" fmla="*/ 0 w 15798800"/>
                <a:gd name="connsiteY3" fmla="*/ 13716000 h 13792200"/>
                <a:gd name="connsiteX4" fmla="*/ 2006600 w 15798800"/>
                <a:gd name="connsiteY4" fmla="*/ 12547600 h 13792200"/>
                <a:gd name="connsiteX5" fmla="*/ 3429000 w 15798800"/>
                <a:gd name="connsiteY5" fmla="*/ 10922000 h 13792200"/>
                <a:gd name="connsiteX6" fmla="*/ 4318000 w 15798800"/>
                <a:gd name="connsiteY6" fmla="*/ 8991600 h 13792200"/>
                <a:gd name="connsiteX7" fmla="*/ 4978400 w 15798800"/>
                <a:gd name="connsiteY7" fmla="*/ 6451600 h 13792200"/>
                <a:gd name="connsiteX8" fmla="*/ 4165600 w 15798800"/>
                <a:gd name="connsiteY8" fmla="*/ 2895600 h 13792200"/>
                <a:gd name="connsiteX9" fmla="*/ 3048000 w 15798800"/>
                <a:gd name="connsiteY9" fmla="*/ 1473200 h 13792200"/>
                <a:gd name="connsiteX10" fmla="*/ 2413000 w 15798800"/>
                <a:gd name="connsiteY10" fmla="*/ 863600 h 13792200"/>
                <a:gd name="connsiteX11" fmla="*/ 2286000 w 15798800"/>
                <a:gd name="connsiteY11" fmla="*/ 660400 h 13792200"/>
                <a:gd name="connsiteX12" fmla="*/ 1676400 w 15798800"/>
                <a:gd name="connsiteY12" fmla="*/ 25400 h 13792200"/>
                <a:gd name="connsiteX13" fmla="*/ 1676400 w 15798800"/>
                <a:gd name="connsiteY13" fmla="*/ 25400 h 13792200"/>
                <a:gd name="connsiteX14" fmla="*/ 1676400 w 15798800"/>
                <a:gd name="connsiteY14" fmla="*/ 25400 h 13792200"/>
                <a:gd name="connsiteX0" fmla="*/ 1574800 w 15798800"/>
                <a:gd name="connsiteY0" fmla="*/ 0 h 13792200"/>
                <a:gd name="connsiteX1" fmla="*/ 15798800 w 15798800"/>
                <a:gd name="connsiteY1" fmla="*/ 0 h 13792200"/>
                <a:gd name="connsiteX2" fmla="*/ 15722600 w 15798800"/>
                <a:gd name="connsiteY2" fmla="*/ 13792200 h 13792200"/>
                <a:gd name="connsiteX3" fmla="*/ 0 w 15798800"/>
                <a:gd name="connsiteY3" fmla="*/ 13716000 h 13792200"/>
                <a:gd name="connsiteX4" fmla="*/ 2006600 w 15798800"/>
                <a:gd name="connsiteY4" fmla="*/ 12547600 h 13792200"/>
                <a:gd name="connsiteX5" fmla="*/ 3429000 w 15798800"/>
                <a:gd name="connsiteY5" fmla="*/ 10922000 h 13792200"/>
                <a:gd name="connsiteX6" fmla="*/ 4318000 w 15798800"/>
                <a:gd name="connsiteY6" fmla="*/ 8991600 h 13792200"/>
                <a:gd name="connsiteX7" fmla="*/ 4978400 w 15798800"/>
                <a:gd name="connsiteY7" fmla="*/ 6451600 h 13792200"/>
                <a:gd name="connsiteX8" fmla="*/ 4165600 w 15798800"/>
                <a:gd name="connsiteY8" fmla="*/ 2895600 h 13792200"/>
                <a:gd name="connsiteX9" fmla="*/ 3048000 w 15798800"/>
                <a:gd name="connsiteY9" fmla="*/ 1473200 h 13792200"/>
                <a:gd name="connsiteX10" fmla="*/ 2413000 w 15798800"/>
                <a:gd name="connsiteY10" fmla="*/ 863600 h 13792200"/>
                <a:gd name="connsiteX11" fmla="*/ 2286000 w 15798800"/>
                <a:gd name="connsiteY11" fmla="*/ 660400 h 13792200"/>
                <a:gd name="connsiteX12" fmla="*/ 1676400 w 15798800"/>
                <a:gd name="connsiteY12" fmla="*/ 25400 h 13792200"/>
                <a:gd name="connsiteX13" fmla="*/ 1676400 w 15798800"/>
                <a:gd name="connsiteY13" fmla="*/ 25400 h 13792200"/>
                <a:gd name="connsiteX14" fmla="*/ 1676400 w 15798800"/>
                <a:gd name="connsiteY14" fmla="*/ 25400 h 13792200"/>
                <a:gd name="connsiteX0" fmla="*/ 1574800 w 15722600"/>
                <a:gd name="connsiteY0" fmla="*/ 0 h 13792200"/>
                <a:gd name="connsiteX1" fmla="*/ 15253368 w 15722600"/>
                <a:gd name="connsiteY1" fmla="*/ 176463 h 13792200"/>
                <a:gd name="connsiteX2" fmla="*/ 15722600 w 15722600"/>
                <a:gd name="connsiteY2" fmla="*/ 13792200 h 13792200"/>
                <a:gd name="connsiteX3" fmla="*/ 0 w 15722600"/>
                <a:gd name="connsiteY3" fmla="*/ 13716000 h 13792200"/>
                <a:gd name="connsiteX4" fmla="*/ 2006600 w 15722600"/>
                <a:gd name="connsiteY4" fmla="*/ 12547600 h 13792200"/>
                <a:gd name="connsiteX5" fmla="*/ 3429000 w 15722600"/>
                <a:gd name="connsiteY5" fmla="*/ 10922000 h 13792200"/>
                <a:gd name="connsiteX6" fmla="*/ 4318000 w 15722600"/>
                <a:gd name="connsiteY6" fmla="*/ 8991600 h 13792200"/>
                <a:gd name="connsiteX7" fmla="*/ 4978400 w 15722600"/>
                <a:gd name="connsiteY7" fmla="*/ 6451600 h 13792200"/>
                <a:gd name="connsiteX8" fmla="*/ 4165600 w 15722600"/>
                <a:gd name="connsiteY8" fmla="*/ 2895600 h 13792200"/>
                <a:gd name="connsiteX9" fmla="*/ 3048000 w 15722600"/>
                <a:gd name="connsiteY9" fmla="*/ 1473200 h 13792200"/>
                <a:gd name="connsiteX10" fmla="*/ 2413000 w 15722600"/>
                <a:gd name="connsiteY10" fmla="*/ 863600 h 13792200"/>
                <a:gd name="connsiteX11" fmla="*/ 2286000 w 15722600"/>
                <a:gd name="connsiteY11" fmla="*/ 660400 h 13792200"/>
                <a:gd name="connsiteX12" fmla="*/ 1676400 w 15722600"/>
                <a:gd name="connsiteY12" fmla="*/ 25400 h 13792200"/>
                <a:gd name="connsiteX13" fmla="*/ 1676400 w 15722600"/>
                <a:gd name="connsiteY13" fmla="*/ 25400 h 13792200"/>
                <a:gd name="connsiteX14" fmla="*/ 1676400 w 15722600"/>
                <a:gd name="connsiteY14" fmla="*/ 25400 h 13792200"/>
                <a:gd name="connsiteX0" fmla="*/ 1574800 w 15766715"/>
                <a:gd name="connsiteY0" fmla="*/ 0 h 13792200"/>
                <a:gd name="connsiteX1" fmla="*/ 15766715 w 15766715"/>
                <a:gd name="connsiteY1" fmla="*/ 0 h 13792200"/>
                <a:gd name="connsiteX2" fmla="*/ 15722600 w 15766715"/>
                <a:gd name="connsiteY2" fmla="*/ 13792200 h 13792200"/>
                <a:gd name="connsiteX3" fmla="*/ 0 w 15766715"/>
                <a:gd name="connsiteY3" fmla="*/ 13716000 h 13792200"/>
                <a:gd name="connsiteX4" fmla="*/ 2006600 w 15766715"/>
                <a:gd name="connsiteY4" fmla="*/ 12547600 h 13792200"/>
                <a:gd name="connsiteX5" fmla="*/ 3429000 w 15766715"/>
                <a:gd name="connsiteY5" fmla="*/ 10922000 h 13792200"/>
                <a:gd name="connsiteX6" fmla="*/ 4318000 w 15766715"/>
                <a:gd name="connsiteY6" fmla="*/ 8991600 h 13792200"/>
                <a:gd name="connsiteX7" fmla="*/ 4978400 w 15766715"/>
                <a:gd name="connsiteY7" fmla="*/ 6451600 h 13792200"/>
                <a:gd name="connsiteX8" fmla="*/ 4165600 w 15766715"/>
                <a:gd name="connsiteY8" fmla="*/ 2895600 h 13792200"/>
                <a:gd name="connsiteX9" fmla="*/ 3048000 w 15766715"/>
                <a:gd name="connsiteY9" fmla="*/ 1473200 h 13792200"/>
                <a:gd name="connsiteX10" fmla="*/ 2413000 w 15766715"/>
                <a:gd name="connsiteY10" fmla="*/ 863600 h 13792200"/>
                <a:gd name="connsiteX11" fmla="*/ 2286000 w 15766715"/>
                <a:gd name="connsiteY11" fmla="*/ 660400 h 13792200"/>
                <a:gd name="connsiteX12" fmla="*/ 1676400 w 15766715"/>
                <a:gd name="connsiteY12" fmla="*/ 25400 h 13792200"/>
                <a:gd name="connsiteX13" fmla="*/ 1676400 w 15766715"/>
                <a:gd name="connsiteY13" fmla="*/ 25400 h 13792200"/>
                <a:gd name="connsiteX14" fmla="*/ 1676400 w 15766715"/>
                <a:gd name="connsiteY14" fmla="*/ 25400 h 13792200"/>
                <a:gd name="connsiteX0" fmla="*/ 1574800 w 15766715"/>
                <a:gd name="connsiteY0" fmla="*/ 0 h 13792200"/>
                <a:gd name="connsiteX1" fmla="*/ 15766715 w 15766715"/>
                <a:gd name="connsiteY1" fmla="*/ 0 h 13792200"/>
                <a:gd name="connsiteX2" fmla="*/ 15722600 w 15766715"/>
                <a:gd name="connsiteY2" fmla="*/ 13792200 h 13792200"/>
                <a:gd name="connsiteX3" fmla="*/ 0 w 15766715"/>
                <a:gd name="connsiteY3" fmla="*/ 13716000 h 13792200"/>
                <a:gd name="connsiteX4" fmla="*/ 1942431 w 15766715"/>
                <a:gd name="connsiteY4" fmla="*/ 12563642 h 13792200"/>
                <a:gd name="connsiteX5" fmla="*/ 3429000 w 15766715"/>
                <a:gd name="connsiteY5" fmla="*/ 10922000 h 13792200"/>
                <a:gd name="connsiteX6" fmla="*/ 4318000 w 15766715"/>
                <a:gd name="connsiteY6" fmla="*/ 8991600 h 13792200"/>
                <a:gd name="connsiteX7" fmla="*/ 4978400 w 15766715"/>
                <a:gd name="connsiteY7" fmla="*/ 6451600 h 13792200"/>
                <a:gd name="connsiteX8" fmla="*/ 4165600 w 15766715"/>
                <a:gd name="connsiteY8" fmla="*/ 2895600 h 13792200"/>
                <a:gd name="connsiteX9" fmla="*/ 3048000 w 15766715"/>
                <a:gd name="connsiteY9" fmla="*/ 1473200 h 13792200"/>
                <a:gd name="connsiteX10" fmla="*/ 2413000 w 15766715"/>
                <a:gd name="connsiteY10" fmla="*/ 863600 h 13792200"/>
                <a:gd name="connsiteX11" fmla="*/ 2286000 w 15766715"/>
                <a:gd name="connsiteY11" fmla="*/ 660400 h 13792200"/>
                <a:gd name="connsiteX12" fmla="*/ 1676400 w 15766715"/>
                <a:gd name="connsiteY12" fmla="*/ 25400 h 13792200"/>
                <a:gd name="connsiteX13" fmla="*/ 1676400 w 15766715"/>
                <a:gd name="connsiteY13" fmla="*/ 25400 h 13792200"/>
                <a:gd name="connsiteX14" fmla="*/ 1676400 w 15766715"/>
                <a:gd name="connsiteY14" fmla="*/ 25400 h 13792200"/>
                <a:gd name="connsiteX0" fmla="*/ 1574800 w 15766715"/>
                <a:gd name="connsiteY0" fmla="*/ 0 h 13792200"/>
                <a:gd name="connsiteX1" fmla="*/ 15766715 w 15766715"/>
                <a:gd name="connsiteY1" fmla="*/ 0 h 13792200"/>
                <a:gd name="connsiteX2" fmla="*/ 15722600 w 15766715"/>
                <a:gd name="connsiteY2" fmla="*/ 13792200 h 13792200"/>
                <a:gd name="connsiteX3" fmla="*/ 0 w 15766715"/>
                <a:gd name="connsiteY3" fmla="*/ 13716000 h 13792200"/>
                <a:gd name="connsiteX4" fmla="*/ 1942431 w 15766715"/>
                <a:gd name="connsiteY4" fmla="*/ 12563642 h 13792200"/>
                <a:gd name="connsiteX5" fmla="*/ 3429000 w 15766715"/>
                <a:gd name="connsiteY5" fmla="*/ 10922000 h 13792200"/>
                <a:gd name="connsiteX6" fmla="*/ 4318000 w 15766715"/>
                <a:gd name="connsiteY6" fmla="*/ 8991600 h 13792200"/>
                <a:gd name="connsiteX7" fmla="*/ 4930274 w 15766715"/>
                <a:gd name="connsiteY7" fmla="*/ 6451600 h 13792200"/>
                <a:gd name="connsiteX8" fmla="*/ 4165600 w 15766715"/>
                <a:gd name="connsiteY8" fmla="*/ 2895600 h 13792200"/>
                <a:gd name="connsiteX9" fmla="*/ 3048000 w 15766715"/>
                <a:gd name="connsiteY9" fmla="*/ 1473200 h 13792200"/>
                <a:gd name="connsiteX10" fmla="*/ 2413000 w 15766715"/>
                <a:gd name="connsiteY10" fmla="*/ 863600 h 13792200"/>
                <a:gd name="connsiteX11" fmla="*/ 2286000 w 15766715"/>
                <a:gd name="connsiteY11" fmla="*/ 660400 h 13792200"/>
                <a:gd name="connsiteX12" fmla="*/ 1676400 w 15766715"/>
                <a:gd name="connsiteY12" fmla="*/ 25400 h 13792200"/>
                <a:gd name="connsiteX13" fmla="*/ 1676400 w 15766715"/>
                <a:gd name="connsiteY13" fmla="*/ 25400 h 13792200"/>
                <a:gd name="connsiteX14" fmla="*/ 1676400 w 15766715"/>
                <a:gd name="connsiteY14" fmla="*/ 25400 h 13792200"/>
                <a:gd name="connsiteX0" fmla="*/ 1574800 w 15766715"/>
                <a:gd name="connsiteY0" fmla="*/ 0 h 13739191"/>
                <a:gd name="connsiteX1" fmla="*/ 15766715 w 15766715"/>
                <a:gd name="connsiteY1" fmla="*/ 0 h 13739191"/>
                <a:gd name="connsiteX2" fmla="*/ 15762357 w 15766715"/>
                <a:gd name="connsiteY2" fmla="*/ 13739191 h 13739191"/>
                <a:gd name="connsiteX3" fmla="*/ 0 w 15766715"/>
                <a:gd name="connsiteY3" fmla="*/ 13716000 h 13739191"/>
                <a:gd name="connsiteX4" fmla="*/ 1942431 w 15766715"/>
                <a:gd name="connsiteY4" fmla="*/ 12563642 h 13739191"/>
                <a:gd name="connsiteX5" fmla="*/ 3429000 w 15766715"/>
                <a:gd name="connsiteY5" fmla="*/ 10922000 h 13739191"/>
                <a:gd name="connsiteX6" fmla="*/ 4318000 w 15766715"/>
                <a:gd name="connsiteY6" fmla="*/ 8991600 h 13739191"/>
                <a:gd name="connsiteX7" fmla="*/ 4930274 w 15766715"/>
                <a:gd name="connsiteY7" fmla="*/ 6451600 h 13739191"/>
                <a:gd name="connsiteX8" fmla="*/ 4165600 w 15766715"/>
                <a:gd name="connsiteY8" fmla="*/ 2895600 h 13739191"/>
                <a:gd name="connsiteX9" fmla="*/ 3048000 w 15766715"/>
                <a:gd name="connsiteY9" fmla="*/ 1473200 h 13739191"/>
                <a:gd name="connsiteX10" fmla="*/ 2413000 w 15766715"/>
                <a:gd name="connsiteY10" fmla="*/ 863600 h 13739191"/>
                <a:gd name="connsiteX11" fmla="*/ 2286000 w 15766715"/>
                <a:gd name="connsiteY11" fmla="*/ 660400 h 13739191"/>
                <a:gd name="connsiteX12" fmla="*/ 1676400 w 15766715"/>
                <a:gd name="connsiteY12" fmla="*/ 25400 h 13739191"/>
                <a:gd name="connsiteX13" fmla="*/ 1676400 w 15766715"/>
                <a:gd name="connsiteY13" fmla="*/ 25400 h 13739191"/>
                <a:gd name="connsiteX14" fmla="*/ 1676400 w 15766715"/>
                <a:gd name="connsiteY14" fmla="*/ 25400 h 13739191"/>
                <a:gd name="connsiteX0" fmla="*/ 1574800 w 15771596"/>
                <a:gd name="connsiteY0" fmla="*/ 0 h 13739191"/>
                <a:gd name="connsiteX1" fmla="*/ 15766715 w 15771596"/>
                <a:gd name="connsiteY1" fmla="*/ 0 h 13739191"/>
                <a:gd name="connsiteX2" fmla="*/ 15771411 w 15771596"/>
                <a:gd name="connsiteY2" fmla="*/ 13739191 h 13739191"/>
                <a:gd name="connsiteX3" fmla="*/ 0 w 15771596"/>
                <a:gd name="connsiteY3" fmla="*/ 13716000 h 13739191"/>
                <a:gd name="connsiteX4" fmla="*/ 1942431 w 15771596"/>
                <a:gd name="connsiteY4" fmla="*/ 12563642 h 13739191"/>
                <a:gd name="connsiteX5" fmla="*/ 3429000 w 15771596"/>
                <a:gd name="connsiteY5" fmla="*/ 10922000 h 13739191"/>
                <a:gd name="connsiteX6" fmla="*/ 4318000 w 15771596"/>
                <a:gd name="connsiteY6" fmla="*/ 8991600 h 13739191"/>
                <a:gd name="connsiteX7" fmla="*/ 4930274 w 15771596"/>
                <a:gd name="connsiteY7" fmla="*/ 6451600 h 13739191"/>
                <a:gd name="connsiteX8" fmla="*/ 4165600 w 15771596"/>
                <a:gd name="connsiteY8" fmla="*/ 2895600 h 13739191"/>
                <a:gd name="connsiteX9" fmla="*/ 3048000 w 15771596"/>
                <a:gd name="connsiteY9" fmla="*/ 1473200 h 13739191"/>
                <a:gd name="connsiteX10" fmla="*/ 2413000 w 15771596"/>
                <a:gd name="connsiteY10" fmla="*/ 863600 h 13739191"/>
                <a:gd name="connsiteX11" fmla="*/ 2286000 w 15771596"/>
                <a:gd name="connsiteY11" fmla="*/ 660400 h 13739191"/>
                <a:gd name="connsiteX12" fmla="*/ 1676400 w 15771596"/>
                <a:gd name="connsiteY12" fmla="*/ 25400 h 13739191"/>
                <a:gd name="connsiteX13" fmla="*/ 1676400 w 15771596"/>
                <a:gd name="connsiteY13" fmla="*/ 25400 h 13739191"/>
                <a:gd name="connsiteX14" fmla="*/ 1676400 w 15771596"/>
                <a:gd name="connsiteY14" fmla="*/ 25400 h 1373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71596" h="13739191">
                  <a:moveTo>
                    <a:pt x="1574800" y="0"/>
                  </a:moveTo>
                  <a:lnTo>
                    <a:pt x="15766715" y="0"/>
                  </a:lnTo>
                  <a:cubicBezTo>
                    <a:pt x="15765262" y="4579730"/>
                    <a:pt x="15772864" y="9159461"/>
                    <a:pt x="15771411" y="13739191"/>
                  </a:cubicBezTo>
                  <a:lnTo>
                    <a:pt x="0" y="13716000"/>
                  </a:lnTo>
                  <a:lnTo>
                    <a:pt x="1942431" y="12563642"/>
                  </a:lnTo>
                  <a:lnTo>
                    <a:pt x="3429000" y="10922000"/>
                  </a:lnTo>
                  <a:lnTo>
                    <a:pt x="4318000" y="8991600"/>
                  </a:lnTo>
                  <a:lnTo>
                    <a:pt x="4930274" y="6451600"/>
                  </a:lnTo>
                  <a:lnTo>
                    <a:pt x="4165600" y="2895600"/>
                  </a:lnTo>
                  <a:lnTo>
                    <a:pt x="3048000" y="1473200"/>
                  </a:lnTo>
                  <a:lnTo>
                    <a:pt x="2413000" y="863600"/>
                  </a:lnTo>
                  <a:lnTo>
                    <a:pt x="2286000" y="6604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76400" y="25400"/>
                  </a:lnTo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sz="1349" dirty="0"/>
            </a:p>
          </p:txBody>
        </p:sp>
        <p:pic>
          <p:nvPicPr>
            <p:cNvPr id="15" name="Kuva 11">
              <a:extLst>
                <a:ext uri="{FF2B5EF4-FFF2-40B4-BE49-F238E27FC236}">
                  <a16:creationId xmlns:a16="http://schemas.microsoft.com/office/drawing/2014/main" id="{751203F7-F805-8122-8EB2-20EFB163E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391" b="4634"/>
            <a:stretch/>
          </p:blipFill>
          <p:spPr>
            <a:xfrm>
              <a:off x="385470" y="0"/>
              <a:ext cx="16013251" cy="1376171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C5507B2-494A-660F-42CE-E9C5B781BB8B}"/>
              </a:ext>
            </a:extLst>
          </p:cNvPr>
          <p:cNvSpPr txBox="1"/>
          <p:nvPr/>
        </p:nvSpPr>
        <p:spPr>
          <a:xfrm>
            <a:off x="5462467" y="2049294"/>
            <a:ext cx="3377326" cy="2806890"/>
          </a:xfrm>
          <a:prstGeom prst="rect">
            <a:avLst/>
          </a:prstGeom>
          <a:noFill/>
          <a:ln w="44450" cap="sq">
            <a:noFill/>
            <a:miter lim="800000"/>
          </a:ln>
        </p:spPr>
        <p:txBody>
          <a:bodyPr wrap="square" lIns="134884" tIns="40465" bIns="40465" rtlCol="0" anchor="t" anchorCtr="0">
            <a:spAutoFit/>
          </a:bodyPr>
          <a:lstStyle/>
          <a:p>
            <a:pPr algn="l"/>
            <a:r>
              <a:rPr lang="fi-FI" sz="2397" dirty="0">
                <a:solidFill>
                  <a:schemeClr val="bg1"/>
                </a:solidFill>
                <a:latin typeface="+mj-lt"/>
              </a:rPr>
              <a:t>Visio ja </a:t>
            </a:r>
          </a:p>
          <a:p>
            <a:pPr algn="l"/>
            <a:r>
              <a:rPr lang="fi-FI" sz="2397" dirty="0">
                <a:solidFill>
                  <a:schemeClr val="bg1"/>
                </a:solidFill>
                <a:latin typeface="+mj-lt"/>
              </a:rPr>
              <a:t>toiminta-ajatus</a:t>
            </a:r>
            <a:endParaRPr lang="en-FI" sz="2397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224"/>
              </a:spcBef>
            </a:pPr>
            <a:endParaRPr lang="fi-FI" sz="1702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224"/>
              </a:spcBef>
            </a:pPr>
            <a:r>
              <a:rPr lang="fi-FI" sz="1702" dirty="0">
                <a:solidFill>
                  <a:schemeClr val="bg1"/>
                </a:solidFill>
                <a:latin typeface="+mj-lt"/>
              </a:rPr>
              <a:t>INARI – Voimakas luonnostaan</a:t>
            </a:r>
          </a:p>
          <a:p>
            <a:pPr>
              <a:spcBef>
                <a:spcPts val="224"/>
              </a:spcBef>
            </a:pPr>
            <a:endParaRPr lang="fi-FI" sz="1702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224"/>
              </a:spcBef>
            </a:pPr>
            <a:r>
              <a:rPr lang="fi-FI" sz="1702" dirty="0">
                <a:solidFill>
                  <a:schemeClr val="bg1"/>
                </a:solidFill>
                <a:latin typeface="+mj-lt"/>
              </a:rPr>
              <a:t>INARI - Elinvoiman ja hyvän elämän vastuullinen edistäjä </a:t>
            </a:r>
          </a:p>
          <a:p>
            <a:pPr>
              <a:spcBef>
                <a:spcPts val="224"/>
              </a:spcBef>
            </a:pPr>
            <a:endParaRPr lang="fi-FI" sz="1702" b="1" dirty="0">
              <a:solidFill>
                <a:schemeClr val="accent1"/>
              </a:solidFill>
              <a:latin typeface="+mj-lt"/>
            </a:endParaRPr>
          </a:p>
          <a:p>
            <a:pPr>
              <a:spcBef>
                <a:spcPts val="224"/>
              </a:spcBef>
            </a:pPr>
            <a:endParaRPr lang="en-FI" sz="1702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79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>
            <a:extLst>
              <a:ext uri="{FF2B5EF4-FFF2-40B4-BE49-F238E27FC236}">
                <a16:creationId xmlns:a16="http://schemas.microsoft.com/office/drawing/2014/main" id="{30F01FE4-A8A7-AF00-7022-750D05C4C4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r="28372"/>
          <a:stretch/>
        </p:blipFill>
        <p:spPr/>
      </p:pic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59458C6-E2F3-F2F9-1C53-145A2259F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03" y="3813618"/>
            <a:ext cx="2342168" cy="1323212"/>
          </a:xfrm>
          <a:prstGeom prst="rect">
            <a:avLst/>
          </a:prstGeom>
        </p:spPr>
      </p:pic>
      <p:pic>
        <p:nvPicPr>
          <p:cNvPr id="8" name="Picture 7" descr="A black and white gradient&#10;&#10;Description automatically generated">
            <a:extLst>
              <a:ext uri="{FF2B5EF4-FFF2-40B4-BE49-F238E27FC236}">
                <a16:creationId xmlns:a16="http://schemas.microsoft.com/office/drawing/2014/main" id="{EC9C011A-7968-940E-6AB5-403FA758B7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9"/>
          <a:stretch/>
        </p:blipFill>
        <p:spPr>
          <a:xfrm>
            <a:off x="4647993" y="2971127"/>
            <a:ext cx="4505043" cy="2175471"/>
          </a:xfrm>
          <a:prstGeom prst="rect">
            <a:avLst/>
          </a:prstGeom>
        </p:spPr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88297C0-91CD-68F3-F318-B6F38375C6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04" y="3823342"/>
            <a:ext cx="2342168" cy="132321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98A8588-4F4D-6ABB-CEE1-A0500C9414A6}"/>
              </a:ext>
            </a:extLst>
          </p:cNvPr>
          <p:cNvSpPr/>
          <p:nvPr/>
        </p:nvSpPr>
        <p:spPr>
          <a:xfrm>
            <a:off x="-9034" y="-9593"/>
            <a:ext cx="6482501" cy="5166203"/>
          </a:xfrm>
          <a:custGeom>
            <a:avLst/>
            <a:gdLst>
              <a:gd name="connsiteX0" fmla="*/ 1574800 w 15798800"/>
              <a:gd name="connsiteY0" fmla="*/ 0 h 13792200"/>
              <a:gd name="connsiteX1" fmla="*/ 15798800 w 15798800"/>
              <a:gd name="connsiteY1" fmla="*/ 0 h 13792200"/>
              <a:gd name="connsiteX2" fmla="*/ 15722600 w 15798800"/>
              <a:gd name="connsiteY2" fmla="*/ 13792200 h 13792200"/>
              <a:gd name="connsiteX3" fmla="*/ 0 w 15798800"/>
              <a:gd name="connsiteY3" fmla="*/ 13716000 h 13792200"/>
              <a:gd name="connsiteX4" fmla="*/ 2006600 w 15798800"/>
              <a:gd name="connsiteY4" fmla="*/ 12547600 h 13792200"/>
              <a:gd name="connsiteX5" fmla="*/ 3429000 w 15798800"/>
              <a:gd name="connsiteY5" fmla="*/ 10922000 h 13792200"/>
              <a:gd name="connsiteX6" fmla="*/ 4318000 w 15798800"/>
              <a:gd name="connsiteY6" fmla="*/ 8991600 h 13792200"/>
              <a:gd name="connsiteX7" fmla="*/ 4978400 w 15798800"/>
              <a:gd name="connsiteY7" fmla="*/ 6451600 h 13792200"/>
              <a:gd name="connsiteX8" fmla="*/ 4165600 w 15798800"/>
              <a:gd name="connsiteY8" fmla="*/ 2895600 h 13792200"/>
              <a:gd name="connsiteX9" fmla="*/ 3048000 w 15798800"/>
              <a:gd name="connsiteY9" fmla="*/ 1473200 h 13792200"/>
              <a:gd name="connsiteX10" fmla="*/ 2413000 w 15798800"/>
              <a:gd name="connsiteY10" fmla="*/ 863600 h 13792200"/>
              <a:gd name="connsiteX11" fmla="*/ 2286000 w 15798800"/>
              <a:gd name="connsiteY11" fmla="*/ 660400 h 13792200"/>
              <a:gd name="connsiteX12" fmla="*/ 1676400 w 15798800"/>
              <a:gd name="connsiteY12" fmla="*/ 25400 h 13792200"/>
              <a:gd name="connsiteX13" fmla="*/ 1676400 w 15798800"/>
              <a:gd name="connsiteY13" fmla="*/ 25400 h 13792200"/>
              <a:gd name="connsiteX14" fmla="*/ 1676400 w 15798800"/>
              <a:gd name="connsiteY14" fmla="*/ 25400 h 13792200"/>
              <a:gd name="connsiteX0" fmla="*/ 1574800 w 15798800"/>
              <a:gd name="connsiteY0" fmla="*/ 0 h 13792200"/>
              <a:gd name="connsiteX1" fmla="*/ 15798800 w 15798800"/>
              <a:gd name="connsiteY1" fmla="*/ 0 h 13792200"/>
              <a:gd name="connsiteX2" fmla="*/ 15722600 w 15798800"/>
              <a:gd name="connsiteY2" fmla="*/ 13792200 h 13792200"/>
              <a:gd name="connsiteX3" fmla="*/ 0 w 15798800"/>
              <a:gd name="connsiteY3" fmla="*/ 13716000 h 13792200"/>
              <a:gd name="connsiteX4" fmla="*/ 2006600 w 15798800"/>
              <a:gd name="connsiteY4" fmla="*/ 12547600 h 13792200"/>
              <a:gd name="connsiteX5" fmla="*/ 3429000 w 15798800"/>
              <a:gd name="connsiteY5" fmla="*/ 10922000 h 13792200"/>
              <a:gd name="connsiteX6" fmla="*/ 4318000 w 15798800"/>
              <a:gd name="connsiteY6" fmla="*/ 8991600 h 13792200"/>
              <a:gd name="connsiteX7" fmla="*/ 4978400 w 15798800"/>
              <a:gd name="connsiteY7" fmla="*/ 6451600 h 13792200"/>
              <a:gd name="connsiteX8" fmla="*/ 4165600 w 15798800"/>
              <a:gd name="connsiteY8" fmla="*/ 2895600 h 13792200"/>
              <a:gd name="connsiteX9" fmla="*/ 3048000 w 15798800"/>
              <a:gd name="connsiteY9" fmla="*/ 1473200 h 13792200"/>
              <a:gd name="connsiteX10" fmla="*/ 2413000 w 15798800"/>
              <a:gd name="connsiteY10" fmla="*/ 863600 h 13792200"/>
              <a:gd name="connsiteX11" fmla="*/ 2286000 w 15798800"/>
              <a:gd name="connsiteY11" fmla="*/ 660400 h 13792200"/>
              <a:gd name="connsiteX12" fmla="*/ 1676400 w 15798800"/>
              <a:gd name="connsiteY12" fmla="*/ 25400 h 13792200"/>
              <a:gd name="connsiteX13" fmla="*/ 1676400 w 15798800"/>
              <a:gd name="connsiteY13" fmla="*/ 25400 h 13792200"/>
              <a:gd name="connsiteX14" fmla="*/ 1676400 w 15798800"/>
              <a:gd name="connsiteY14" fmla="*/ 25400 h 13792200"/>
              <a:gd name="connsiteX0" fmla="*/ 1574800 w 15722600"/>
              <a:gd name="connsiteY0" fmla="*/ 0 h 13792200"/>
              <a:gd name="connsiteX1" fmla="*/ 15253368 w 15722600"/>
              <a:gd name="connsiteY1" fmla="*/ 176463 h 13792200"/>
              <a:gd name="connsiteX2" fmla="*/ 15722600 w 15722600"/>
              <a:gd name="connsiteY2" fmla="*/ 13792200 h 13792200"/>
              <a:gd name="connsiteX3" fmla="*/ 0 w 15722600"/>
              <a:gd name="connsiteY3" fmla="*/ 13716000 h 13792200"/>
              <a:gd name="connsiteX4" fmla="*/ 2006600 w 15722600"/>
              <a:gd name="connsiteY4" fmla="*/ 12547600 h 13792200"/>
              <a:gd name="connsiteX5" fmla="*/ 3429000 w 15722600"/>
              <a:gd name="connsiteY5" fmla="*/ 10922000 h 13792200"/>
              <a:gd name="connsiteX6" fmla="*/ 4318000 w 15722600"/>
              <a:gd name="connsiteY6" fmla="*/ 8991600 h 13792200"/>
              <a:gd name="connsiteX7" fmla="*/ 4978400 w 15722600"/>
              <a:gd name="connsiteY7" fmla="*/ 6451600 h 13792200"/>
              <a:gd name="connsiteX8" fmla="*/ 4165600 w 15722600"/>
              <a:gd name="connsiteY8" fmla="*/ 2895600 h 13792200"/>
              <a:gd name="connsiteX9" fmla="*/ 3048000 w 15722600"/>
              <a:gd name="connsiteY9" fmla="*/ 1473200 h 13792200"/>
              <a:gd name="connsiteX10" fmla="*/ 2413000 w 15722600"/>
              <a:gd name="connsiteY10" fmla="*/ 863600 h 13792200"/>
              <a:gd name="connsiteX11" fmla="*/ 2286000 w 15722600"/>
              <a:gd name="connsiteY11" fmla="*/ 660400 h 13792200"/>
              <a:gd name="connsiteX12" fmla="*/ 1676400 w 15722600"/>
              <a:gd name="connsiteY12" fmla="*/ 25400 h 13792200"/>
              <a:gd name="connsiteX13" fmla="*/ 1676400 w 15722600"/>
              <a:gd name="connsiteY13" fmla="*/ 25400 h 13792200"/>
              <a:gd name="connsiteX14" fmla="*/ 1676400 w 15722600"/>
              <a:gd name="connsiteY14" fmla="*/ 25400 h 13792200"/>
              <a:gd name="connsiteX0" fmla="*/ 1574800 w 15766715"/>
              <a:gd name="connsiteY0" fmla="*/ 0 h 13792200"/>
              <a:gd name="connsiteX1" fmla="*/ 15766715 w 15766715"/>
              <a:gd name="connsiteY1" fmla="*/ 0 h 13792200"/>
              <a:gd name="connsiteX2" fmla="*/ 15722600 w 15766715"/>
              <a:gd name="connsiteY2" fmla="*/ 13792200 h 13792200"/>
              <a:gd name="connsiteX3" fmla="*/ 0 w 15766715"/>
              <a:gd name="connsiteY3" fmla="*/ 13716000 h 13792200"/>
              <a:gd name="connsiteX4" fmla="*/ 2006600 w 15766715"/>
              <a:gd name="connsiteY4" fmla="*/ 12547600 h 13792200"/>
              <a:gd name="connsiteX5" fmla="*/ 3429000 w 15766715"/>
              <a:gd name="connsiteY5" fmla="*/ 10922000 h 13792200"/>
              <a:gd name="connsiteX6" fmla="*/ 4318000 w 15766715"/>
              <a:gd name="connsiteY6" fmla="*/ 8991600 h 13792200"/>
              <a:gd name="connsiteX7" fmla="*/ 4978400 w 15766715"/>
              <a:gd name="connsiteY7" fmla="*/ 6451600 h 13792200"/>
              <a:gd name="connsiteX8" fmla="*/ 4165600 w 15766715"/>
              <a:gd name="connsiteY8" fmla="*/ 2895600 h 13792200"/>
              <a:gd name="connsiteX9" fmla="*/ 3048000 w 15766715"/>
              <a:gd name="connsiteY9" fmla="*/ 1473200 h 13792200"/>
              <a:gd name="connsiteX10" fmla="*/ 2413000 w 15766715"/>
              <a:gd name="connsiteY10" fmla="*/ 863600 h 13792200"/>
              <a:gd name="connsiteX11" fmla="*/ 2286000 w 15766715"/>
              <a:gd name="connsiteY11" fmla="*/ 660400 h 13792200"/>
              <a:gd name="connsiteX12" fmla="*/ 1676400 w 15766715"/>
              <a:gd name="connsiteY12" fmla="*/ 25400 h 13792200"/>
              <a:gd name="connsiteX13" fmla="*/ 1676400 w 15766715"/>
              <a:gd name="connsiteY13" fmla="*/ 25400 h 13792200"/>
              <a:gd name="connsiteX14" fmla="*/ 1676400 w 15766715"/>
              <a:gd name="connsiteY14" fmla="*/ 25400 h 13792200"/>
              <a:gd name="connsiteX0" fmla="*/ 1574800 w 15766715"/>
              <a:gd name="connsiteY0" fmla="*/ 0 h 13792200"/>
              <a:gd name="connsiteX1" fmla="*/ 15766715 w 15766715"/>
              <a:gd name="connsiteY1" fmla="*/ 0 h 13792200"/>
              <a:gd name="connsiteX2" fmla="*/ 15722600 w 15766715"/>
              <a:gd name="connsiteY2" fmla="*/ 13792200 h 13792200"/>
              <a:gd name="connsiteX3" fmla="*/ 0 w 15766715"/>
              <a:gd name="connsiteY3" fmla="*/ 13716000 h 13792200"/>
              <a:gd name="connsiteX4" fmla="*/ 1942431 w 15766715"/>
              <a:gd name="connsiteY4" fmla="*/ 12563642 h 13792200"/>
              <a:gd name="connsiteX5" fmla="*/ 3429000 w 15766715"/>
              <a:gd name="connsiteY5" fmla="*/ 10922000 h 13792200"/>
              <a:gd name="connsiteX6" fmla="*/ 4318000 w 15766715"/>
              <a:gd name="connsiteY6" fmla="*/ 8991600 h 13792200"/>
              <a:gd name="connsiteX7" fmla="*/ 4978400 w 15766715"/>
              <a:gd name="connsiteY7" fmla="*/ 6451600 h 13792200"/>
              <a:gd name="connsiteX8" fmla="*/ 4165600 w 15766715"/>
              <a:gd name="connsiteY8" fmla="*/ 2895600 h 13792200"/>
              <a:gd name="connsiteX9" fmla="*/ 3048000 w 15766715"/>
              <a:gd name="connsiteY9" fmla="*/ 1473200 h 13792200"/>
              <a:gd name="connsiteX10" fmla="*/ 2413000 w 15766715"/>
              <a:gd name="connsiteY10" fmla="*/ 863600 h 13792200"/>
              <a:gd name="connsiteX11" fmla="*/ 2286000 w 15766715"/>
              <a:gd name="connsiteY11" fmla="*/ 660400 h 13792200"/>
              <a:gd name="connsiteX12" fmla="*/ 1676400 w 15766715"/>
              <a:gd name="connsiteY12" fmla="*/ 25400 h 13792200"/>
              <a:gd name="connsiteX13" fmla="*/ 1676400 w 15766715"/>
              <a:gd name="connsiteY13" fmla="*/ 25400 h 13792200"/>
              <a:gd name="connsiteX14" fmla="*/ 1676400 w 15766715"/>
              <a:gd name="connsiteY14" fmla="*/ 25400 h 13792200"/>
              <a:gd name="connsiteX0" fmla="*/ 1574800 w 15766715"/>
              <a:gd name="connsiteY0" fmla="*/ 0 h 13792200"/>
              <a:gd name="connsiteX1" fmla="*/ 15766715 w 15766715"/>
              <a:gd name="connsiteY1" fmla="*/ 0 h 13792200"/>
              <a:gd name="connsiteX2" fmla="*/ 15722600 w 15766715"/>
              <a:gd name="connsiteY2" fmla="*/ 13792200 h 13792200"/>
              <a:gd name="connsiteX3" fmla="*/ 0 w 15766715"/>
              <a:gd name="connsiteY3" fmla="*/ 13716000 h 13792200"/>
              <a:gd name="connsiteX4" fmla="*/ 1942431 w 15766715"/>
              <a:gd name="connsiteY4" fmla="*/ 12563642 h 13792200"/>
              <a:gd name="connsiteX5" fmla="*/ 3429000 w 15766715"/>
              <a:gd name="connsiteY5" fmla="*/ 10922000 h 13792200"/>
              <a:gd name="connsiteX6" fmla="*/ 4318000 w 15766715"/>
              <a:gd name="connsiteY6" fmla="*/ 8991600 h 13792200"/>
              <a:gd name="connsiteX7" fmla="*/ 4930274 w 15766715"/>
              <a:gd name="connsiteY7" fmla="*/ 6451600 h 13792200"/>
              <a:gd name="connsiteX8" fmla="*/ 4165600 w 15766715"/>
              <a:gd name="connsiteY8" fmla="*/ 2895600 h 13792200"/>
              <a:gd name="connsiteX9" fmla="*/ 3048000 w 15766715"/>
              <a:gd name="connsiteY9" fmla="*/ 1473200 h 13792200"/>
              <a:gd name="connsiteX10" fmla="*/ 2413000 w 15766715"/>
              <a:gd name="connsiteY10" fmla="*/ 863600 h 13792200"/>
              <a:gd name="connsiteX11" fmla="*/ 2286000 w 15766715"/>
              <a:gd name="connsiteY11" fmla="*/ 660400 h 13792200"/>
              <a:gd name="connsiteX12" fmla="*/ 1676400 w 15766715"/>
              <a:gd name="connsiteY12" fmla="*/ 25400 h 13792200"/>
              <a:gd name="connsiteX13" fmla="*/ 1676400 w 15766715"/>
              <a:gd name="connsiteY13" fmla="*/ 25400 h 13792200"/>
              <a:gd name="connsiteX14" fmla="*/ 1676400 w 15766715"/>
              <a:gd name="connsiteY14" fmla="*/ 25400 h 13792200"/>
              <a:gd name="connsiteX0" fmla="*/ 1574800 w 15766715"/>
              <a:gd name="connsiteY0" fmla="*/ 0 h 13739191"/>
              <a:gd name="connsiteX1" fmla="*/ 15766715 w 15766715"/>
              <a:gd name="connsiteY1" fmla="*/ 0 h 13739191"/>
              <a:gd name="connsiteX2" fmla="*/ 15762357 w 15766715"/>
              <a:gd name="connsiteY2" fmla="*/ 13739191 h 13739191"/>
              <a:gd name="connsiteX3" fmla="*/ 0 w 15766715"/>
              <a:gd name="connsiteY3" fmla="*/ 13716000 h 13739191"/>
              <a:gd name="connsiteX4" fmla="*/ 1942431 w 15766715"/>
              <a:gd name="connsiteY4" fmla="*/ 12563642 h 13739191"/>
              <a:gd name="connsiteX5" fmla="*/ 3429000 w 15766715"/>
              <a:gd name="connsiteY5" fmla="*/ 10922000 h 13739191"/>
              <a:gd name="connsiteX6" fmla="*/ 4318000 w 15766715"/>
              <a:gd name="connsiteY6" fmla="*/ 8991600 h 13739191"/>
              <a:gd name="connsiteX7" fmla="*/ 4930274 w 15766715"/>
              <a:gd name="connsiteY7" fmla="*/ 6451600 h 13739191"/>
              <a:gd name="connsiteX8" fmla="*/ 4165600 w 15766715"/>
              <a:gd name="connsiteY8" fmla="*/ 2895600 h 13739191"/>
              <a:gd name="connsiteX9" fmla="*/ 3048000 w 15766715"/>
              <a:gd name="connsiteY9" fmla="*/ 1473200 h 13739191"/>
              <a:gd name="connsiteX10" fmla="*/ 2413000 w 15766715"/>
              <a:gd name="connsiteY10" fmla="*/ 863600 h 13739191"/>
              <a:gd name="connsiteX11" fmla="*/ 2286000 w 15766715"/>
              <a:gd name="connsiteY11" fmla="*/ 660400 h 13739191"/>
              <a:gd name="connsiteX12" fmla="*/ 1676400 w 15766715"/>
              <a:gd name="connsiteY12" fmla="*/ 25400 h 13739191"/>
              <a:gd name="connsiteX13" fmla="*/ 1676400 w 15766715"/>
              <a:gd name="connsiteY13" fmla="*/ 25400 h 13739191"/>
              <a:gd name="connsiteX14" fmla="*/ 1676400 w 15766715"/>
              <a:gd name="connsiteY14" fmla="*/ 25400 h 13739191"/>
              <a:gd name="connsiteX0" fmla="*/ 1574800 w 15771596"/>
              <a:gd name="connsiteY0" fmla="*/ 0 h 13739191"/>
              <a:gd name="connsiteX1" fmla="*/ 15766715 w 15771596"/>
              <a:gd name="connsiteY1" fmla="*/ 0 h 13739191"/>
              <a:gd name="connsiteX2" fmla="*/ 15771411 w 15771596"/>
              <a:gd name="connsiteY2" fmla="*/ 13739191 h 13739191"/>
              <a:gd name="connsiteX3" fmla="*/ 0 w 15771596"/>
              <a:gd name="connsiteY3" fmla="*/ 13716000 h 13739191"/>
              <a:gd name="connsiteX4" fmla="*/ 1942431 w 15771596"/>
              <a:gd name="connsiteY4" fmla="*/ 12563642 h 13739191"/>
              <a:gd name="connsiteX5" fmla="*/ 3429000 w 15771596"/>
              <a:gd name="connsiteY5" fmla="*/ 10922000 h 13739191"/>
              <a:gd name="connsiteX6" fmla="*/ 4318000 w 15771596"/>
              <a:gd name="connsiteY6" fmla="*/ 8991600 h 13739191"/>
              <a:gd name="connsiteX7" fmla="*/ 4930274 w 15771596"/>
              <a:gd name="connsiteY7" fmla="*/ 6451600 h 13739191"/>
              <a:gd name="connsiteX8" fmla="*/ 4165600 w 15771596"/>
              <a:gd name="connsiteY8" fmla="*/ 2895600 h 13739191"/>
              <a:gd name="connsiteX9" fmla="*/ 3048000 w 15771596"/>
              <a:gd name="connsiteY9" fmla="*/ 1473200 h 13739191"/>
              <a:gd name="connsiteX10" fmla="*/ 2413000 w 15771596"/>
              <a:gd name="connsiteY10" fmla="*/ 863600 h 13739191"/>
              <a:gd name="connsiteX11" fmla="*/ 2286000 w 15771596"/>
              <a:gd name="connsiteY11" fmla="*/ 660400 h 13739191"/>
              <a:gd name="connsiteX12" fmla="*/ 1676400 w 15771596"/>
              <a:gd name="connsiteY12" fmla="*/ 25400 h 13739191"/>
              <a:gd name="connsiteX13" fmla="*/ 1676400 w 15771596"/>
              <a:gd name="connsiteY13" fmla="*/ 25400 h 13739191"/>
              <a:gd name="connsiteX14" fmla="*/ 1676400 w 15771596"/>
              <a:gd name="connsiteY14" fmla="*/ 25400 h 13739191"/>
              <a:gd name="connsiteX0" fmla="*/ 1574800 w 16833515"/>
              <a:gd name="connsiteY0" fmla="*/ 33866 h 13773057"/>
              <a:gd name="connsiteX1" fmla="*/ 16833515 w 16833515"/>
              <a:gd name="connsiteY1" fmla="*/ 0 h 13773057"/>
              <a:gd name="connsiteX2" fmla="*/ 15771411 w 16833515"/>
              <a:gd name="connsiteY2" fmla="*/ 13773057 h 13773057"/>
              <a:gd name="connsiteX3" fmla="*/ 0 w 16833515"/>
              <a:gd name="connsiteY3" fmla="*/ 13749866 h 13773057"/>
              <a:gd name="connsiteX4" fmla="*/ 1942431 w 16833515"/>
              <a:gd name="connsiteY4" fmla="*/ 12597508 h 13773057"/>
              <a:gd name="connsiteX5" fmla="*/ 3429000 w 16833515"/>
              <a:gd name="connsiteY5" fmla="*/ 10955866 h 13773057"/>
              <a:gd name="connsiteX6" fmla="*/ 4318000 w 16833515"/>
              <a:gd name="connsiteY6" fmla="*/ 9025466 h 13773057"/>
              <a:gd name="connsiteX7" fmla="*/ 4930274 w 16833515"/>
              <a:gd name="connsiteY7" fmla="*/ 6485466 h 13773057"/>
              <a:gd name="connsiteX8" fmla="*/ 4165600 w 16833515"/>
              <a:gd name="connsiteY8" fmla="*/ 2929466 h 13773057"/>
              <a:gd name="connsiteX9" fmla="*/ 3048000 w 16833515"/>
              <a:gd name="connsiteY9" fmla="*/ 1507066 h 13773057"/>
              <a:gd name="connsiteX10" fmla="*/ 2413000 w 16833515"/>
              <a:gd name="connsiteY10" fmla="*/ 897466 h 13773057"/>
              <a:gd name="connsiteX11" fmla="*/ 2286000 w 16833515"/>
              <a:gd name="connsiteY11" fmla="*/ 694266 h 13773057"/>
              <a:gd name="connsiteX12" fmla="*/ 1676400 w 16833515"/>
              <a:gd name="connsiteY12" fmla="*/ 59266 h 13773057"/>
              <a:gd name="connsiteX13" fmla="*/ 1676400 w 16833515"/>
              <a:gd name="connsiteY13" fmla="*/ 59266 h 13773057"/>
              <a:gd name="connsiteX14" fmla="*/ 1676400 w 16833515"/>
              <a:gd name="connsiteY14" fmla="*/ 59266 h 13773057"/>
              <a:gd name="connsiteX0" fmla="*/ 1574800 w 16838396"/>
              <a:gd name="connsiteY0" fmla="*/ 33866 h 13773057"/>
              <a:gd name="connsiteX1" fmla="*/ 16833515 w 16838396"/>
              <a:gd name="connsiteY1" fmla="*/ 0 h 13773057"/>
              <a:gd name="connsiteX2" fmla="*/ 16838211 w 16838396"/>
              <a:gd name="connsiteY2" fmla="*/ 13773057 h 13773057"/>
              <a:gd name="connsiteX3" fmla="*/ 0 w 16838396"/>
              <a:gd name="connsiteY3" fmla="*/ 13749866 h 13773057"/>
              <a:gd name="connsiteX4" fmla="*/ 1942431 w 16838396"/>
              <a:gd name="connsiteY4" fmla="*/ 12597508 h 13773057"/>
              <a:gd name="connsiteX5" fmla="*/ 3429000 w 16838396"/>
              <a:gd name="connsiteY5" fmla="*/ 10955866 h 13773057"/>
              <a:gd name="connsiteX6" fmla="*/ 4318000 w 16838396"/>
              <a:gd name="connsiteY6" fmla="*/ 9025466 h 13773057"/>
              <a:gd name="connsiteX7" fmla="*/ 4930274 w 16838396"/>
              <a:gd name="connsiteY7" fmla="*/ 6485466 h 13773057"/>
              <a:gd name="connsiteX8" fmla="*/ 4165600 w 16838396"/>
              <a:gd name="connsiteY8" fmla="*/ 2929466 h 13773057"/>
              <a:gd name="connsiteX9" fmla="*/ 3048000 w 16838396"/>
              <a:gd name="connsiteY9" fmla="*/ 1507066 h 13773057"/>
              <a:gd name="connsiteX10" fmla="*/ 2413000 w 16838396"/>
              <a:gd name="connsiteY10" fmla="*/ 897466 h 13773057"/>
              <a:gd name="connsiteX11" fmla="*/ 2286000 w 16838396"/>
              <a:gd name="connsiteY11" fmla="*/ 694266 h 13773057"/>
              <a:gd name="connsiteX12" fmla="*/ 1676400 w 16838396"/>
              <a:gd name="connsiteY12" fmla="*/ 59266 h 13773057"/>
              <a:gd name="connsiteX13" fmla="*/ 1676400 w 16838396"/>
              <a:gd name="connsiteY13" fmla="*/ 59266 h 13773057"/>
              <a:gd name="connsiteX14" fmla="*/ 1676400 w 16838396"/>
              <a:gd name="connsiteY14" fmla="*/ 59266 h 13773057"/>
              <a:gd name="connsiteX0" fmla="*/ 1574800 w 16850449"/>
              <a:gd name="connsiteY0" fmla="*/ 0 h 13739191"/>
              <a:gd name="connsiteX1" fmla="*/ 16850449 w 16850449"/>
              <a:gd name="connsiteY1" fmla="*/ 1 h 13739191"/>
              <a:gd name="connsiteX2" fmla="*/ 16838211 w 16850449"/>
              <a:gd name="connsiteY2" fmla="*/ 13739191 h 13739191"/>
              <a:gd name="connsiteX3" fmla="*/ 0 w 16850449"/>
              <a:gd name="connsiteY3" fmla="*/ 13716000 h 13739191"/>
              <a:gd name="connsiteX4" fmla="*/ 1942431 w 16850449"/>
              <a:gd name="connsiteY4" fmla="*/ 12563642 h 13739191"/>
              <a:gd name="connsiteX5" fmla="*/ 3429000 w 16850449"/>
              <a:gd name="connsiteY5" fmla="*/ 10922000 h 13739191"/>
              <a:gd name="connsiteX6" fmla="*/ 4318000 w 16850449"/>
              <a:gd name="connsiteY6" fmla="*/ 8991600 h 13739191"/>
              <a:gd name="connsiteX7" fmla="*/ 4930274 w 16850449"/>
              <a:gd name="connsiteY7" fmla="*/ 6451600 h 13739191"/>
              <a:gd name="connsiteX8" fmla="*/ 4165600 w 16850449"/>
              <a:gd name="connsiteY8" fmla="*/ 2895600 h 13739191"/>
              <a:gd name="connsiteX9" fmla="*/ 3048000 w 16850449"/>
              <a:gd name="connsiteY9" fmla="*/ 1473200 h 13739191"/>
              <a:gd name="connsiteX10" fmla="*/ 2413000 w 16850449"/>
              <a:gd name="connsiteY10" fmla="*/ 863600 h 13739191"/>
              <a:gd name="connsiteX11" fmla="*/ 2286000 w 16850449"/>
              <a:gd name="connsiteY11" fmla="*/ 660400 h 13739191"/>
              <a:gd name="connsiteX12" fmla="*/ 1676400 w 16850449"/>
              <a:gd name="connsiteY12" fmla="*/ 25400 h 13739191"/>
              <a:gd name="connsiteX13" fmla="*/ 1676400 w 16850449"/>
              <a:gd name="connsiteY13" fmla="*/ 25400 h 13739191"/>
              <a:gd name="connsiteX14" fmla="*/ 1676400 w 16850449"/>
              <a:gd name="connsiteY14" fmla="*/ 25400 h 13739191"/>
              <a:gd name="connsiteX0" fmla="*/ 1574800 w 16852358"/>
              <a:gd name="connsiteY0" fmla="*/ 0 h 13739191"/>
              <a:gd name="connsiteX1" fmla="*/ 16850449 w 16852358"/>
              <a:gd name="connsiteY1" fmla="*/ 1 h 13739191"/>
              <a:gd name="connsiteX2" fmla="*/ 16852067 w 16852358"/>
              <a:gd name="connsiteY2" fmla="*/ 13739191 h 13739191"/>
              <a:gd name="connsiteX3" fmla="*/ 0 w 16852358"/>
              <a:gd name="connsiteY3" fmla="*/ 13716000 h 13739191"/>
              <a:gd name="connsiteX4" fmla="*/ 1942431 w 16852358"/>
              <a:gd name="connsiteY4" fmla="*/ 12563642 h 13739191"/>
              <a:gd name="connsiteX5" fmla="*/ 3429000 w 16852358"/>
              <a:gd name="connsiteY5" fmla="*/ 10922000 h 13739191"/>
              <a:gd name="connsiteX6" fmla="*/ 4318000 w 16852358"/>
              <a:gd name="connsiteY6" fmla="*/ 8991600 h 13739191"/>
              <a:gd name="connsiteX7" fmla="*/ 4930274 w 16852358"/>
              <a:gd name="connsiteY7" fmla="*/ 6451600 h 13739191"/>
              <a:gd name="connsiteX8" fmla="*/ 4165600 w 16852358"/>
              <a:gd name="connsiteY8" fmla="*/ 2895600 h 13739191"/>
              <a:gd name="connsiteX9" fmla="*/ 3048000 w 16852358"/>
              <a:gd name="connsiteY9" fmla="*/ 1473200 h 13739191"/>
              <a:gd name="connsiteX10" fmla="*/ 2413000 w 16852358"/>
              <a:gd name="connsiteY10" fmla="*/ 863600 h 13739191"/>
              <a:gd name="connsiteX11" fmla="*/ 2286000 w 16852358"/>
              <a:gd name="connsiteY11" fmla="*/ 660400 h 13739191"/>
              <a:gd name="connsiteX12" fmla="*/ 1676400 w 16852358"/>
              <a:gd name="connsiteY12" fmla="*/ 25400 h 13739191"/>
              <a:gd name="connsiteX13" fmla="*/ 1676400 w 16852358"/>
              <a:gd name="connsiteY13" fmla="*/ 25400 h 13739191"/>
              <a:gd name="connsiteX14" fmla="*/ 1676400 w 16852358"/>
              <a:gd name="connsiteY14" fmla="*/ 25400 h 13739191"/>
              <a:gd name="connsiteX0" fmla="*/ 1574800 w 18515125"/>
              <a:gd name="connsiteY0" fmla="*/ 0 h 13739191"/>
              <a:gd name="connsiteX1" fmla="*/ 18515125 w 18515125"/>
              <a:gd name="connsiteY1" fmla="*/ 1 h 13739191"/>
              <a:gd name="connsiteX2" fmla="*/ 16852067 w 18515125"/>
              <a:gd name="connsiteY2" fmla="*/ 13739191 h 13739191"/>
              <a:gd name="connsiteX3" fmla="*/ 0 w 18515125"/>
              <a:gd name="connsiteY3" fmla="*/ 13716000 h 13739191"/>
              <a:gd name="connsiteX4" fmla="*/ 1942431 w 18515125"/>
              <a:gd name="connsiteY4" fmla="*/ 12563642 h 13739191"/>
              <a:gd name="connsiteX5" fmla="*/ 3429000 w 18515125"/>
              <a:gd name="connsiteY5" fmla="*/ 10922000 h 13739191"/>
              <a:gd name="connsiteX6" fmla="*/ 4318000 w 18515125"/>
              <a:gd name="connsiteY6" fmla="*/ 8991600 h 13739191"/>
              <a:gd name="connsiteX7" fmla="*/ 4930274 w 18515125"/>
              <a:gd name="connsiteY7" fmla="*/ 6451600 h 13739191"/>
              <a:gd name="connsiteX8" fmla="*/ 4165600 w 18515125"/>
              <a:gd name="connsiteY8" fmla="*/ 2895600 h 13739191"/>
              <a:gd name="connsiteX9" fmla="*/ 3048000 w 18515125"/>
              <a:gd name="connsiteY9" fmla="*/ 1473200 h 13739191"/>
              <a:gd name="connsiteX10" fmla="*/ 2413000 w 18515125"/>
              <a:gd name="connsiteY10" fmla="*/ 863600 h 13739191"/>
              <a:gd name="connsiteX11" fmla="*/ 2286000 w 18515125"/>
              <a:gd name="connsiteY11" fmla="*/ 660400 h 13739191"/>
              <a:gd name="connsiteX12" fmla="*/ 1676400 w 18515125"/>
              <a:gd name="connsiteY12" fmla="*/ 25400 h 13739191"/>
              <a:gd name="connsiteX13" fmla="*/ 1676400 w 18515125"/>
              <a:gd name="connsiteY13" fmla="*/ 25400 h 13739191"/>
              <a:gd name="connsiteX14" fmla="*/ 1676400 w 18515125"/>
              <a:gd name="connsiteY14" fmla="*/ 25400 h 13739191"/>
              <a:gd name="connsiteX0" fmla="*/ 1574800 w 18517036"/>
              <a:gd name="connsiteY0" fmla="*/ 0 h 13739191"/>
              <a:gd name="connsiteX1" fmla="*/ 18515125 w 18517036"/>
              <a:gd name="connsiteY1" fmla="*/ 1 h 13739191"/>
              <a:gd name="connsiteX2" fmla="*/ 18516745 w 18517036"/>
              <a:gd name="connsiteY2" fmla="*/ 13739191 h 13739191"/>
              <a:gd name="connsiteX3" fmla="*/ 0 w 18517036"/>
              <a:gd name="connsiteY3" fmla="*/ 13716000 h 13739191"/>
              <a:gd name="connsiteX4" fmla="*/ 1942431 w 18517036"/>
              <a:gd name="connsiteY4" fmla="*/ 12563642 h 13739191"/>
              <a:gd name="connsiteX5" fmla="*/ 3429000 w 18517036"/>
              <a:gd name="connsiteY5" fmla="*/ 10922000 h 13739191"/>
              <a:gd name="connsiteX6" fmla="*/ 4318000 w 18517036"/>
              <a:gd name="connsiteY6" fmla="*/ 8991600 h 13739191"/>
              <a:gd name="connsiteX7" fmla="*/ 4930274 w 18517036"/>
              <a:gd name="connsiteY7" fmla="*/ 6451600 h 13739191"/>
              <a:gd name="connsiteX8" fmla="*/ 4165600 w 18517036"/>
              <a:gd name="connsiteY8" fmla="*/ 2895600 h 13739191"/>
              <a:gd name="connsiteX9" fmla="*/ 3048000 w 18517036"/>
              <a:gd name="connsiteY9" fmla="*/ 1473200 h 13739191"/>
              <a:gd name="connsiteX10" fmla="*/ 2413000 w 18517036"/>
              <a:gd name="connsiteY10" fmla="*/ 863600 h 13739191"/>
              <a:gd name="connsiteX11" fmla="*/ 2286000 w 18517036"/>
              <a:gd name="connsiteY11" fmla="*/ 660400 h 13739191"/>
              <a:gd name="connsiteX12" fmla="*/ 1676400 w 18517036"/>
              <a:gd name="connsiteY12" fmla="*/ 25400 h 13739191"/>
              <a:gd name="connsiteX13" fmla="*/ 1676400 w 18517036"/>
              <a:gd name="connsiteY13" fmla="*/ 25400 h 13739191"/>
              <a:gd name="connsiteX14" fmla="*/ 1676400 w 18517036"/>
              <a:gd name="connsiteY14" fmla="*/ 25400 h 13739191"/>
              <a:gd name="connsiteX0" fmla="*/ 1574800 w 18532060"/>
              <a:gd name="connsiteY0" fmla="*/ 0 h 13739191"/>
              <a:gd name="connsiteX1" fmla="*/ 18515125 w 18532060"/>
              <a:gd name="connsiteY1" fmla="*/ 1 h 13739191"/>
              <a:gd name="connsiteX2" fmla="*/ 18531984 w 18532060"/>
              <a:gd name="connsiteY2" fmla="*/ 13739191 h 13739191"/>
              <a:gd name="connsiteX3" fmla="*/ 0 w 18532060"/>
              <a:gd name="connsiteY3" fmla="*/ 13716000 h 13739191"/>
              <a:gd name="connsiteX4" fmla="*/ 1942431 w 18532060"/>
              <a:gd name="connsiteY4" fmla="*/ 12563642 h 13739191"/>
              <a:gd name="connsiteX5" fmla="*/ 3429000 w 18532060"/>
              <a:gd name="connsiteY5" fmla="*/ 10922000 h 13739191"/>
              <a:gd name="connsiteX6" fmla="*/ 4318000 w 18532060"/>
              <a:gd name="connsiteY6" fmla="*/ 8991600 h 13739191"/>
              <a:gd name="connsiteX7" fmla="*/ 4930274 w 18532060"/>
              <a:gd name="connsiteY7" fmla="*/ 6451600 h 13739191"/>
              <a:gd name="connsiteX8" fmla="*/ 4165600 w 18532060"/>
              <a:gd name="connsiteY8" fmla="*/ 2895600 h 13739191"/>
              <a:gd name="connsiteX9" fmla="*/ 3048000 w 18532060"/>
              <a:gd name="connsiteY9" fmla="*/ 1473200 h 13739191"/>
              <a:gd name="connsiteX10" fmla="*/ 2413000 w 18532060"/>
              <a:gd name="connsiteY10" fmla="*/ 863600 h 13739191"/>
              <a:gd name="connsiteX11" fmla="*/ 2286000 w 18532060"/>
              <a:gd name="connsiteY11" fmla="*/ 660400 h 13739191"/>
              <a:gd name="connsiteX12" fmla="*/ 1676400 w 18532060"/>
              <a:gd name="connsiteY12" fmla="*/ 25400 h 13739191"/>
              <a:gd name="connsiteX13" fmla="*/ 1676400 w 18532060"/>
              <a:gd name="connsiteY13" fmla="*/ 25400 h 13739191"/>
              <a:gd name="connsiteX14" fmla="*/ 1676400 w 18532060"/>
              <a:gd name="connsiteY14" fmla="*/ 25400 h 13739191"/>
              <a:gd name="connsiteX0" fmla="*/ 1574800 w 18532060"/>
              <a:gd name="connsiteY0" fmla="*/ 0 h 13739191"/>
              <a:gd name="connsiteX1" fmla="*/ 18515125 w 18532060"/>
              <a:gd name="connsiteY1" fmla="*/ 1 h 13739191"/>
              <a:gd name="connsiteX2" fmla="*/ 18531984 w 18532060"/>
              <a:gd name="connsiteY2" fmla="*/ 13739191 h 13739191"/>
              <a:gd name="connsiteX3" fmla="*/ 0 w 18532060"/>
              <a:gd name="connsiteY3" fmla="*/ 13716000 h 13739191"/>
              <a:gd name="connsiteX4" fmla="*/ 1942431 w 18532060"/>
              <a:gd name="connsiteY4" fmla="*/ 12563642 h 13739191"/>
              <a:gd name="connsiteX5" fmla="*/ 3429000 w 18532060"/>
              <a:gd name="connsiteY5" fmla="*/ 10922000 h 13739191"/>
              <a:gd name="connsiteX6" fmla="*/ 4318000 w 18532060"/>
              <a:gd name="connsiteY6" fmla="*/ 8991600 h 13739191"/>
              <a:gd name="connsiteX7" fmla="*/ 4930274 w 18532060"/>
              <a:gd name="connsiteY7" fmla="*/ 6451600 h 13739191"/>
              <a:gd name="connsiteX8" fmla="*/ 4165600 w 18532060"/>
              <a:gd name="connsiteY8" fmla="*/ 2895600 h 13739191"/>
              <a:gd name="connsiteX9" fmla="*/ 3048000 w 18532060"/>
              <a:gd name="connsiteY9" fmla="*/ 1473200 h 13739191"/>
              <a:gd name="connsiteX10" fmla="*/ 2413000 w 18532060"/>
              <a:gd name="connsiteY10" fmla="*/ 863600 h 13739191"/>
              <a:gd name="connsiteX11" fmla="*/ 2286000 w 18532060"/>
              <a:gd name="connsiteY11" fmla="*/ 660400 h 13739191"/>
              <a:gd name="connsiteX12" fmla="*/ 1676400 w 18532060"/>
              <a:gd name="connsiteY12" fmla="*/ 25400 h 13739191"/>
              <a:gd name="connsiteX13" fmla="*/ 1676400 w 18532060"/>
              <a:gd name="connsiteY13" fmla="*/ 25400 h 13739191"/>
              <a:gd name="connsiteX14" fmla="*/ 1676400 w 18532060"/>
              <a:gd name="connsiteY14" fmla="*/ 25400 h 13739191"/>
              <a:gd name="connsiteX0" fmla="*/ 1574800 w 18532060"/>
              <a:gd name="connsiteY0" fmla="*/ 15239 h 13754430"/>
              <a:gd name="connsiteX1" fmla="*/ 18515124 w 18532060"/>
              <a:gd name="connsiteY1" fmla="*/ 0 h 13754430"/>
              <a:gd name="connsiteX2" fmla="*/ 18531984 w 18532060"/>
              <a:gd name="connsiteY2" fmla="*/ 13754430 h 13754430"/>
              <a:gd name="connsiteX3" fmla="*/ 0 w 18532060"/>
              <a:gd name="connsiteY3" fmla="*/ 13731239 h 13754430"/>
              <a:gd name="connsiteX4" fmla="*/ 1942431 w 18532060"/>
              <a:gd name="connsiteY4" fmla="*/ 12578881 h 13754430"/>
              <a:gd name="connsiteX5" fmla="*/ 3429000 w 18532060"/>
              <a:gd name="connsiteY5" fmla="*/ 10937239 h 13754430"/>
              <a:gd name="connsiteX6" fmla="*/ 4318000 w 18532060"/>
              <a:gd name="connsiteY6" fmla="*/ 9006839 h 13754430"/>
              <a:gd name="connsiteX7" fmla="*/ 4930274 w 18532060"/>
              <a:gd name="connsiteY7" fmla="*/ 6466839 h 13754430"/>
              <a:gd name="connsiteX8" fmla="*/ 4165600 w 18532060"/>
              <a:gd name="connsiteY8" fmla="*/ 2910839 h 13754430"/>
              <a:gd name="connsiteX9" fmla="*/ 3048000 w 18532060"/>
              <a:gd name="connsiteY9" fmla="*/ 1488439 h 13754430"/>
              <a:gd name="connsiteX10" fmla="*/ 2413000 w 18532060"/>
              <a:gd name="connsiteY10" fmla="*/ 878839 h 13754430"/>
              <a:gd name="connsiteX11" fmla="*/ 2286000 w 18532060"/>
              <a:gd name="connsiteY11" fmla="*/ 675639 h 13754430"/>
              <a:gd name="connsiteX12" fmla="*/ 1676400 w 18532060"/>
              <a:gd name="connsiteY12" fmla="*/ 40639 h 13754430"/>
              <a:gd name="connsiteX13" fmla="*/ 1676400 w 18532060"/>
              <a:gd name="connsiteY13" fmla="*/ 40639 h 13754430"/>
              <a:gd name="connsiteX14" fmla="*/ 1676400 w 18532060"/>
              <a:gd name="connsiteY14" fmla="*/ 40639 h 13754430"/>
              <a:gd name="connsiteX0" fmla="*/ 1574800 w 18540858"/>
              <a:gd name="connsiteY0" fmla="*/ 15239 h 13754430"/>
              <a:gd name="connsiteX1" fmla="*/ 18515124 w 18540858"/>
              <a:gd name="connsiteY1" fmla="*/ 0 h 13754430"/>
              <a:gd name="connsiteX2" fmla="*/ 18531984 w 18540858"/>
              <a:gd name="connsiteY2" fmla="*/ 13754430 h 13754430"/>
              <a:gd name="connsiteX3" fmla="*/ 0 w 18540858"/>
              <a:gd name="connsiteY3" fmla="*/ 13731239 h 13754430"/>
              <a:gd name="connsiteX4" fmla="*/ 1942431 w 18540858"/>
              <a:gd name="connsiteY4" fmla="*/ 12578881 h 13754430"/>
              <a:gd name="connsiteX5" fmla="*/ 3429000 w 18540858"/>
              <a:gd name="connsiteY5" fmla="*/ 10937239 h 13754430"/>
              <a:gd name="connsiteX6" fmla="*/ 4318000 w 18540858"/>
              <a:gd name="connsiteY6" fmla="*/ 9006839 h 13754430"/>
              <a:gd name="connsiteX7" fmla="*/ 4930274 w 18540858"/>
              <a:gd name="connsiteY7" fmla="*/ 6466839 h 13754430"/>
              <a:gd name="connsiteX8" fmla="*/ 4165600 w 18540858"/>
              <a:gd name="connsiteY8" fmla="*/ 2910839 h 13754430"/>
              <a:gd name="connsiteX9" fmla="*/ 3048000 w 18540858"/>
              <a:gd name="connsiteY9" fmla="*/ 1488439 h 13754430"/>
              <a:gd name="connsiteX10" fmla="*/ 2413000 w 18540858"/>
              <a:gd name="connsiteY10" fmla="*/ 878839 h 13754430"/>
              <a:gd name="connsiteX11" fmla="*/ 2286000 w 18540858"/>
              <a:gd name="connsiteY11" fmla="*/ 675639 h 13754430"/>
              <a:gd name="connsiteX12" fmla="*/ 1676400 w 18540858"/>
              <a:gd name="connsiteY12" fmla="*/ 40639 h 13754430"/>
              <a:gd name="connsiteX13" fmla="*/ 1676400 w 18540858"/>
              <a:gd name="connsiteY13" fmla="*/ 40639 h 13754430"/>
              <a:gd name="connsiteX14" fmla="*/ 1676400 w 18540858"/>
              <a:gd name="connsiteY14" fmla="*/ 40639 h 13754430"/>
              <a:gd name="connsiteX0" fmla="*/ 1574800 w 18540858"/>
              <a:gd name="connsiteY0" fmla="*/ 15239 h 13754430"/>
              <a:gd name="connsiteX1" fmla="*/ 18515124 w 18540858"/>
              <a:gd name="connsiteY1" fmla="*/ 0 h 13754430"/>
              <a:gd name="connsiteX2" fmla="*/ 18531984 w 18540858"/>
              <a:gd name="connsiteY2" fmla="*/ 13754430 h 13754430"/>
              <a:gd name="connsiteX3" fmla="*/ 0 w 18540858"/>
              <a:gd name="connsiteY3" fmla="*/ 13731239 h 13754430"/>
              <a:gd name="connsiteX4" fmla="*/ 1942431 w 18540858"/>
              <a:gd name="connsiteY4" fmla="*/ 12578881 h 13754430"/>
              <a:gd name="connsiteX5" fmla="*/ 3429000 w 18540858"/>
              <a:gd name="connsiteY5" fmla="*/ 10937239 h 13754430"/>
              <a:gd name="connsiteX6" fmla="*/ 4318000 w 18540858"/>
              <a:gd name="connsiteY6" fmla="*/ 9006839 h 13754430"/>
              <a:gd name="connsiteX7" fmla="*/ 4930274 w 18540858"/>
              <a:gd name="connsiteY7" fmla="*/ 6466839 h 13754430"/>
              <a:gd name="connsiteX8" fmla="*/ 4165600 w 18540858"/>
              <a:gd name="connsiteY8" fmla="*/ 2910839 h 13754430"/>
              <a:gd name="connsiteX9" fmla="*/ 3048000 w 18540858"/>
              <a:gd name="connsiteY9" fmla="*/ 1488439 h 13754430"/>
              <a:gd name="connsiteX10" fmla="*/ 2413000 w 18540858"/>
              <a:gd name="connsiteY10" fmla="*/ 878839 h 13754430"/>
              <a:gd name="connsiteX11" fmla="*/ 2286000 w 18540858"/>
              <a:gd name="connsiteY11" fmla="*/ 675639 h 13754430"/>
              <a:gd name="connsiteX12" fmla="*/ 1676400 w 18540858"/>
              <a:gd name="connsiteY12" fmla="*/ 40639 h 13754430"/>
              <a:gd name="connsiteX13" fmla="*/ 1676400 w 18540858"/>
              <a:gd name="connsiteY13" fmla="*/ 40639 h 13754430"/>
              <a:gd name="connsiteX14" fmla="*/ 1676400 w 18540858"/>
              <a:gd name="connsiteY14" fmla="*/ 40639 h 13754430"/>
              <a:gd name="connsiteX0" fmla="*/ 1574800 w 18549398"/>
              <a:gd name="connsiteY0" fmla="*/ 15239 h 13754430"/>
              <a:gd name="connsiteX1" fmla="*/ 18515124 w 18549398"/>
              <a:gd name="connsiteY1" fmla="*/ 0 h 13754430"/>
              <a:gd name="connsiteX2" fmla="*/ 18547224 w 18549398"/>
              <a:gd name="connsiteY2" fmla="*/ 13754430 h 13754430"/>
              <a:gd name="connsiteX3" fmla="*/ 0 w 18549398"/>
              <a:gd name="connsiteY3" fmla="*/ 13731239 h 13754430"/>
              <a:gd name="connsiteX4" fmla="*/ 1942431 w 18549398"/>
              <a:gd name="connsiteY4" fmla="*/ 12578881 h 13754430"/>
              <a:gd name="connsiteX5" fmla="*/ 3429000 w 18549398"/>
              <a:gd name="connsiteY5" fmla="*/ 10937239 h 13754430"/>
              <a:gd name="connsiteX6" fmla="*/ 4318000 w 18549398"/>
              <a:gd name="connsiteY6" fmla="*/ 9006839 h 13754430"/>
              <a:gd name="connsiteX7" fmla="*/ 4930274 w 18549398"/>
              <a:gd name="connsiteY7" fmla="*/ 6466839 h 13754430"/>
              <a:gd name="connsiteX8" fmla="*/ 4165600 w 18549398"/>
              <a:gd name="connsiteY8" fmla="*/ 2910839 h 13754430"/>
              <a:gd name="connsiteX9" fmla="*/ 3048000 w 18549398"/>
              <a:gd name="connsiteY9" fmla="*/ 1488439 h 13754430"/>
              <a:gd name="connsiteX10" fmla="*/ 2413000 w 18549398"/>
              <a:gd name="connsiteY10" fmla="*/ 878839 h 13754430"/>
              <a:gd name="connsiteX11" fmla="*/ 2286000 w 18549398"/>
              <a:gd name="connsiteY11" fmla="*/ 675639 h 13754430"/>
              <a:gd name="connsiteX12" fmla="*/ 1676400 w 18549398"/>
              <a:gd name="connsiteY12" fmla="*/ 40639 h 13754430"/>
              <a:gd name="connsiteX13" fmla="*/ 1676400 w 18549398"/>
              <a:gd name="connsiteY13" fmla="*/ 40639 h 13754430"/>
              <a:gd name="connsiteX14" fmla="*/ 1676400 w 18549398"/>
              <a:gd name="connsiteY14" fmla="*/ 40639 h 13754430"/>
              <a:gd name="connsiteX0" fmla="*/ 12625276 w 29597700"/>
              <a:gd name="connsiteY0" fmla="*/ 35559 h 13774750"/>
              <a:gd name="connsiteX1" fmla="*/ 0 w 29597700"/>
              <a:gd name="connsiteY1" fmla="*/ 0 h 13774750"/>
              <a:gd name="connsiteX2" fmla="*/ 29597700 w 29597700"/>
              <a:gd name="connsiteY2" fmla="*/ 13774750 h 13774750"/>
              <a:gd name="connsiteX3" fmla="*/ 11050476 w 29597700"/>
              <a:gd name="connsiteY3" fmla="*/ 13751559 h 13774750"/>
              <a:gd name="connsiteX4" fmla="*/ 12992907 w 29597700"/>
              <a:gd name="connsiteY4" fmla="*/ 12599201 h 13774750"/>
              <a:gd name="connsiteX5" fmla="*/ 14479476 w 29597700"/>
              <a:gd name="connsiteY5" fmla="*/ 10957559 h 13774750"/>
              <a:gd name="connsiteX6" fmla="*/ 15368476 w 29597700"/>
              <a:gd name="connsiteY6" fmla="*/ 9027159 h 13774750"/>
              <a:gd name="connsiteX7" fmla="*/ 15980750 w 29597700"/>
              <a:gd name="connsiteY7" fmla="*/ 6487159 h 13774750"/>
              <a:gd name="connsiteX8" fmla="*/ 15216076 w 29597700"/>
              <a:gd name="connsiteY8" fmla="*/ 2931159 h 13774750"/>
              <a:gd name="connsiteX9" fmla="*/ 14098476 w 29597700"/>
              <a:gd name="connsiteY9" fmla="*/ 1508759 h 13774750"/>
              <a:gd name="connsiteX10" fmla="*/ 13463476 w 29597700"/>
              <a:gd name="connsiteY10" fmla="*/ 899159 h 13774750"/>
              <a:gd name="connsiteX11" fmla="*/ 13336476 w 29597700"/>
              <a:gd name="connsiteY11" fmla="*/ 695959 h 13774750"/>
              <a:gd name="connsiteX12" fmla="*/ 12726876 w 29597700"/>
              <a:gd name="connsiteY12" fmla="*/ 60959 h 13774750"/>
              <a:gd name="connsiteX13" fmla="*/ 12726876 w 29597700"/>
              <a:gd name="connsiteY13" fmla="*/ 60959 h 13774750"/>
              <a:gd name="connsiteX14" fmla="*/ 12726876 w 29597700"/>
              <a:gd name="connsiteY14" fmla="*/ 60959 h 13774750"/>
              <a:gd name="connsiteX0" fmla="*/ 12625276 w 15980750"/>
              <a:gd name="connsiteY0" fmla="*/ 35559 h 13774750"/>
              <a:gd name="connsiteX1" fmla="*/ 0 w 15980750"/>
              <a:gd name="connsiteY1" fmla="*/ 0 h 13774750"/>
              <a:gd name="connsiteX2" fmla="*/ 52420 w 15980750"/>
              <a:gd name="connsiteY2" fmla="*/ 13774750 h 13774750"/>
              <a:gd name="connsiteX3" fmla="*/ 11050476 w 15980750"/>
              <a:gd name="connsiteY3" fmla="*/ 13751559 h 13774750"/>
              <a:gd name="connsiteX4" fmla="*/ 12992907 w 15980750"/>
              <a:gd name="connsiteY4" fmla="*/ 12599201 h 13774750"/>
              <a:gd name="connsiteX5" fmla="*/ 14479476 w 15980750"/>
              <a:gd name="connsiteY5" fmla="*/ 10957559 h 13774750"/>
              <a:gd name="connsiteX6" fmla="*/ 15368476 w 15980750"/>
              <a:gd name="connsiteY6" fmla="*/ 9027159 h 13774750"/>
              <a:gd name="connsiteX7" fmla="*/ 15980750 w 15980750"/>
              <a:gd name="connsiteY7" fmla="*/ 6487159 h 13774750"/>
              <a:gd name="connsiteX8" fmla="*/ 15216076 w 15980750"/>
              <a:gd name="connsiteY8" fmla="*/ 2931159 h 13774750"/>
              <a:gd name="connsiteX9" fmla="*/ 14098476 w 15980750"/>
              <a:gd name="connsiteY9" fmla="*/ 1508759 h 13774750"/>
              <a:gd name="connsiteX10" fmla="*/ 13463476 w 15980750"/>
              <a:gd name="connsiteY10" fmla="*/ 899159 h 13774750"/>
              <a:gd name="connsiteX11" fmla="*/ 13336476 w 15980750"/>
              <a:gd name="connsiteY11" fmla="*/ 695959 h 13774750"/>
              <a:gd name="connsiteX12" fmla="*/ 12726876 w 15980750"/>
              <a:gd name="connsiteY12" fmla="*/ 60959 h 13774750"/>
              <a:gd name="connsiteX13" fmla="*/ 12726876 w 15980750"/>
              <a:gd name="connsiteY13" fmla="*/ 60959 h 13774750"/>
              <a:gd name="connsiteX14" fmla="*/ 12726876 w 15980750"/>
              <a:gd name="connsiteY14" fmla="*/ 60959 h 13774750"/>
              <a:gd name="connsiteX0" fmla="*/ 13946076 w 17301550"/>
              <a:gd name="connsiteY0" fmla="*/ 35559 h 13774750"/>
              <a:gd name="connsiteX1" fmla="*/ 0 w 17301550"/>
              <a:gd name="connsiteY1" fmla="*/ 0 h 13774750"/>
              <a:gd name="connsiteX2" fmla="*/ 1373220 w 17301550"/>
              <a:gd name="connsiteY2" fmla="*/ 13774750 h 13774750"/>
              <a:gd name="connsiteX3" fmla="*/ 12371276 w 17301550"/>
              <a:gd name="connsiteY3" fmla="*/ 13751559 h 13774750"/>
              <a:gd name="connsiteX4" fmla="*/ 14313707 w 17301550"/>
              <a:gd name="connsiteY4" fmla="*/ 12599201 h 13774750"/>
              <a:gd name="connsiteX5" fmla="*/ 15800276 w 17301550"/>
              <a:gd name="connsiteY5" fmla="*/ 10957559 h 13774750"/>
              <a:gd name="connsiteX6" fmla="*/ 16689276 w 17301550"/>
              <a:gd name="connsiteY6" fmla="*/ 9027159 h 13774750"/>
              <a:gd name="connsiteX7" fmla="*/ 17301550 w 17301550"/>
              <a:gd name="connsiteY7" fmla="*/ 6487159 h 13774750"/>
              <a:gd name="connsiteX8" fmla="*/ 16536876 w 17301550"/>
              <a:gd name="connsiteY8" fmla="*/ 2931159 h 13774750"/>
              <a:gd name="connsiteX9" fmla="*/ 15419276 w 17301550"/>
              <a:gd name="connsiteY9" fmla="*/ 1508759 h 13774750"/>
              <a:gd name="connsiteX10" fmla="*/ 14784276 w 17301550"/>
              <a:gd name="connsiteY10" fmla="*/ 899159 h 13774750"/>
              <a:gd name="connsiteX11" fmla="*/ 14657276 w 17301550"/>
              <a:gd name="connsiteY11" fmla="*/ 695959 h 13774750"/>
              <a:gd name="connsiteX12" fmla="*/ 14047676 w 17301550"/>
              <a:gd name="connsiteY12" fmla="*/ 60959 h 13774750"/>
              <a:gd name="connsiteX13" fmla="*/ 14047676 w 17301550"/>
              <a:gd name="connsiteY13" fmla="*/ 60959 h 13774750"/>
              <a:gd name="connsiteX14" fmla="*/ 14047676 w 17301550"/>
              <a:gd name="connsiteY14" fmla="*/ 60959 h 13774750"/>
              <a:gd name="connsiteX0" fmla="*/ 13946076 w 17301550"/>
              <a:gd name="connsiteY0" fmla="*/ 35559 h 13774750"/>
              <a:gd name="connsiteX1" fmla="*/ 0 w 17301550"/>
              <a:gd name="connsiteY1" fmla="*/ 0 h 13774750"/>
              <a:gd name="connsiteX2" fmla="*/ 52420 w 17301550"/>
              <a:gd name="connsiteY2" fmla="*/ 13774750 h 13774750"/>
              <a:gd name="connsiteX3" fmla="*/ 12371276 w 17301550"/>
              <a:gd name="connsiteY3" fmla="*/ 13751559 h 13774750"/>
              <a:gd name="connsiteX4" fmla="*/ 14313707 w 17301550"/>
              <a:gd name="connsiteY4" fmla="*/ 12599201 h 13774750"/>
              <a:gd name="connsiteX5" fmla="*/ 15800276 w 17301550"/>
              <a:gd name="connsiteY5" fmla="*/ 10957559 h 13774750"/>
              <a:gd name="connsiteX6" fmla="*/ 16689276 w 17301550"/>
              <a:gd name="connsiteY6" fmla="*/ 9027159 h 13774750"/>
              <a:gd name="connsiteX7" fmla="*/ 17301550 w 17301550"/>
              <a:gd name="connsiteY7" fmla="*/ 6487159 h 13774750"/>
              <a:gd name="connsiteX8" fmla="*/ 16536876 w 17301550"/>
              <a:gd name="connsiteY8" fmla="*/ 2931159 h 13774750"/>
              <a:gd name="connsiteX9" fmla="*/ 15419276 w 17301550"/>
              <a:gd name="connsiteY9" fmla="*/ 1508759 h 13774750"/>
              <a:gd name="connsiteX10" fmla="*/ 14784276 w 17301550"/>
              <a:gd name="connsiteY10" fmla="*/ 899159 h 13774750"/>
              <a:gd name="connsiteX11" fmla="*/ 14657276 w 17301550"/>
              <a:gd name="connsiteY11" fmla="*/ 695959 h 13774750"/>
              <a:gd name="connsiteX12" fmla="*/ 14047676 w 17301550"/>
              <a:gd name="connsiteY12" fmla="*/ 60959 h 13774750"/>
              <a:gd name="connsiteX13" fmla="*/ 14047676 w 17301550"/>
              <a:gd name="connsiteY13" fmla="*/ 60959 h 13774750"/>
              <a:gd name="connsiteX14" fmla="*/ 14047676 w 17301550"/>
              <a:gd name="connsiteY14" fmla="*/ 60959 h 13774750"/>
              <a:gd name="connsiteX0" fmla="*/ 13946076 w 17301550"/>
              <a:gd name="connsiteY0" fmla="*/ 35559 h 13788398"/>
              <a:gd name="connsiteX1" fmla="*/ 0 w 17301550"/>
              <a:gd name="connsiteY1" fmla="*/ 0 h 13788398"/>
              <a:gd name="connsiteX2" fmla="*/ 25124 w 17301550"/>
              <a:gd name="connsiteY2" fmla="*/ 13788398 h 13788398"/>
              <a:gd name="connsiteX3" fmla="*/ 12371276 w 17301550"/>
              <a:gd name="connsiteY3" fmla="*/ 13751559 h 13788398"/>
              <a:gd name="connsiteX4" fmla="*/ 14313707 w 17301550"/>
              <a:gd name="connsiteY4" fmla="*/ 12599201 h 13788398"/>
              <a:gd name="connsiteX5" fmla="*/ 15800276 w 17301550"/>
              <a:gd name="connsiteY5" fmla="*/ 10957559 h 13788398"/>
              <a:gd name="connsiteX6" fmla="*/ 16689276 w 17301550"/>
              <a:gd name="connsiteY6" fmla="*/ 9027159 h 13788398"/>
              <a:gd name="connsiteX7" fmla="*/ 17301550 w 17301550"/>
              <a:gd name="connsiteY7" fmla="*/ 6487159 h 13788398"/>
              <a:gd name="connsiteX8" fmla="*/ 16536876 w 17301550"/>
              <a:gd name="connsiteY8" fmla="*/ 2931159 h 13788398"/>
              <a:gd name="connsiteX9" fmla="*/ 15419276 w 17301550"/>
              <a:gd name="connsiteY9" fmla="*/ 1508759 h 13788398"/>
              <a:gd name="connsiteX10" fmla="*/ 14784276 w 17301550"/>
              <a:gd name="connsiteY10" fmla="*/ 899159 h 13788398"/>
              <a:gd name="connsiteX11" fmla="*/ 14657276 w 17301550"/>
              <a:gd name="connsiteY11" fmla="*/ 695959 h 13788398"/>
              <a:gd name="connsiteX12" fmla="*/ 14047676 w 17301550"/>
              <a:gd name="connsiteY12" fmla="*/ 60959 h 13788398"/>
              <a:gd name="connsiteX13" fmla="*/ 14047676 w 17301550"/>
              <a:gd name="connsiteY13" fmla="*/ 60959 h 13788398"/>
              <a:gd name="connsiteX14" fmla="*/ 14047676 w 17301550"/>
              <a:gd name="connsiteY14" fmla="*/ 60959 h 13788398"/>
              <a:gd name="connsiteX0" fmla="*/ 13946076 w 17301550"/>
              <a:gd name="connsiteY0" fmla="*/ 35559 h 13788398"/>
              <a:gd name="connsiteX1" fmla="*/ 0 w 17301550"/>
              <a:gd name="connsiteY1" fmla="*/ 0 h 13788398"/>
              <a:gd name="connsiteX2" fmla="*/ 25124 w 17301550"/>
              <a:gd name="connsiteY2" fmla="*/ 13788398 h 13788398"/>
              <a:gd name="connsiteX3" fmla="*/ 12371276 w 17301550"/>
              <a:gd name="connsiteY3" fmla="*/ 13751559 h 13788398"/>
              <a:gd name="connsiteX4" fmla="*/ 14313707 w 17301550"/>
              <a:gd name="connsiteY4" fmla="*/ 12599201 h 13788398"/>
              <a:gd name="connsiteX5" fmla="*/ 15800276 w 17301550"/>
              <a:gd name="connsiteY5" fmla="*/ 10957559 h 13788398"/>
              <a:gd name="connsiteX6" fmla="*/ 16901461 w 17301550"/>
              <a:gd name="connsiteY6" fmla="*/ 9168616 h 13788398"/>
              <a:gd name="connsiteX7" fmla="*/ 17301550 w 17301550"/>
              <a:gd name="connsiteY7" fmla="*/ 6487159 h 13788398"/>
              <a:gd name="connsiteX8" fmla="*/ 16536876 w 17301550"/>
              <a:gd name="connsiteY8" fmla="*/ 2931159 h 13788398"/>
              <a:gd name="connsiteX9" fmla="*/ 15419276 w 17301550"/>
              <a:gd name="connsiteY9" fmla="*/ 1508759 h 13788398"/>
              <a:gd name="connsiteX10" fmla="*/ 14784276 w 17301550"/>
              <a:gd name="connsiteY10" fmla="*/ 899159 h 13788398"/>
              <a:gd name="connsiteX11" fmla="*/ 14657276 w 17301550"/>
              <a:gd name="connsiteY11" fmla="*/ 695959 h 13788398"/>
              <a:gd name="connsiteX12" fmla="*/ 14047676 w 17301550"/>
              <a:gd name="connsiteY12" fmla="*/ 60959 h 13788398"/>
              <a:gd name="connsiteX13" fmla="*/ 14047676 w 17301550"/>
              <a:gd name="connsiteY13" fmla="*/ 60959 h 13788398"/>
              <a:gd name="connsiteX14" fmla="*/ 14047676 w 17301550"/>
              <a:gd name="connsiteY14" fmla="*/ 60959 h 13788398"/>
              <a:gd name="connsiteX0" fmla="*/ 13946076 w 17301550"/>
              <a:gd name="connsiteY0" fmla="*/ 35559 h 13788398"/>
              <a:gd name="connsiteX1" fmla="*/ 0 w 17301550"/>
              <a:gd name="connsiteY1" fmla="*/ 0 h 13788398"/>
              <a:gd name="connsiteX2" fmla="*/ 25124 w 17301550"/>
              <a:gd name="connsiteY2" fmla="*/ 13788398 h 13788398"/>
              <a:gd name="connsiteX3" fmla="*/ 12371276 w 17301550"/>
              <a:gd name="connsiteY3" fmla="*/ 13751559 h 13788398"/>
              <a:gd name="connsiteX4" fmla="*/ 14313707 w 17301550"/>
              <a:gd name="connsiteY4" fmla="*/ 12599201 h 13788398"/>
              <a:gd name="connsiteX5" fmla="*/ 15871003 w 17301550"/>
              <a:gd name="connsiteY5" fmla="*/ 11045969 h 13788398"/>
              <a:gd name="connsiteX6" fmla="*/ 16901461 w 17301550"/>
              <a:gd name="connsiteY6" fmla="*/ 9168616 h 13788398"/>
              <a:gd name="connsiteX7" fmla="*/ 17301550 w 17301550"/>
              <a:gd name="connsiteY7" fmla="*/ 6487159 h 13788398"/>
              <a:gd name="connsiteX8" fmla="*/ 16536876 w 17301550"/>
              <a:gd name="connsiteY8" fmla="*/ 2931159 h 13788398"/>
              <a:gd name="connsiteX9" fmla="*/ 15419276 w 17301550"/>
              <a:gd name="connsiteY9" fmla="*/ 1508759 h 13788398"/>
              <a:gd name="connsiteX10" fmla="*/ 14784276 w 17301550"/>
              <a:gd name="connsiteY10" fmla="*/ 899159 h 13788398"/>
              <a:gd name="connsiteX11" fmla="*/ 14657276 w 17301550"/>
              <a:gd name="connsiteY11" fmla="*/ 695959 h 13788398"/>
              <a:gd name="connsiteX12" fmla="*/ 14047676 w 17301550"/>
              <a:gd name="connsiteY12" fmla="*/ 60959 h 13788398"/>
              <a:gd name="connsiteX13" fmla="*/ 14047676 w 17301550"/>
              <a:gd name="connsiteY13" fmla="*/ 60959 h 13788398"/>
              <a:gd name="connsiteX14" fmla="*/ 14047676 w 17301550"/>
              <a:gd name="connsiteY14" fmla="*/ 60959 h 1378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301550" h="13788398">
                <a:moveTo>
                  <a:pt x="13946076" y="35559"/>
                </a:moveTo>
                <a:lnTo>
                  <a:pt x="0" y="0"/>
                </a:lnTo>
                <a:cubicBezTo>
                  <a:pt x="44268" y="4640690"/>
                  <a:pt x="26576" y="6709308"/>
                  <a:pt x="25124" y="13788398"/>
                </a:cubicBezTo>
                <a:lnTo>
                  <a:pt x="12371276" y="13751559"/>
                </a:lnTo>
                <a:lnTo>
                  <a:pt x="14313707" y="12599201"/>
                </a:lnTo>
                <a:lnTo>
                  <a:pt x="15871003" y="11045969"/>
                </a:lnTo>
                <a:lnTo>
                  <a:pt x="16901461" y="9168616"/>
                </a:lnTo>
                <a:lnTo>
                  <a:pt x="17301550" y="6487159"/>
                </a:lnTo>
                <a:lnTo>
                  <a:pt x="16536876" y="2931159"/>
                </a:lnTo>
                <a:lnTo>
                  <a:pt x="15419276" y="1508759"/>
                </a:lnTo>
                <a:lnTo>
                  <a:pt x="14784276" y="899159"/>
                </a:lnTo>
                <a:lnTo>
                  <a:pt x="14657276" y="695959"/>
                </a:lnTo>
                <a:lnTo>
                  <a:pt x="14047676" y="60959"/>
                </a:lnTo>
                <a:lnTo>
                  <a:pt x="14047676" y="60959"/>
                </a:lnTo>
                <a:lnTo>
                  <a:pt x="14047676" y="60959"/>
                </a:lnTo>
              </a:path>
            </a:pathLst>
          </a:custGeom>
          <a:solidFill>
            <a:schemeClr val="accent2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349" dirty="0"/>
          </a:p>
        </p:txBody>
      </p:sp>
      <p:pic>
        <p:nvPicPr>
          <p:cNvPr id="4" name="Kuva 11">
            <a:extLst>
              <a:ext uri="{FF2B5EF4-FFF2-40B4-BE49-F238E27FC236}">
                <a16:creationId xmlns:a16="http://schemas.microsoft.com/office/drawing/2014/main" id="{04A4CDC9-042E-2815-1A57-8CE3C8DA18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73" t="8198" b="4612"/>
          <a:stretch/>
        </p:blipFill>
        <p:spPr>
          <a:xfrm>
            <a:off x="1565453" y="0"/>
            <a:ext cx="6013095" cy="5149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DE09EF-F318-E932-3AD2-BF4A38D1258B}"/>
              </a:ext>
            </a:extLst>
          </p:cNvPr>
          <p:cNvSpPr txBox="1"/>
          <p:nvPr/>
        </p:nvSpPr>
        <p:spPr>
          <a:xfrm>
            <a:off x="4230" y="168063"/>
            <a:ext cx="5831599" cy="4081085"/>
          </a:xfrm>
          <a:prstGeom prst="rect">
            <a:avLst/>
          </a:prstGeom>
          <a:noFill/>
          <a:ln w="44450" cap="sq">
            <a:noFill/>
            <a:miter lim="800000"/>
          </a:ln>
        </p:spPr>
        <p:txBody>
          <a:bodyPr wrap="square" lIns="134884" tIns="40465" bIns="40465" rtlCol="0" anchor="t" anchorCtr="0">
            <a:spAutoFit/>
          </a:bodyPr>
          <a:lstStyle/>
          <a:p>
            <a:pPr algn="l"/>
            <a:r>
              <a:rPr lang="fi-FI" sz="1400" b="1" dirty="0">
                <a:solidFill>
                  <a:schemeClr val="accent1"/>
                </a:solidFill>
                <a:latin typeface="+mj-lt"/>
              </a:rPr>
              <a:t>	</a:t>
            </a:r>
            <a:r>
              <a:rPr lang="fi-FI" sz="1400" b="1" dirty="0">
                <a:solidFill>
                  <a:schemeClr val="bg1"/>
                </a:solidFill>
                <a:latin typeface="+mj-lt"/>
              </a:rPr>
              <a:t>Strategia 2030</a:t>
            </a:r>
            <a:br>
              <a:rPr lang="fi-FI" sz="1400" b="1" dirty="0">
                <a:solidFill>
                  <a:schemeClr val="bg1"/>
                </a:solidFill>
                <a:latin typeface="+mj-lt"/>
              </a:rPr>
            </a:br>
            <a:endParaRPr lang="en-FI" sz="1400" b="1" dirty="0">
              <a:solidFill>
                <a:schemeClr val="bg1"/>
              </a:solidFill>
              <a:latin typeface="+mj-lt"/>
            </a:endParaRPr>
          </a:p>
          <a:p>
            <a:pPr lvl="1">
              <a:defRPr/>
            </a:pPr>
            <a:r>
              <a:rPr lang="fi-FI" sz="1400" dirty="0">
                <a:solidFill>
                  <a:schemeClr val="bg1"/>
                </a:solidFill>
              </a:rPr>
              <a:t>Inarin ainutlaatuinen luonto on kaiken toiminnan perusta. Hyödynnämme luontoa vastuullisesti luontopääomaa vahvistaen.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fi-FI" sz="1400" dirty="0">
              <a:solidFill>
                <a:schemeClr val="bg1"/>
              </a:solidFill>
            </a:endParaRPr>
          </a:p>
          <a:p>
            <a:pPr lvl="1">
              <a:defRPr/>
            </a:pPr>
            <a:r>
              <a:rPr lang="fi-FI" sz="1400" dirty="0">
                <a:solidFill>
                  <a:schemeClr val="bg1"/>
                </a:solidFill>
              </a:rPr>
              <a:t>Hallitusti kehittyvät elinkeinot ovat kunnan elinvoiman perusta. Monipuolistamme elinkeinoja ja kehitämme ympärivuotisuutta.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fi-FI" sz="1400" dirty="0">
              <a:solidFill>
                <a:schemeClr val="bg1"/>
              </a:solidFill>
            </a:endParaRPr>
          </a:p>
          <a:p>
            <a:pPr lvl="1">
              <a:defRPr/>
            </a:pPr>
            <a:r>
              <a:rPr lang="fi-FI" sz="1400" dirty="0">
                <a:solidFill>
                  <a:schemeClr val="bg1"/>
                </a:solidFill>
              </a:rPr>
              <a:t>Sosiaalisesti kestävä kasvu ja ylisukupolvisuuden merkityksen ymmärtäminen ovat hyvän elämän perusta. Edistämme yhteisöllisyyttä ja kuntalaisten turvallisuutta sekä erityisesti lasten ja nuorten hyvinvointia.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fi-FI" sz="1400" dirty="0">
              <a:solidFill>
                <a:schemeClr val="bg1"/>
              </a:solidFill>
            </a:endParaRPr>
          </a:p>
          <a:p>
            <a:pPr lvl="1">
              <a:defRPr/>
            </a:pPr>
            <a:r>
              <a:rPr lang="fi-FI" sz="1400" dirty="0">
                <a:solidFill>
                  <a:schemeClr val="bg1"/>
                </a:solidFill>
              </a:rPr>
              <a:t>Saamelaisuus on arvokas osa Inarin kuntaa. Edistämme saamen kielten ja kulttuurin asemaa yhteistyössä muiden saamelaisalueen toimijoiden kanssa.</a:t>
            </a:r>
          </a:p>
          <a:p>
            <a:pPr>
              <a:spcBef>
                <a:spcPts val="224"/>
              </a:spcBef>
            </a:pPr>
            <a:r>
              <a:rPr lang="en-FI" sz="2022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98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439" y="139197"/>
            <a:ext cx="7991060" cy="919258"/>
          </a:xfrm>
          <a:solidFill>
            <a:schemeClr val="accent2"/>
          </a:solidFill>
        </p:spPr>
        <p:txBody>
          <a:bodyPr/>
          <a:lstStyle/>
          <a:p>
            <a:r>
              <a:rPr lang="fi-FI" dirty="0">
                <a:latin typeface="Avenir Next LT Pro (Otsikot)"/>
                <a:cs typeface="Arial" panose="020B0604020202020204" pitchFamily="34" charset="0"/>
              </a:rPr>
              <a:t>Meidän arvomme</a:t>
            </a:r>
            <a:br>
              <a:rPr lang="fi-FI" dirty="0"/>
            </a:br>
            <a:endParaRPr lang="fi-FI" dirty="0"/>
          </a:p>
        </p:txBody>
      </p:sp>
      <p:graphicFrame>
        <p:nvGraphicFramePr>
          <p:cNvPr id="15" name="Sisällön paikkamerkki 14">
            <a:extLst>
              <a:ext uri="{FF2B5EF4-FFF2-40B4-BE49-F238E27FC236}">
                <a16:creationId xmlns:a16="http://schemas.microsoft.com/office/drawing/2014/main" id="{7C913E56-C45E-2F00-F962-E3017ABEB78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581439" y="1026647"/>
          <a:ext cx="8001000" cy="4007487"/>
        </p:xfrm>
        <a:graphic>
          <a:graphicData uri="http://schemas.openxmlformats.org/drawingml/2006/table">
            <a:tbl>
              <a:tblPr firstRow="1" bandRow="1"/>
              <a:tblGrid>
                <a:gridCol w="1644639">
                  <a:extLst>
                    <a:ext uri="{9D8B030D-6E8A-4147-A177-3AD203B41FA5}">
                      <a16:colId xmlns:a16="http://schemas.microsoft.com/office/drawing/2014/main" val="255540338"/>
                    </a:ext>
                  </a:extLst>
                </a:gridCol>
                <a:gridCol w="6356361">
                  <a:extLst>
                    <a:ext uri="{9D8B030D-6E8A-4147-A177-3AD203B41FA5}">
                      <a16:colId xmlns:a16="http://schemas.microsoft.com/office/drawing/2014/main" val="2522558022"/>
                    </a:ext>
                  </a:extLst>
                </a:gridCol>
              </a:tblGrid>
              <a:tr h="273128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endParaRPr lang="fi-FI" sz="1100" b="0" i="0" dirty="0">
                        <a:solidFill>
                          <a:schemeClr val="accent6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fi-FI" sz="1100" b="1" dirty="0">
                          <a:solidFill>
                            <a:schemeClr val="accent6"/>
                          </a:solidFill>
                          <a:latin typeface="+mn-lt"/>
                        </a:rPr>
                        <a:t>     </a:t>
                      </a:r>
                      <a:endParaRPr lang="fi-FI" sz="1100" b="0" i="0" dirty="0">
                        <a:solidFill>
                          <a:schemeClr val="accent6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84056"/>
                  </a:ext>
                </a:extLst>
              </a:tr>
              <a:tr h="978708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sz="1100" b="0" i="0" dirty="0">
                          <a:solidFill>
                            <a:schemeClr val="accent6"/>
                          </a:solidFill>
                          <a:latin typeface="+mn-lt"/>
                          <a:cs typeface="Arial" panose="020B0604020202020204" pitchFamily="34" charset="0"/>
                        </a:rPr>
                        <a:t>Yhteisöllinen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Toimimme oikeudenmukaisesti ja kohtelemme toisiamme yhdenvertaisesti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Toimimme kaikissa tilanteissa avoimesti, ratkaisukeskeisesti ja toisia arvostaen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Huolehdimme turvallisuudesta koko kunnan alueella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Meille on tärkeää lapsiperheystävällisyys,</a:t>
                      </a:r>
                      <a:r>
                        <a:rPr lang="fi-FI" sz="1100" b="0" kern="1200" baseline="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arvokas vanhuus ja yritysmyönteisyys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Kunnan henkilöstö osallistuu aktiivisesti toiminnan kehittämiseen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55610"/>
                  </a:ext>
                </a:extLst>
              </a:tr>
              <a:tr h="978708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i-FI" sz="1100" b="0" dirty="0">
                          <a:solidFill>
                            <a:schemeClr val="accent6"/>
                          </a:solidFill>
                          <a:latin typeface="+mn-lt"/>
                        </a:rPr>
                        <a:t>Paikallinen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noProof="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Paikallisuus tehdään yhdessä - siihen kuuluvat osallisuus ja osallistaminen, toisten huomioon ottaminen ja kunnioittaminen sekä vieraanvaraisuus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Pyrimme yhdessä nostamaan paikallisten tuotteiden ja palveluiden käytön määrää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Etsimme ratkaisuja paikallisten tuotteiden ja palveluiden jalostusasteen kasvattamiseksi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Kuntalaiset ja kunnan alueella toimivat yritykset ja yhteisöt ovat kunnan tärkein voimavara</a:t>
                      </a:r>
                      <a:endParaRPr lang="fi-FI" sz="1100" dirty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530778"/>
                  </a:ext>
                </a:extLst>
              </a:tr>
              <a:tr h="98032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i="0" dirty="0">
                          <a:solidFill>
                            <a:schemeClr val="accent6"/>
                          </a:solidFill>
                          <a:latin typeface="+mn-lt"/>
                          <a:cs typeface="Arial" panose="020B0604020202020204" pitchFamily="34" charset="0"/>
                        </a:rPr>
                        <a:t>Rohkea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Uskallamme tehdä selkeitä ja oikea-aikaisia päätöksiä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Olemme kansainvälisesti aktiivisia toimijoita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Näemme asioiden positiiviset puolet ja haemme rohkeasti uusia toimivia ratkaisuja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Kannustamme rohkeaan kokeiluun ja opimme virheistä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Kehitämme kunnan organisaatiota tulevaisuuden tarpeisiin</a:t>
                      </a:r>
                    </a:p>
                  </a:txBody>
                  <a:tcPr marL="68580" marR="68580" marT="35100" marB="35100">
                    <a:lnL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10481"/>
                  </a:ext>
                </a:extLst>
              </a:tr>
              <a:tr h="79662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i="0" dirty="0">
                          <a:solidFill>
                            <a:schemeClr val="accent6"/>
                          </a:solidFill>
                          <a:latin typeface="+mn-lt"/>
                          <a:cs typeface="Arial" panose="020B0604020202020204" pitchFamily="34" charset="0"/>
                        </a:rPr>
                        <a:t>Vastuullinen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Turvaamme nykyisille ja tuleville sukupolville kestävän kehityksen mahdollisuudet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Kannamme tasapainoisesti vastuun luonnosta, taloudesta ja ihmisistä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Toimimme vastuullisesti päätösten tekijöinä ja työnantajana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Pidämme lupauksemme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0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638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5"/>
            <a:ext cx="9158070" cy="1729857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2F391BF-38DC-490E-8962-3BD7C97D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8" y="1550691"/>
            <a:ext cx="8008035" cy="586860"/>
          </a:xfrm>
        </p:spPr>
        <p:txBody>
          <a:bodyPr/>
          <a:lstStyle/>
          <a:p>
            <a:r>
              <a:rPr lang="fi-FI" dirty="0">
                <a:cs typeface="Arial" panose="020B0604020202020204" pitchFamily="34" charset="0"/>
              </a:rPr>
              <a:t>Inarin kunta on perustettu vuonna 1876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A6BECDA-932E-4AF5-B475-09C04FCAF0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1499" y="2137550"/>
            <a:ext cx="8008036" cy="2476980"/>
          </a:xfrm>
          <a:solidFill>
            <a:schemeClr val="bg1"/>
          </a:solidFill>
          <a:ln>
            <a:solidFill>
              <a:schemeClr val="accent3"/>
            </a:solidFill>
          </a:ln>
        </p:spPr>
        <p:txBody>
          <a:bodyPr lIns="0">
            <a:normAutofit fontScale="25000" lnSpcReduction="20000"/>
          </a:bodyPr>
          <a:lstStyle/>
          <a:p>
            <a:pPr algn="l">
              <a:lnSpc>
                <a:spcPct val="120000"/>
              </a:lnSpc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Inarin kunnan vaakuna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Mustassa kentässä uiva hopeinen siika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Päässään kultaiset poronsarvet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endParaRPr lang="fi-FI" altLang="fi-FI" sz="6400" dirty="0">
              <a:solidFill>
                <a:srgbClr val="000000"/>
              </a:solidFill>
              <a:ea typeface="ヒラギノ角ゴ Pro W3" pitchFamily="-64" charset="-128"/>
              <a:cs typeface="Arial" panose="020B0604020202020204" pitchFamily="34" charset="0"/>
            </a:endParaRP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Vaakuna symboloi kunnan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perinteisiä elinkeinoja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Suunnittelija: Ahti Hammar</a:t>
            </a:r>
            <a:endParaRPr lang="fi-FI" sz="6400" dirty="0">
              <a:cs typeface="Arial" panose="020B0604020202020204" pitchFamily="34" charset="0"/>
            </a:endParaRP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Inarin seurakunta on perustettu 1881</a:t>
            </a:r>
          </a:p>
          <a:p>
            <a:pPr>
              <a:lnSpc>
                <a:spcPct val="70000"/>
              </a:lnSpc>
              <a:spcBef>
                <a:spcPct val="20000"/>
              </a:spcBef>
              <a:buClr>
                <a:srgbClr val="F9F9F9"/>
              </a:buClr>
              <a:buSzPct val="65000"/>
            </a:pPr>
            <a:endParaRPr lang="fi-FI" altLang="fi-FI" sz="2000" dirty="0"/>
          </a:p>
          <a:p>
            <a:pPr lvl="0" algn="l" defTabSz="91440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endParaRPr lang="fi-FI" altLang="fi-FI" sz="2000" dirty="0">
              <a:solidFill>
                <a:srgbClr val="000000"/>
              </a:solidFill>
              <a:latin typeface="Arial" panose="020B0604020202020204" pitchFamily="34" charset="0"/>
              <a:ea typeface="ヒラギノ角ゴ Pro W3" pitchFamily="-64" charset="-128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62" y="2321146"/>
            <a:ext cx="1878019" cy="21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4913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Valkoisen taustan pohja">
  <a:themeElements>
    <a:clrScheme name="Inari mukautettu">
      <a:dk1>
        <a:srgbClr val="6E6E6E"/>
      </a:dk1>
      <a:lt1>
        <a:srgbClr val="FFFFFF"/>
      </a:lt1>
      <a:dk2>
        <a:srgbClr val="323232"/>
      </a:dk2>
      <a:lt2>
        <a:srgbClr val="DCDCDC"/>
      </a:lt2>
      <a:accent1>
        <a:srgbClr val="323232"/>
      </a:accent1>
      <a:accent2>
        <a:srgbClr val="0D7075"/>
      </a:accent2>
      <a:accent3>
        <a:srgbClr val="BCAF82"/>
      </a:accent3>
      <a:accent4>
        <a:srgbClr val="472B00"/>
      </a:accent4>
      <a:accent5>
        <a:srgbClr val="214418"/>
      </a:accent5>
      <a:accent6>
        <a:srgbClr val="083213"/>
      </a:accent6>
      <a:hlink>
        <a:srgbClr val="464646"/>
      </a:hlink>
      <a:folHlink>
        <a:srgbClr val="464646"/>
      </a:folHlink>
    </a:clrScheme>
    <a:fontScheme name="Inari fonts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CCB16FF47FFE4FBC0F5AFBBE1CD6B9" ma:contentTypeVersion="5" ma:contentTypeDescription="Create a new document." ma:contentTypeScope="" ma:versionID="7beac039fdb75738abbf42057af390c4">
  <xsd:schema xmlns:xsd="http://www.w3.org/2001/XMLSchema" xmlns:xs="http://www.w3.org/2001/XMLSchema" xmlns:p="http://schemas.microsoft.com/office/2006/metadata/properties" xmlns:ns3="7a8b5d1e-b3f0-43b1-990a-81bfc9a1e154" xmlns:ns4="deec7b3e-e515-46bb-89e7-e72639dd2952" targetNamespace="http://schemas.microsoft.com/office/2006/metadata/properties" ma:root="true" ma:fieldsID="91631e129974d1ab521ca87cea675d1e" ns3:_="" ns4:_="">
    <xsd:import namespace="7a8b5d1e-b3f0-43b1-990a-81bfc9a1e154"/>
    <xsd:import namespace="deec7b3e-e515-46bb-89e7-e72639dd295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b5d1e-b3f0-43b1-990a-81bfc9a1e1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c7b3e-e515-46bb-89e7-e72639dd29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A2A3F0-6AC7-4C41-BB87-A8D2A0B89D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b5d1e-b3f0-43b1-990a-81bfc9a1e154"/>
    <ds:schemaRef ds:uri="deec7b3e-e515-46bb-89e7-e72639dd29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679041-3A39-4556-8C40-7F8593A1BB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75E7AA-A0D4-4924-8F0F-4DC98FD92D82}">
  <ds:schemaRefs>
    <ds:schemaRef ds:uri="deec7b3e-e515-46bb-89e7-e72639dd295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a8b5d1e-b3f0-43b1-990a-81bfc9a1e15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17637</TotalTime>
  <Words>1117</Words>
  <Application>Microsoft Office PowerPoint</Application>
  <PresentationFormat>Näytössä katseltava esitys (16:9)</PresentationFormat>
  <Paragraphs>245</Paragraphs>
  <Slides>40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40</vt:i4>
      </vt:variant>
    </vt:vector>
  </HeadingPairs>
  <TitlesOfParts>
    <vt:vector size="47" baseType="lpstr">
      <vt:lpstr>Wingdings</vt:lpstr>
      <vt:lpstr>Avenir Next LT Pro</vt:lpstr>
      <vt:lpstr>Arial</vt:lpstr>
      <vt:lpstr>AvenirNext LT Pro Regular</vt:lpstr>
      <vt:lpstr>Avenir Next LT Pro (Otsikot)</vt:lpstr>
      <vt:lpstr>Calibri</vt:lpstr>
      <vt:lpstr>Valkoisen taustan pohja</vt:lpstr>
      <vt:lpstr>PowerPoint-esitys</vt:lpstr>
      <vt:lpstr>PowerPoint-esitys</vt:lpstr>
      <vt:lpstr>PowerPoint-esitys</vt:lpstr>
      <vt:lpstr>PowerPoint-esitys</vt:lpstr>
      <vt:lpstr>Suomen suurin kunta</vt:lpstr>
      <vt:lpstr>PowerPoint-esitys</vt:lpstr>
      <vt:lpstr>PowerPoint-esitys</vt:lpstr>
      <vt:lpstr>Meidän arvomme </vt:lpstr>
      <vt:lpstr>Inarin kunta on perustettu vuonna 1876</vt:lpstr>
      <vt:lpstr>Inarin kunta on  5 % Suomen pinta-alasta</vt:lpstr>
      <vt:lpstr>Ajatusten avaruutta</vt:lpstr>
      <vt:lpstr>PowerPoint-esitys</vt:lpstr>
      <vt:lpstr>Inarin kunnan pohjoinen sijainti  </vt:lpstr>
      <vt:lpstr>Inarissa tuntee elävänsä</vt:lpstr>
      <vt:lpstr>Työtä monen alan osaajalle</vt:lpstr>
      <vt:lpstr>Työpaikat toimialoittain</vt:lpstr>
      <vt:lpstr>Kunta työnantajana</vt:lpstr>
      <vt:lpstr>Arktinen testaustoiminta</vt:lpstr>
      <vt:lpstr>PowerPoint-esitys</vt:lpstr>
      <vt:lpstr>Inari on saamelaisten kotiseutualueen sydämessä  </vt:lpstr>
      <vt:lpstr>Saamelaisalueen koulutuskeskus</vt:lpstr>
      <vt:lpstr>Käsityöläisten Inari</vt:lpstr>
      <vt:lpstr>Kullankaivuperinne</vt:lpstr>
      <vt:lpstr>Inari on poronhoitoaluetta</vt:lpstr>
      <vt:lpstr>Tapahtumia ympäri vuoden </vt:lpstr>
      <vt:lpstr>Elämysmatkalla Inarissa</vt:lpstr>
      <vt:lpstr>Arktisen matkailun keskus</vt:lpstr>
      <vt:lpstr>Saavutettava Inari</vt:lpstr>
      <vt:lpstr>Lentomatkustajien määrä 2010-2022</vt:lpstr>
      <vt:lpstr>Inari-Saariselkä matkailualueen yöpymiset 2015-2022 </vt:lpstr>
      <vt:lpstr>Kotimaiset ja ulkomaiset yöpyjät 2017-2022 </vt:lpstr>
      <vt:lpstr>Yritysten määrä kasvussa Inarissa 2013-2022 </vt:lpstr>
      <vt:lpstr>Ajankohtaiset näkymät </vt:lpstr>
      <vt:lpstr>Ajankohtaiset haasteet </vt:lpstr>
      <vt:lpstr>Tulevaisuusinvestoinnit lasten ja nuorten oppimistiloihin + kuntalaisten hyvinvointiin</vt:lpstr>
      <vt:lpstr>Teiden kunnostus ja liikennejärjestelyt</vt:lpstr>
      <vt:lpstr>Saamelaismuseo ja Ylä-Lapin luontokeskus SIIDAN laajennus ja perusparannus</vt:lpstr>
      <vt:lpstr>Kiitos.</vt:lpstr>
      <vt:lpstr>PowerPoint-esitys</vt:lpstr>
      <vt:lpstr>PowerPoint-esitys</vt:lpstr>
    </vt:vector>
  </TitlesOfParts>
  <Company>Inari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OPn PP-esityksen teko-ohje</dc:title>
  <dc:creator>Janne Pallari</dc:creator>
  <cp:lastModifiedBy>Kalla Anne-Marie Inari</cp:lastModifiedBy>
  <cp:revision>884</cp:revision>
  <cp:lastPrinted>2018-05-29T05:39:28Z</cp:lastPrinted>
  <dcterms:created xsi:type="dcterms:W3CDTF">2017-04-10T13:42:57Z</dcterms:created>
  <dcterms:modified xsi:type="dcterms:W3CDTF">2024-06-13T19:12:26Z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0x01010027CCB16FF47FFE4FBC0F5AFBBE1CD6B9</vt:lpwstr>
  </property>
</Properties>
</file>